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89" r:id="rId3"/>
    <p:sldId id="261" r:id="rId4"/>
    <p:sldId id="284" r:id="rId5"/>
    <p:sldId id="267" r:id="rId6"/>
    <p:sldId id="274" r:id="rId7"/>
    <p:sldId id="286" r:id="rId8"/>
    <p:sldId id="292" r:id="rId9"/>
    <p:sldId id="299" r:id="rId10"/>
    <p:sldId id="293" r:id="rId11"/>
    <p:sldId id="294" r:id="rId12"/>
    <p:sldId id="295" r:id="rId13"/>
    <p:sldId id="296" r:id="rId14"/>
    <p:sldId id="297" r:id="rId15"/>
    <p:sldId id="298" r:id="rId16"/>
    <p:sldId id="290"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483626-28F5-4495-9E46-5F1AF8A46BEE}" type="datetimeFigureOut">
              <a:rPr lang="en-US" smtClean="0"/>
              <a:pPr/>
              <a:t>1/22/2018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3E0398-FDA2-4C3F-8A50-8AB64523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83626-28F5-4495-9E46-5F1AF8A46BEE}"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483626-28F5-4495-9E46-5F1AF8A46BEE}"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E0398-FDA2-4C3F-8A50-8AB64523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483626-28F5-4495-9E46-5F1AF8A46BEE}"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483626-28F5-4495-9E46-5F1AF8A46BEE}"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483626-28F5-4495-9E46-5F1AF8A46BEE}"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83626-28F5-4495-9E46-5F1AF8A46BEE}"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483626-28F5-4495-9E46-5F1AF8A46BEE}"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E0398-FDA2-4C3F-8A50-8AB64523B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483626-28F5-4495-9E46-5F1AF8A46BEE}"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3E0398-FDA2-4C3F-8A50-8AB64523B59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483626-28F5-4495-9E46-5F1AF8A46BEE}" type="datetimeFigureOut">
              <a:rPr lang="en-US" smtClean="0"/>
              <a:pPr/>
              <a:t>1/22/2018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3E0398-FDA2-4C3F-8A50-8AB64523B59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t>Model </a:t>
            </a:r>
            <a:r>
              <a:rPr lang="en-US" b="1" dirty="0"/>
              <a:t>of Real Time System</a:t>
            </a:r>
            <a:endParaRPr lang="en-US" dirty="0"/>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609600" y="2057400"/>
            <a:ext cx="7391400" cy="4038600"/>
          </a:xfrm>
          <a:prstGeom prst="rect">
            <a:avLst/>
          </a:prstGeom>
        </p:spPr>
      </p:pic>
    </p:spTree>
    <p:extLst>
      <p:ext uri="{BB962C8B-B14F-4D97-AF65-F5344CB8AC3E}">
        <p14:creationId xmlns:p14="http://schemas.microsoft.com/office/powerpoint/2010/main" val="24923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219200"/>
            <a:ext cx="7086600" cy="4572000"/>
          </a:xfrm>
          <a:prstGeom prst="rect">
            <a:avLst/>
          </a:prstGeom>
        </p:spPr>
      </p:pic>
    </p:spTree>
    <p:extLst>
      <p:ext uri="{BB962C8B-B14F-4D97-AF65-F5344CB8AC3E}">
        <p14:creationId xmlns:p14="http://schemas.microsoft.com/office/powerpoint/2010/main" val="140730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219200"/>
            <a:ext cx="7239000" cy="4876800"/>
          </a:xfrm>
          <a:prstGeom prst="rect">
            <a:avLst/>
          </a:prstGeom>
        </p:spPr>
      </p:pic>
    </p:spTree>
    <p:extLst>
      <p:ext uri="{BB962C8B-B14F-4D97-AF65-F5344CB8AC3E}">
        <p14:creationId xmlns:p14="http://schemas.microsoft.com/office/powerpoint/2010/main" val="421196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lvl="0" algn="just">
              <a:lnSpc>
                <a:spcPct val="120000"/>
              </a:lnSpc>
              <a:spcBef>
                <a:spcPts val="1000"/>
              </a:spcBef>
              <a:buClrTx/>
              <a:buSzPct val="125000"/>
              <a:buFont typeface="Wingdings" panose="05000000000000000000" pitchFamily="2" charset="2"/>
              <a:buChar char="Ø"/>
            </a:pPr>
            <a:r>
              <a:rPr lang="en-US" sz="3000" dirty="0">
                <a:solidFill>
                  <a:prstClr val="black"/>
                </a:solidFill>
                <a:latin typeface="Times New Roman" panose="02020603050405020304" pitchFamily="18" charset="0"/>
                <a:cs typeface="Times New Roman" panose="02020603050405020304" pitchFamily="18" charset="0"/>
              </a:rPr>
              <a:t>A real-time system is any information processing system which has to respond to externally generated input stimuli within a </a:t>
            </a:r>
            <a:r>
              <a:rPr lang="en-US" sz="3000" dirty="0">
                <a:solidFill>
                  <a:srgbClr val="FF0000"/>
                </a:solidFill>
                <a:latin typeface="Times New Roman" panose="02020603050405020304" pitchFamily="18" charset="0"/>
                <a:cs typeface="Times New Roman" panose="02020603050405020304" pitchFamily="18" charset="0"/>
              </a:rPr>
              <a:t>finite and specified period</a:t>
            </a:r>
          </a:p>
          <a:p>
            <a:pPr lvl="0" algn="just">
              <a:lnSpc>
                <a:spcPct val="120000"/>
              </a:lnSpc>
              <a:spcBef>
                <a:spcPts val="1000"/>
              </a:spcBef>
              <a:buClrTx/>
              <a:buSzPct val="125000"/>
              <a:buFont typeface="Wingdings" panose="05000000000000000000" pitchFamily="2" charset="2"/>
              <a:buChar char="Ø"/>
            </a:pPr>
            <a:r>
              <a:rPr lang="en-US" sz="3000" dirty="0" smtClean="0">
                <a:solidFill>
                  <a:prstClr val="black"/>
                </a:solidFill>
                <a:latin typeface="Times New Roman" panose="02020603050405020304" pitchFamily="18" charset="0"/>
                <a:cs typeface="Times New Roman" panose="02020603050405020304" pitchFamily="18" charset="0"/>
              </a:rPr>
              <a:t>The </a:t>
            </a:r>
            <a:r>
              <a:rPr lang="en-US" sz="3000" dirty="0">
                <a:solidFill>
                  <a:prstClr val="black"/>
                </a:solidFill>
                <a:latin typeface="Times New Roman" panose="02020603050405020304" pitchFamily="18" charset="0"/>
                <a:cs typeface="Times New Roman" panose="02020603050405020304" pitchFamily="18" charset="0"/>
              </a:rPr>
              <a:t>correctness depends not only on the </a:t>
            </a:r>
            <a:r>
              <a:rPr lang="en-US" sz="3000" dirty="0">
                <a:solidFill>
                  <a:srgbClr val="FF0000"/>
                </a:solidFill>
                <a:latin typeface="Times New Roman" panose="02020603050405020304" pitchFamily="18" charset="0"/>
                <a:cs typeface="Times New Roman" panose="02020603050405020304" pitchFamily="18" charset="0"/>
              </a:rPr>
              <a:t>logical result but also the time it was delivered</a:t>
            </a:r>
          </a:p>
          <a:p>
            <a:pPr lvl="0" algn="just">
              <a:lnSpc>
                <a:spcPct val="120000"/>
              </a:lnSpc>
              <a:spcBef>
                <a:spcPts val="1000"/>
              </a:spcBef>
              <a:buClrTx/>
              <a:buSzPct val="125000"/>
              <a:buFont typeface="Wingdings" panose="05000000000000000000" pitchFamily="2" charset="2"/>
              <a:buChar char="Ø"/>
            </a:pPr>
            <a:r>
              <a:rPr lang="en-US" sz="3000" dirty="0" smtClean="0">
                <a:solidFill>
                  <a:prstClr val="black"/>
                </a:solidFill>
                <a:latin typeface="Times New Roman" panose="02020603050405020304" pitchFamily="18" charset="0"/>
                <a:cs typeface="Times New Roman" panose="02020603050405020304" pitchFamily="18" charset="0"/>
              </a:rPr>
              <a:t>Failure </a:t>
            </a:r>
            <a:r>
              <a:rPr lang="en-US" sz="3000" dirty="0">
                <a:solidFill>
                  <a:prstClr val="black"/>
                </a:solidFill>
                <a:latin typeface="Times New Roman" panose="02020603050405020304" pitchFamily="18" charset="0"/>
                <a:cs typeface="Times New Roman" panose="02020603050405020304" pitchFamily="18" charset="0"/>
              </a:rPr>
              <a:t>to respond is as bad as the wrong response!</a:t>
            </a: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05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latin typeface="Times New Roman" panose="02020603050405020304" pitchFamily="18" charset="0"/>
                <a:cs typeface="Times New Roman" panose="02020603050405020304" pitchFamily="18" charset="0"/>
              </a:rPr>
              <a:t>Benefits of using RTS</a:t>
            </a:r>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a:buNone/>
            </a:pPr>
            <a:r>
              <a:rPr lang="en-US" b="1" dirty="0" smtClean="0"/>
              <a:t>	</a:t>
            </a:r>
            <a:r>
              <a:rPr lang="en-US" sz="2800" b="1" dirty="0" smtClean="0">
                <a:latin typeface="Times New Roman" panose="02020603050405020304" pitchFamily="18" charset="0"/>
                <a:cs typeface="Times New Roman" panose="02020603050405020304" pitchFamily="18" charset="0"/>
              </a:rPr>
              <a:t>1.Maximum </a:t>
            </a:r>
            <a:r>
              <a:rPr lang="en-US" sz="2800" b="1" dirty="0">
                <a:latin typeface="Times New Roman" panose="02020603050405020304" pitchFamily="18" charset="0"/>
                <a:cs typeface="Times New Roman" panose="02020603050405020304" pitchFamily="18" charset="0"/>
              </a:rPr>
              <a:t>Consumption :- </a:t>
            </a:r>
            <a:r>
              <a:rPr lang="en-US" sz="2800" dirty="0">
                <a:latin typeface="Times New Roman" panose="02020603050405020304" pitchFamily="18" charset="0"/>
                <a:cs typeface="Times New Roman" panose="02020603050405020304" pitchFamily="18" charset="0"/>
              </a:rPr>
              <a:t>RTOS give maximum consumption of the system and gives us more output while using all the resources and keeping all devices active.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2. Real time operating system in embedded system: –</a:t>
            </a:r>
            <a:r>
              <a:rPr lang="en-US" sz="2800" dirty="0">
                <a:latin typeface="Times New Roman" panose="02020603050405020304" pitchFamily="18" charset="0"/>
                <a:cs typeface="Times New Roman" panose="02020603050405020304" pitchFamily="18" charset="0"/>
              </a:rPr>
              <a:t> Due to small size of  programs RTOS can also be used in embedded systems like in transport and others.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3. Task Shifting: –</a:t>
            </a:r>
            <a:r>
              <a:rPr lang="en-US" sz="2800" dirty="0">
                <a:latin typeface="Times New Roman" panose="02020603050405020304" pitchFamily="18" charset="0"/>
                <a:cs typeface="Times New Roman" panose="02020603050405020304" pitchFamily="18" charset="0"/>
              </a:rPr>
              <a:t> There is very little time assigned to shifting tasks in these systems.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4. Focus on Application: – </a:t>
            </a:r>
            <a:r>
              <a:rPr lang="en-US" sz="2800" dirty="0">
                <a:latin typeface="Times New Roman" panose="02020603050405020304" pitchFamily="18" charset="0"/>
                <a:cs typeface="Times New Roman" panose="02020603050405020304" pitchFamily="18" charset="0"/>
              </a:rPr>
              <a:t>It focuses on the current application which is running, rather then other applications which are in waiting state of life cycle.</a:t>
            </a:r>
            <a:br>
              <a:rPr lang="en-US" sz="2800" dirty="0">
                <a:latin typeface="Times New Roman" panose="02020603050405020304" pitchFamily="18" charset="0"/>
                <a:cs typeface="Times New Roman" panose="02020603050405020304" pitchFamily="18" charset="0"/>
              </a:rPr>
            </a:br>
            <a:r>
              <a:rPr lang="en-US" dirty="0"/>
              <a:t/>
            </a:r>
            <a:br>
              <a:rPr lang="en-US" dirty="0"/>
            </a:br>
            <a:endParaRPr lang="en-US" sz="3200" dirty="0">
              <a:latin typeface="Calibri" pitchFamily="34" charset="0"/>
            </a:endParaRPr>
          </a:p>
        </p:txBody>
      </p:sp>
    </p:spTree>
    <p:extLst>
      <p:ext uri="{BB962C8B-B14F-4D97-AF65-F5344CB8AC3E}">
        <p14:creationId xmlns:p14="http://schemas.microsoft.com/office/powerpoint/2010/main" val="72776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b="1" dirty="0" smtClean="0"/>
              <a:t>	5. Error </a:t>
            </a:r>
            <a:r>
              <a:rPr lang="en-US" b="1" dirty="0"/>
              <a:t>Free: –</a:t>
            </a:r>
            <a:r>
              <a:rPr lang="en-US" dirty="0"/>
              <a:t> RTOS is error free that mean it has no chances of error in performing tasks.</a:t>
            </a:r>
            <a:br>
              <a:rPr lang="en-US" dirty="0"/>
            </a:br>
            <a:r>
              <a:rPr lang="en-US" dirty="0"/>
              <a:t/>
            </a:r>
            <a:br>
              <a:rPr lang="en-US" dirty="0"/>
            </a:br>
            <a:r>
              <a:rPr lang="en-US" b="1" dirty="0"/>
              <a:t>6. Memory Allocation: –</a:t>
            </a:r>
            <a:r>
              <a:rPr lang="en-US" dirty="0"/>
              <a:t> Memory allocation is best managed in these type of systems.</a:t>
            </a:r>
            <a:br>
              <a:rPr lang="en-US" dirty="0"/>
            </a:br>
            <a:r>
              <a:rPr lang="en-US" dirty="0"/>
              <a:t/>
            </a:r>
            <a:br>
              <a:rPr lang="en-US" dirty="0"/>
            </a:br>
            <a:r>
              <a:rPr lang="en-US" b="1" dirty="0"/>
              <a:t>7.  24-7 systems:</a:t>
            </a:r>
            <a:r>
              <a:rPr lang="en-US" dirty="0"/>
              <a:t> – RTOS can be best used for any applications which run 24 hours and 7 days because it do less task shifting and give maximum output.</a:t>
            </a:r>
            <a:endParaRPr lang="en-US" sz="2400" dirty="0">
              <a:latin typeface="Calibri" pitchFamily="34" charset="0"/>
            </a:endParaRPr>
          </a:p>
        </p:txBody>
      </p:sp>
    </p:spTree>
    <p:extLst>
      <p:ext uri="{BB962C8B-B14F-4D97-AF65-F5344CB8AC3E}">
        <p14:creationId xmlns:p14="http://schemas.microsoft.com/office/powerpoint/2010/main" val="222454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Characteristics of RTS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28800" y="1866422"/>
            <a:ext cx="5181600" cy="4495800"/>
          </a:xfrm>
          <a:prstGeom prst="rect">
            <a:avLst/>
          </a:prstGeom>
          <a:noFill/>
          <a:ln w="9525">
            <a:noFill/>
            <a:miter lim="800000"/>
            <a:headEnd/>
            <a:tailEnd/>
          </a:ln>
          <a:effectLst/>
        </p:spPr>
      </p:pic>
    </p:spTree>
    <p:extLst>
      <p:ext uri="{BB962C8B-B14F-4D97-AF65-F5344CB8AC3E}">
        <p14:creationId xmlns:p14="http://schemas.microsoft.com/office/powerpoint/2010/main" val="255600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Types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buFont typeface="Wingdings" panose="05000000000000000000" pitchFamily="2" charset="2"/>
              <a:buChar char="Ø"/>
            </a:pPr>
            <a:r>
              <a:rPr lang="en-US" dirty="0" smtClean="0">
                <a:solidFill>
                  <a:schemeClr val="accent2">
                    <a:lumMod val="75000"/>
                  </a:schemeClr>
                </a:solidFill>
              </a:rPr>
              <a:t>Hard Real Time: </a:t>
            </a:r>
            <a:r>
              <a:rPr lang="en-US" dirty="0" smtClean="0"/>
              <a:t>Task is one that constrained to produce its result within certain predefined time bound. If deadline missed, system is considered as failed.</a:t>
            </a:r>
          </a:p>
          <a:p>
            <a:pPr>
              <a:buFont typeface="Wingdings" panose="05000000000000000000" pitchFamily="2" charset="2"/>
              <a:buChar char="Ø"/>
            </a:pPr>
            <a:r>
              <a:rPr lang="en-US" dirty="0" smtClean="0">
                <a:solidFill>
                  <a:schemeClr val="accent2">
                    <a:lumMod val="75000"/>
                  </a:schemeClr>
                </a:solidFill>
              </a:rPr>
              <a:t>Firm Real Time: </a:t>
            </a:r>
            <a:r>
              <a:rPr lang="en-US" dirty="0" smtClean="0"/>
              <a:t>Task is one that required to produce its result within certain predefined time bound. If deadline missed, system is not considered as failed. Late result simply discarded.</a:t>
            </a:r>
          </a:p>
          <a:p>
            <a:pPr>
              <a:buFont typeface="Wingdings" panose="05000000000000000000" pitchFamily="2" charset="2"/>
              <a:buChar char="Ø"/>
            </a:pPr>
            <a:r>
              <a:rPr lang="en-US" dirty="0" smtClean="0">
                <a:solidFill>
                  <a:schemeClr val="accent2">
                    <a:lumMod val="75000"/>
                  </a:schemeClr>
                </a:solidFill>
              </a:rPr>
              <a:t>Soft Real Time: </a:t>
            </a:r>
            <a:r>
              <a:rPr lang="en-US" dirty="0" smtClean="0"/>
              <a:t>Task also have time bounds associated with them. Time constraint is expressed as average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altLang="en-US" sz="2400" dirty="0">
                <a:solidFill>
                  <a:schemeClr val="tx1">
                    <a:lumMod val="95000"/>
                    <a:lumOff val="5000"/>
                  </a:schemeClr>
                </a:solidFill>
              </a:rPr>
              <a:t>Real Time System – A </a:t>
            </a:r>
            <a:r>
              <a:rPr lang="en-US" altLang="en-US" sz="2400" dirty="0" smtClean="0">
                <a:solidFill>
                  <a:schemeClr val="tx1">
                    <a:lumMod val="95000"/>
                    <a:lumOff val="5000"/>
                  </a:schemeClr>
                </a:solidFill>
              </a:rPr>
              <a:t>Definition.</a:t>
            </a:r>
            <a:endParaRPr lang="en-US" altLang="en-US" sz="2400" dirty="0">
              <a:solidFill>
                <a:schemeClr val="tx1">
                  <a:lumMod val="95000"/>
                  <a:lumOff val="5000"/>
                </a:schemeClr>
              </a:solidFill>
            </a:endParaRPr>
          </a:p>
          <a:p>
            <a:pPr marL="457200" indent="-457200">
              <a:buFont typeface="+mj-lt"/>
              <a:buAutoNum type="arabicPeriod"/>
            </a:pPr>
            <a:r>
              <a:rPr lang="en-US" altLang="en-US" sz="2400" dirty="0">
                <a:solidFill>
                  <a:schemeClr val="tx1">
                    <a:lumMod val="95000"/>
                    <a:lumOff val="5000"/>
                  </a:schemeClr>
                </a:solidFill>
              </a:rPr>
              <a:t>Technology Advancements.</a:t>
            </a:r>
          </a:p>
          <a:p>
            <a:pPr marL="457200" indent="-457200">
              <a:buFont typeface="+mj-lt"/>
              <a:buAutoNum type="arabicPeriod"/>
            </a:pPr>
            <a:r>
              <a:rPr lang="en-US" altLang="en-US" sz="2400" dirty="0">
                <a:solidFill>
                  <a:schemeClr val="tx1">
                    <a:lumMod val="95000"/>
                    <a:lumOff val="5000"/>
                  </a:schemeClr>
                </a:solidFill>
              </a:rPr>
              <a:t>Embedded System Applications- Example</a:t>
            </a:r>
          </a:p>
          <a:p>
            <a:pPr marL="457200" indent="-457200">
              <a:buFont typeface="+mj-lt"/>
              <a:buAutoNum type="arabicPeriod"/>
            </a:pPr>
            <a:r>
              <a:rPr lang="en-US" altLang="en-US" sz="2400" dirty="0">
                <a:solidFill>
                  <a:schemeClr val="tx1">
                    <a:lumMod val="95000"/>
                    <a:lumOff val="5000"/>
                  </a:schemeClr>
                </a:solidFill>
              </a:rPr>
              <a:t>What is Real Time?</a:t>
            </a:r>
          </a:p>
          <a:p>
            <a:pPr marL="457200" indent="-457200">
              <a:buFont typeface="+mj-lt"/>
              <a:buAutoNum type="arabicPeriod"/>
            </a:pPr>
            <a:r>
              <a:rPr lang="en-US" altLang="en-US" sz="2400" dirty="0">
                <a:solidFill>
                  <a:schemeClr val="tx1">
                    <a:lumMod val="95000"/>
                    <a:lumOff val="5000"/>
                  </a:schemeClr>
                </a:solidFill>
              </a:rPr>
              <a:t>Real-Time Categories.</a:t>
            </a:r>
          </a:p>
          <a:p>
            <a:pPr marL="624078" indent="-514350">
              <a:buAutoNum type="arabicPeriod"/>
            </a:pPr>
            <a:endParaRPr lang="en-US" dirty="0"/>
          </a:p>
        </p:txBody>
      </p:sp>
    </p:spTree>
    <p:extLst>
      <p:ext uri="{BB962C8B-B14F-4D97-AF65-F5344CB8AC3E}">
        <p14:creationId xmlns:p14="http://schemas.microsoft.com/office/powerpoint/2010/main" val="138971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sz="5400" dirty="0">
                <a:solidFill>
                  <a:schemeClr val="accent2">
                    <a:lumMod val="75000"/>
                  </a:schemeClr>
                </a:solidFill>
              </a:rPr>
              <a:t>Real Time System – A Definition</a:t>
            </a:r>
            <a:endParaRPr lang="en-US" dirty="0">
              <a:solidFill>
                <a:schemeClr val="accent2">
                  <a:lumMod val="75000"/>
                </a:schemeClr>
              </a:solidFill>
            </a:endParaRPr>
          </a:p>
        </p:txBody>
      </p:sp>
      <p:sp>
        <p:nvSpPr>
          <p:cNvPr id="2" name="Content Placeholder 1"/>
          <p:cNvSpPr>
            <a:spLocks noGrp="1"/>
          </p:cNvSpPr>
          <p:nvPr>
            <p:ph idx="1"/>
          </p:nvPr>
        </p:nvSpPr>
        <p:spPr/>
        <p:txBody>
          <a:bodyPr>
            <a:normAutofit/>
          </a:bodyPr>
          <a:lstStyle/>
          <a:p>
            <a:pPr lvl="0" algn="just">
              <a:lnSpc>
                <a:spcPct val="90000"/>
              </a:lnSpc>
              <a:spcBef>
                <a:spcPts val="1000"/>
              </a:spcBef>
              <a:buClrTx/>
              <a:buSzPct val="125000"/>
              <a:buFont typeface="Wingdings" panose="05000000000000000000" pitchFamily="2" charset="2"/>
              <a:buChar char="Ø"/>
            </a:pPr>
            <a:r>
              <a:rPr lang="en-US" altLang="en-US" sz="2800" dirty="0">
                <a:solidFill>
                  <a:prstClr val="black"/>
                </a:solidFill>
                <a:latin typeface="Times New Roman" panose="02020603050405020304" pitchFamily="18" charset="0"/>
                <a:cs typeface="Times New Roman" panose="02020603050405020304" pitchFamily="18" charset="0"/>
              </a:rPr>
              <a:t>A real-time system (defined by IEEE) is a system whose correctness includes its </a:t>
            </a:r>
            <a:r>
              <a:rPr lang="en-US" altLang="en-US" sz="2800" dirty="0">
                <a:solidFill>
                  <a:srgbClr val="FF0000"/>
                </a:solidFill>
                <a:latin typeface="Times New Roman" panose="02020603050405020304" pitchFamily="18" charset="0"/>
                <a:cs typeface="Times New Roman" panose="02020603050405020304" pitchFamily="18" charset="0"/>
              </a:rPr>
              <a:t>response time as well as its functional correctness. </a:t>
            </a:r>
          </a:p>
          <a:p>
            <a:pPr marL="0" lvl="0" indent="0">
              <a:lnSpc>
                <a:spcPct val="90000"/>
              </a:lnSpc>
              <a:spcBef>
                <a:spcPts val="1000"/>
              </a:spcBef>
              <a:buClrTx/>
              <a:buSzPct val="125000"/>
              <a:buNone/>
            </a:pPr>
            <a:r>
              <a:rPr lang="en-US" altLang="en-US" sz="2800" dirty="0">
                <a:solidFill>
                  <a:prstClr val="black"/>
                </a:solidFill>
                <a:latin typeface="Times New Roman" panose="02020603050405020304" pitchFamily="18" charset="0"/>
                <a:cs typeface="Times New Roman" panose="02020603050405020304" pitchFamily="18" charset="0"/>
              </a:rPr>
              <a:t>	</a:t>
            </a:r>
          </a:p>
          <a:p>
            <a:pPr lvl="0" algn="just">
              <a:lnSpc>
                <a:spcPct val="90000"/>
              </a:lnSpc>
              <a:spcBef>
                <a:spcPts val="1000"/>
              </a:spcBef>
              <a:buClrTx/>
              <a:buSzPct val="125000"/>
              <a:buFont typeface="Wingdings" panose="05000000000000000000" pitchFamily="2" charset="2"/>
              <a:buChar char="Ø"/>
            </a:pPr>
            <a:r>
              <a:rPr lang="en-US" altLang="en-US" sz="2800" dirty="0" smtClean="0">
                <a:solidFill>
                  <a:prstClr val="black"/>
                </a:solidFill>
                <a:latin typeface="Times New Roman" panose="02020603050405020304" pitchFamily="18" charset="0"/>
                <a:cs typeface="Times New Roman" panose="02020603050405020304" pitchFamily="18" charset="0"/>
              </a:rPr>
              <a:t>In </a:t>
            </a:r>
            <a:r>
              <a:rPr lang="en-US" altLang="en-US" sz="2800" dirty="0">
                <a:solidFill>
                  <a:prstClr val="black"/>
                </a:solidFill>
                <a:latin typeface="Times New Roman" panose="02020603050405020304" pitchFamily="18" charset="0"/>
                <a:cs typeface="Times New Roman" panose="02020603050405020304" pitchFamily="18" charset="0"/>
              </a:rPr>
              <a:t>other words, in a real-time system, it not only matters that the answers are correct, but it matters </a:t>
            </a:r>
            <a:r>
              <a:rPr lang="en-US" altLang="en-US" sz="2800" dirty="0">
                <a:solidFill>
                  <a:srgbClr val="FF0000"/>
                </a:solidFill>
                <a:latin typeface="Times New Roman" panose="02020603050405020304" pitchFamily="18" charset="0"/>
                <a:cs typeface="Times New Roman" panose="02020603050405020304" pitchFamily="18" charset="0"/>
              </a:rPr>
              <a:t>when the answers are </a:t>
            </a:r>
            <a:r>
              <a:rPr lang="en-US" altLang="en-US" sz="2800" dirty="0" smtClean="0">
                <a:solidFill>
                  <a:srgbClr val="FF0000"/>
                </a:solidFill>
                <a:latin typeface="Times New Roman" panose="02020603050405020304" pitchFamily="18" charset="0"/>
                <a:cs typeface="Times New Roman" panose="02020603050405020304" pitchFamily="18" charset="0"/>
              </a:rPr>
              <a:t>produced.</a:t>
            </a:r>
          </a:p>
          <a:p>
            <a:pPr marL="0" lvl="0" indent="0" algn="just">
              <a:lnSpc>
                <a:spcPct val="90000"/>
              </a:lnSpc>
              <a:spcBef>
                <a:spcPts val="1000"/>
              </a:spcBef>
              <a:buClrTx/>
              <a:buSzPct val="125000"/>
              <a:buNone/>
            </a:pPr>
            <a:endParaRPr lang="en-US" altLang="en-US" sz="2800" dirty="0" smtClean="0">
              <a:solidFill>
                <a:prstClr val="black"/>
              </a:solidFill>
              <a:latin typeface="Times New Roman" panose="02020603050405020304" pitchFamily="18" charset="0"/>
              <a:cs typeface="Times New Roman" panose="02020603050405020304" pitchFamily="18" charset="0"/>
            </a:endParaRPr>
          </a:p>
          <a:p>
            <a:pPr algn="just">
              <a:lnSpc>
                <a:spcPct val="90000"/>
              </a:lnSpc>
              <a:spcBef>
                <a:spcPts val="1000"/>
              </a:spcBef>
              <a:buClrTx/>
              <a:buSzPct val="125000"/>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A Late Answer is a Wrong Answer!</a:t>
            </a:r>
          </a:p>
          <a:p>
            <a:pPr lvl="0" algn="just">
              <a:lnSpc>
                <a:spcPct val="90000"/>
              </a:lnSpc>
              <a:spcBef>
                <a:spcPts val="1000"/>
              </a:spcBef>
              <a:buClrTx/>
              <a:buSzPct val="12500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chemeClr val="accent2">
                    <a:lumMod val="75000"/>
                  </a:schemeClr>
                </a:solidFill>
              </a:rPr>
              <a:t>Technology Advancements</a:t>
            </a:r>
            <a:endParaRPr lang="en-US" dirty="0">
              <a:solidFill>
                <a:schemeClr val="accent2">
                  <a:lumMod val="75000"/>
                </a:schemeClr>
              </a:solidFill>
            </a:endParaRPr>
          </a:p>
        </p:txBody>
      </p:sp>
      <p:pic>
        <p:nvPicPr>
          <p:cNvPr id="6" name="Content Placeholder 5"/>
          <p:cNvPicPr>
            <a:picLocks noGrp="1" noChangeAspect="1"/>
          </p:cNvPicPr>
          <p:nvPr>
            <p:ph idx="1"/>
          </p:nvPr>
        </p:nvPicPr>
        <p:blipFill>
          <a:blip r:embed="rId2"/>
          <a:stretch>
            <a:fillRect/>
          </a:stretch>
        </p:blipFill>
        <p:spPr>
          <a:xfrm>
            <a:off x="609600" y="2057400"/>
            <a:ext cx="7391400" cy="3581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228600" lvl="0" indent="-228600" algn="just">
              <a:lnSpc>
                <a:spcPct val="120000"/>
              </a:lnSpc>
              <a:spcBef>
                <a:spcPts val="1000"/>
              </a:spcBef>
              <a:buClrTx/>
              <a:buSzPct val="125000"/>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So, as we just saw that the </a:t>
            </a:r>
            <a:r>
              <a:rPr lang="en-US" sz="3200" dirty="0">
                <a:solidFill>
                  <a:srgbClr val="FF0000"/>
                </a:solidFill>
                <a:latin typeface="Times New Roman" panose="02020603050405020304" pitchFamily="18" charset="0"/>
                <a:cs typeface="Times New Roman" panose="02020603050405020304" pitchFamily="18" charset="0"/>
              </a:rPr>
              <a:t>embedded systems </a:t>
            </a:r>
            <a:r>
              <a:rPr lang="en-US" sz="3200" dirty="0">
                <a:solidFill>
                  <a:prstClr val="black"/>
                </a:solidFill>
                <a:latin typeface="Times New Roman" panose="02020603050405020304" pitchFamily="18" charset="0"/>
                <a:cs typeface="Times New Roman" panose="02020603050405020304" pitchFamily="18" charset="0"/>
              </a:rPr>
              <a:t>are being increasingly used in </a:t>
            </a:r>
            <a:r>
              <a:rPr lang="en-US" sz="3200" dirty="0">
                <a:solidFill>
                  <a:srgbClr val="FF0000"/>
                </a:solidFill>
                <a:latin typeface="Times New Roman" panose="02020603050405020304" pitchFamily="18" charset="0"/>
                <a:cs typeface="Times New Roman" panose="02020603050405020304" pitchFamily="18" charset="0"/>
              </a:rPr>
              <a:t>new applications </a:t>
            </a:r>
            <a:r>
              <a:rPr lang="en-US" sz="3200" dirty="0">
                <a:solidFill>
                  <a:prstClr val="black"/>
                </a:solidFill>
                <a:latin typeface="Times New Roman" panose="02020603050405020304" pitchFamily="18" charset="0"/>
                <a:cs typeface="Times New Roman" panose="02020603050405020304" pitchFamily="18" charset="0"/>
              </a:rPr>
              <a:t>and all this have </a:t>
            </a:r>
            <a:r>
              <a:rPr lang="en-US" sz="3200" dirty="0">
                <a:solidFill>
                  <a:srgbClr val="FF0000"/>
                </a:solidFill>
                <a:latin typeface="Times New Roman" panose="02020603050405020304" pitchFamily="18" charset="0"/>
                <a:cs typeface="Times New Roman" panose="02020603050405020304" pitchFamily="18" charset="0"/>
              </a:rPr>
              <a:t>real time </a:t>
            </a:r>
            <a:r>
              <a:rPr lang="en-US" sz="3200" dirty="0">
                <a:solidFill>
                  <a:prstClr val="black"/>
                </a:solidFill>
                <a:latin typeface="Times New Roman" panose="02020603050405020304" pitchFamily="18" charset="0"/>
                <a:cs typeface="Times New Roman" panose="02020603050405020304" pitchFamily="18" charset="0"/>
              </a:rPr>
              <a:t>in nature in the sense that based on some events the action must take place </a:t>
            </a:r>
            <a:r>
              <a:rPr lang="en-US" sz="3200" dirty="0">
                <a:solidFill>
                  <a:srgbClr val="FF0000"/>
                </a:solidFill>
                <a:latin typeface="Times New Roman" panose="02020603050405020304" pitchFamily="18" charset="0"/>
                <a:cs typeface="Times New Roman" panose="02020603050405020304" pitchFamily="18" charset="0"/>
              </a:rPr>
              <a:t>within certain time</a:t>
            </a:r>
          </a:p>
          <a:p>
            <a:pPr marL="0" indent="0">
              <a:buNone/>
            </a:pPr>
            <a:r>
              <a:rPr lang="en-US" sz="2800" dirty="0" smtClean="0">
                <a:solidFill>
                  <a:schemeClr val="bg1"/>
                </a:solidFill>
              </a:rPr>
              <a:t>So, as we just saw that the embedded systems are being increasingly used in new applications and all this have real time in nature in the sense that based on some events the action must take place within certain time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lstStyle/>
          <a:p>
            <a:r>
              <a:rPr lang="en-US" sz="3600" cap="all" dirty="0">
                <a:solidFill>
                  <a:schemeClr val="accent2">
                    <a:lumMod val="75000"/>
                  </a:schemeClr>
                </a:solidFill>
                <a:latin typeface="Tw Cen MT" panose="020B0602020104020603"/>
              </a:rPr>
              <a:t>Why surge in embedded applications?</a:t>
            </a:r>
            <a:endParaRPr lang="en-US" dirty="0">
              <a:solidFill>
                <a:schemeClr val="accent2">
                  <a:lumMod val="75000"/>
                </a:schemeClr>
              </a:solidFill>
            </a:endParaRPr>
          </a:p>
        </p:txBody>
      </p:sp>
      <p:sp>
        <p:nvSpPr>
          <p:cNvPr id="3" name="Content Placeholder 2"/>
          <p:cNvSpPr>
            <a:spLocks noGrp="1"/>
          </p:cNvSpPr>
          <p:nvPr>
            <p:ph idx="1"/>
          </p:nvPr>
        </p:nvSpPr>
        <p:spPr>
          <a:xfrm>
            <a:off x="457200" y="1676400"/>
            <a:ext cx="8229600" cy="4648200"/>
          </a:xfrm>
        </p:spPr>
        <p:txBody>
          <a:bodyPr>
            <a:noAutofit/>
          </a:bodyPr>
          <a:lstStyle/>
          <a:p>
            <a:pPr>
              <a:buFont typeface="Wingdings" panose="05000000000000000000" pitchFamily="2" charset="2"/>
              <a:buChar char="Ø"/>
            </a:pPr>
            <a:r>
              <a:rPr lang="en-US" sz="2800" dirty="0"/>
              <a:t>Trend of reducing cost of computers:</a:t>
            </a:r>
          </a:p>
          <a:p>
            <a:pPr marL="1371600" lvl="2" indent="-457200">
              <a:buFont typeface="Wingdings" panose="05000000000000000000" pitchFamily="2" charset="2"/>
              <a:buChar char="Ø"/>
            </a:pPr>
            <a:r>
              <a:rPr lang="en-US" sz="2600" dirty="0"/>
              <a:t>Processors </a:t>
            </a:r>
          </a:p>
          <a:p>
            <a:pPr marL="1371600" lvl="2" indent="-457200">
              <a:buFont typeface="Wingdings" panose="05000000000000000000" pitchFamily="2" charset="2"/>
              <a:buChar char="Ø"/>
            </a:pPr>
            <a:r>
              <a:rPr lang="en-US" sz="2600" dirty="0"/>
              <a:t>Memory</a:t>
            </a:r>
            <a:endParaRPr lang="en-US" sz="2000" dirty="0"/>
          </a:p>
          <a:p>
            <a:pPr>
              <a:buFont typeface="Wingdings" panose="05000000000000000000" pitchFamily="2" charset="2"/>
              <a:buChar char="Ø"/>
            </a:pPr>
            <a:r>
              <a:rPr lang="en-US" sz="2800" dirty="0"/>
              <a:t>Flexibility due to Internet</a:t>
            </a:r>
          </a:p>
          <a:p>
            <a:pPr>
              <a:buFont typeface="Wingdings" panose="05000000000000000000" pitchFamily="2" charset="2"/>
              <a:buChar char="Ø"/>
            </a:pPr>
            <a:r>
              <a:rPr lang="en-US" sz="2800" dirty="0"/>
              <a:t>Reducing Power Consumption</a:t>
            </a:r>
          </a:p>
          <a:p>
            <a:pPr>
              <a:buFont typeface="Wingdings" panose="05000000000000000000" pitchFamily="2" charset="2"/>
              <a:buChar char="Ø"/>
            </a:pPr>
            <a:r>
              <a:rPr lang="en-US" sz="2800" dirty="0"/>
              <a:t>Reducing Size</a:t>
            </a:r>
          </a:p>
          <a:p>
            <a:pPr>
              <a:buFont typeface="Wingdings" panose="05000000000000000000" pitchFamily="2" charset="2"/>
              <a:buChar char="Ø"/>
            </a:pPr>
            <a:r>
              <a:rPr lang="en-US" sz="2800" dirty="0"/>
              <a:t>Increased:</a:t>
            </a:r>
          </a:p>
          <a:p>
            <a:pPr marL="1371600" lvl="2" indent="-457200">
              <a:buFont typeface="Wingdings" panose="05000000000000000000" pitchFamily="2" charset="2"/>
              <a:buChar char="Ø"/>
            </a:pPr>
            <a:r>
              <a:rPr lang="en-US" sz="2800" dirty="0"/>
              <a:t>Processing Power</a:t>
            </a:r>
          </a:p>
          <a:p>
            <a:pPr marL="1371600" lvl="2" indent="-457200">
              <a:buFont typeface="Wingdings" panose="05000000000000000000" pitchFamily="2" charset="2"/>
              <a:buChar char="Ø"/>
            </a:pPr>
            <a:r>
              <a:rPr lang="en-US" sz="2800" dirty="0"/>
              <a:t>H/w &amp; S/w reliability</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marL="0" lvl="0" indent="0" algn="just">
              <a:lnSpc>
                <a:spcPct val="120000"/>
              </a:lnSpc>
              <a:spcBef>
                <a:spcPts val="1000"/>
              </a:spcBef>
              <a:buClrTx/>
              <a:buSzPct val="125000"/>
              <a:buNone/>
            </a:pPr>
            <a:r>
              <a:rPr lang="en-US" sz="3000" dirty="0" smtClean="0">
                <a:solidFill>
                  <a:schemeClr val="accent2">
                    <a:lumMod val="75000"/>
                  </a:schemeClr>
                </a:solidFill>
                <a:latin typeface="Times New Roman" panose="02020603050405020304" pitchFamily="18" charset="0"/>
                <a:cs typeface="Times New Roman" panose="02020603050405020304" pitchFamily="18" charset="0"/>
              </a:rPr>
              <a:t>What </a:t>
            </a:r>
            <a:r>
              <a:rPr lang="en-US" sz="3000" dirty="0">
                <a:solidFill>
                  <a:schemeClr val="accent2">
                    <a:lumMod val="75000"/>
                  </a:schemeClr>
                </a:solidFill>
                <a:latin typeface="Times New Roman" panose="02020603050405020304" pitchFamily="18" charset="0"/>
                <a:cs typeface="Times New Roman" panose="02020603050405020304" pitchFamily="18" charset="0"/>
              </a:rPr>
              <a:t>is the basic difference between a PC or a </a:t>
            </a:r>
            <a:r>
              <a:rPr lang="en-US" sz="3000" dirty="0" smtClean="0">
                <a:solidFill>
                  <a:schemeClr val="accent2">
                    <a:lumMod val="75000"/>
                  </a:schemeClr>
                </a:solidFill>
                <a:latin typeface="Times New Roman" panose="02020603050405020304" pitchFamily="18" charset="0"/>
                <a:cs typeface="Times New Roman" panose="02020603050405020304" pitchFamily="18" charset="0"/>
              </a:rPr>
              <a:t>	mini </a:t>
            </a:r>
            <a:r>
              <a:rPr lang="en-US" sz="3000" dirty="0">
                <a:solidFill>
                  <a:schemeClr val="accent2">
                    <a:lumMod val="75000"/>
                  </a:schemeClr>
                </a:solidFill>
                <a:latin typeface="Times New Roman" panose="02020603050405020304" pitchFamily="18" charset="0"/>
                <a:cs typeface="Times New Roman" panose="02020603050405020304" pitchFamily="18" charset="0"/>
              </a:rPr>
              <a:t>computer or a work station versus a real </a:t>
            </a:r>
            <a:r>
              <a:rPr lang="en-US" sz="3000" dirty="0" smtClean="0">
                <a:solidFill>
                  <a:schemeClr val="accent2">
                    <a:lumMod val="75000"/>
                  </a:schemeClr>
                </a:solidFill>
                <a:latin typeface="Times New Roman" panose="02020603050405020304" pitchFamily="18" charset="0"/>
                <a:cs typeface="Times New Roman" panose="02020603050405020304" pitchFamily="18" charset="0"/>
              </a:rPr>
              <a:t>	time </a:t>
            </a:r>
            <a:r>
              <a:rPr lang="en-US" sz="3000" dirty="0">
                <a:solidFill>
                  <a:schemeClr val="accent2">
                    <a:lumMod val="75000"/>
                  </a:schemeClr>
                </a:solidFill>
                <a:latin typeface="Times New Roman" panose="02020603050405020304" pitchFamily="18" charset="0"/>
                <a:cs typeface="Times New Roman" panose="02020603050405020304" pitchFamily="18" charset="0"/>
              </a:rPr>
              <a:t>system.?</a:t>
            </a:r>
          </a:p>
          <a:p>
            <a:pPr marL="457200" lvl="1" indent="0" algn="just">
              <a:lnSpc>
                <a:spcPct val="120000"/>
              </a:lnSpc>
              <a:spcBef>
                <a:spcPts val="500"/>
              </a:spcBef>
              <a:buClrTx/>
              <a:buSzPct val="125000"/>
              <a:buNone/>
            </a:pPr>
            <a:endParaRPr lang="en-US" sz="3000" dirty="0">
              <a:solidFill>
                <a:prstClr val="black"/>
              </a:solidFill>
              <a:latin typeface="Times New Roman" panose="02020603050405020304" pitchFamily="18" charset="0"/>
              <a:cs typeface="Times New Roman" panose="02020603050405020304" pitchFamily="18" charset="0"/>
            </a:endParaRPr>
          </a:p>
          <a:p>
            <a:pPr marL="914400" lvl="1" indent="-457200" algn="just">
              <a:lnSpc>
                <a:spcPct val="120000"/>
              </a:lnSpc>
              <a:spcBef>
                <a:spcPts val="500"/>
              </a:spcBef>
              <a:buClrTx/>
              <a:buSzPct val="125000"/>
              <a:buFont typeface="Wingdings" panose="05000000000000000000" pitchFamily="2" charset="2"/>
              <a:buChar char="Ø"/>
            </a:pPr>
            <a:r>
              <a:rPr lang="en-US" sz="3000" dirty="0" smtClean="0">
                <a:solidFill>
                  <a:prstClr val="black"/>
                </a:solidFill>
                <a:latin typeface="Times New Roman" panose="02020603050405020304" pitchFamily="18" charset="0"/>
                <a:cs typeface="Times New Roman" panose="02020603050405020304" pitchFamily="18" charset="0"/>
              </a:rPr>
              <a:t>A </a:t>
            </a:r>
            <a:r>
              <a:rPr lang="en-US" sz="3000" dirty="0">
                <a:solidFill>
                  <a:prstClr val="black"/>
                </a:solidFill>
                <a:latin typeface="Times New Roman" panose="02020603050405020304" pitchFamily="18" charset="0"/>
                <a:cs typeface="Times New Roman" panose="02020603050405020304" pitchFamily="18" charset="0"/>
              </a:rPr>
              <a:t>real time system is a time bound system which has well defined fixed time constraints. Processing must be done within the defined constraints or the system will fail.</a:t>
            </a: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0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743712"/>
          </a:xfrm>
        </p:spPr>
        <p:txBody>
          <a:bodyPr>
            <a:noAutofit/>
          </a:bodyPr>
          <a:lstStyle/>
          <a:p>
            <a:r>
              <a:rPr lang="en-US" altLang="en-US" sz="4000" dirty="0">
                <a:solidFill>
                  <a:schemeClr val="accent2">
                    <a:lumMod val="75000"/>
                  </a:schemeClr>
                </a:solidFill>
              </a:rPr>
              <a:t>Embedded System Applications- Example</a:t>
            </a:r>
            <a:endParaRPr lang="en-US" sz="4000" dirty="0">
              <a:solidFill>
                <a:schemeClr val="accent2">
                  <a:lumMod val="75000"/>
                </a:schemeClr>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7672" y="1676400"/>
            <a:ext cx="8056728" cy="4648200"/>
          </a:xfrm>
          <a:prstGeom prst="rect">
            <a:avLst/>
          </a:prstGeom>
        </p:spPr>
      </p:pic>
    </p:spTree>
    <p:extLst>
      <p:ext uri="{BB962C8B-B14F-4D97-AF65-F5344CB8AC3E}">
        <p14:creationId xmlns:p14="http://schemas.microsoft.com/office/powerpoint/2010/main" val="152147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447800" y="1066800"/>
            <a:ext cx="6096000" cy="4953000"/>
          </a:xfrm>
          <a:prstGeom prst="rect">
            <a:avLst/>
          </a:prstGeom>
          <a:noFill/>
          <a:ln w="9525">
            <a:noFill/>
            <a:miter lim="800000"/>
            <a:headEnd/>
            <a:tailEnd/>
          </a:ln>
          <a:effectLst/>
        </p:spPr>
      </p:pic>
    </p:spTree>
    <p:extLst>
      <p:ext uri="{BB962C8B-B14F-4D97-AF65-F5344CB8AC3E}">
        <p14:creationId xmlns:p14="http://schemas.microsoft.com/office/powerpoint/2010/main" val="4260540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548</TotalTime>
  <Words>331</Words>
  <Application>Microsoft Office PowerPoint</Application>
  <PresentationFormat>On-screen Show (4:3)</PresentationFormat>
  <Paragraphs>41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Constantia</vt:lpstr>
      <vt:lpstr>Times New Roman</vt:lpstr>
      <vt:lpstr>Tw Cen MT</vt:lpstr>
      <vt:lpstr>Wingdings</vt:lpstr>
      <vt:lpstr>Wingdings 2</vt:lpstr>
      <vt:lpstr>Flow</vt:lpstr>
      <vt:lpstr>Introduction</vt:lpstr>
      <vt:lpstr>PowerPoint Presentation</vt:lpstr>
      <vt:lpstr>Real Time System – A Definition</vt:lpstr>
      <vt:lpstr>Technology Advancements</vt:lpstr>
      <vt:lpstr>PowerPoint Presentation</vt:lpstr>
      <vt:lpstr>Why surge in embedded applications?</vt:lpstr>
      <vt:lpstr>PowerPoint Presentation</vt:lpstr>
      <vt:lpstr>Embedded System Applications- Example</vt:lpstr>
      <vt:lpstr>PowerPoint Presentation</vt:lpstr>
      <vt:lpstr>Model of Real Time System</vt:lpstr>
      <vt:lpstr>PowerPoint Presentation</vt:lpstr>
      <vt:lpstr>PowerPoint Presentation</vt:lpstr>
      <vt:lpstr>PowerPoint Presentation</vt:lpstr>
      <vt:lpstr>Benefits of using RTS</vt:lpstr>
      <vt:lpstr>PowerPoint Presentation</vt:lpstr>
      <vt:lpstr>Characteristics of RTS</vt:lpstr>
      <vt:lpstr>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Sidra</dc:creator>
  <cp:lastModifiedBy>Priya Singh</cp:lastModifiedBy>
  <cp:revision>31</cp:revision>
  <dcterms:created xsi:type="dcterms:W3CDTF">2017-08-02T05:45:53Z</dcterms:created>
  <dcterms:modified xsi:type="dcterms:W3CDTF">2018-01-22T16:24:19Z</dcterms:modified>
</cp:coreProperties>
</file>