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325" r:id="rId4"/>
    <p:sldId id="310" r:id="rId5"/>
    <p:sldId id="319" r:id="rId6"/>
    <p:sldId id="320" r:id="rId7"/>
    <p:sldId id="316" r:id="rId8"/>
    <p:sldId id="321" r:id="rId9"/>
    <p:sldId id="322" r:id="rId10"/>
    <p:sldId id="323" r:id="rId11"/>
    <p:sldId id="32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483626-28F5-4495-9E46-5F1AF8A46BEE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Release Time, Deadline &amp; Timing Constraints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Ex 2-.</a:t>
            </a:r>
          </a:p>
          <a:p>
            <a:r>
              <a:rPr lang="en-US" b="1" dirty="0"/>
              <a:t>Suppose each job must complete before the release of the next job: </a:t>
            </a:r>
          </a:p>
          <a:p>
            <a:pPr marL="0" indent="0">
              <a:buNone/>
            </a:pPr>
            <a:r>
              <a:rPr lang="en-US" dirty="0"/>
              <a:t>      -</a:t>
            </a:r>
            <a:r>
              <a:rPr lang="en-US" dirty="0" err="1"/>
              <a:t>Jk’s</a:t>
            </a:r>
            <a:r>
              <a:rPr lang="en-US" dirty="0"/>
              <a:t> relative deadline is 100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-</a:t>
            </a:r>
            <a:r>
              <a:rPr lang="en-US" dirty="0" err="1"/>
              <a:t>Jk’s</a:t>
            </a:r>
            <a:r>
              <a:rPr lang="en-US" dirty="0"/>
              <a:t> absolute deadline is 20 + ((k + 1) × 100)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Alternatively, each control-law computation may be required to finish sooner – i.e. the relative deadline is smaller than the time between jobs, allowing some slack time for other jobs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19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Slack time </a:t>
            </a:r>
            <a:r>
              <a:rPr lang="en-US" dirty="0"/>
              <a:t>: the difference between the completion time and the earliest possible completion 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62200"/>
            <a:ext cx="7562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1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en-US" dirty="0"/>
              <a:t> – Each unit of work that is scheduled and executed by the system.</a:t>
            </a:r>
          </a:p>
          <a:p>
            <a:r>
              <a:rPr lang="en-US" dirty="0">
                <a:solidFill>
                  <a:srgbClr val="FF0000"/>
                </a:solidFill>
              </a:rPr>
              <a:t>Task</a:t>
            </a:r>
            <a:r>
              <a:rPr lang="en-US" dirty="0"/>
              <a:t> - A set of related jobs which jointly provide some system function a </a:t>
            </a:r>
            <a:r>
              <a:rPr lang="en-US" i="1" dirty="0"/>
              <a:t>task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Parameters that distinguish jobs in real-time systems from those in </a:t>
            </a:r>
            <a:r>
              <a:rPr lang="en-US" dirty="0" err="1"/>
              <a:t>nonreal</a:t>
            </a:r>
            <a:r>
              <a:rPr lang="en-US" dirty="0"/>
              <a:t>-time systems</a:t>
            </a:r>
          </a:p>
          <a:p>
            <a:pPr marL="0" indent="0">
              <a:buNone/>
            </a:pPr>
            <a:r>
              <a:rPr lang="en-US" dirty="0"/>
              <a:t>    1) Release Time</a:t>
            </a:r>
          </a:p>
          <a:p>
            <a:pPr marL="0" indent="0">
              <a:buNone/>
            </a:pPr>
            <a:r>
              <a:rPr lang="en-US" dirty="0"/>
              <a:t>    2) Deadline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Time &amp;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Release time </a:t>
            </a:r>
            <a:r>
              <a:rPr lang="en-US" dirty="0"/>
              <a:t>– </a:t>
            </a:r>
          </a:p>
          <a:p>
            <a:pPr marL="0" indent="0">
              <a:buNone/>
            </a:pPr>
            <a:r>
              <a:rPr lang="en-US" dirty="0"/>
              <a:t>    -The instant in time when a job becomes available for execution.</a:t>
            </a:r>
          </a:p>
          <a:p>
            <a:pPr marL="0" indent="0">
              <a:buNone/>
            </a:pPr>
            <a:r>
              <a:rPr lang="en-US" dirty="0"/>
              <a:t>    - A job can be scheduled and executed at any time or after, its release time, provided its resource dependency conditions are met.</a:t>
            </a:r>
          </a:p>
          <a:p>
            <a:r>
              <a:rPr lang="en-US" dirty="0">
                <a:solidFill>
                  <a:srgbClr val="FF0000"/>
                </a:solidFill>
              </a:rPr>
              <a:t>Response time </a:t>
            </a:r>
            <a:r>
              <a:rPr lang="en-US" dirty="0"/>
              <a:t>– </a:t>
            </a:r>
          </a:p>
          <a:p>
            <a:pPr marL="0" indent="0">
              <a:buNone/>
            </a:pPr>
            <a:r>
              <a:rPr lang="en-US" dirty="0"/>
              <a:t>   - The length of time from the release time of the job to the time instant when it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/>
              <a:t>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Deadline</a:t>
            </a:r>
            <a:r>
              <a:rPr lang="en-US" i="1" dirty="0"/>
              <a:t> </a:t>
            </a:r>
            <a:r>
              <a:rPr lang="en-US" dirty="0"/>
              <a:t>of a job is the instant of time by which its execution is required to be completed.</a:t>
            </a:r>
          </a:p>
          <a:p>
            <a:r>
              <a:rPr lang="en-US" dirty="0"/>
              <a:t>Control-law computation job must complete by the release time of the subsequent job.</a:t>
            </a:r>
          </a:p>
          <a:p>
            <a:r>
              <a:rPr lang="en-US" dirty="0"/>
              <a:t>A job has no deadline if its deadline is at infinity.</a:t>
            </a:r>
          </a:p>
        </p:txBody>
      </p:sp>
    </p:spTree>
    <p:extLst>
      <p:ext uri="{BB962C8B-B14F-4D97-AF65-F5344CB8AC3E}">
        <p14:creationId xmlns:p14="http://schemas.microsoft.com/office/powerpoint/2010/main" val="82660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Completion time </a:t>
            </a:r>
            <a:r>
              <a:rPr lang="en-US" dirty="0"/>
              <a:t>– the instant at which a job completes execution.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Relative deadline </a:t>
            </a:r>
            <a:r>
              <a:rPr lang="en-US" dirty="0"/>
              <a:t>– the maximum allowable job response time.</a:t>
            </a:r>
          </a:p>
          <a:p>
            <a:r>
              <a:rPr lang="en-US" dirty="0">
                <a:solidFill>
                  <a:srgbClr val="FF0000"/>
                </a:solidFill>
              </a:rPr>
              <a:t>Absolute deadline </a:t>
            </a:r>
            <a:r>
              <a:rPr lang="en-US" dirty="0"/>
              <a:t>– the instant of time by which a job is required to be completed (often called simply the deadline)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absolute deadline = release time + relative deadline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Feasible interval for a job Ji is the interval ( </a:t>
            </a:r>
            <a:r>
              <a:rPr lang="en-US" dirty="0" err="1"/>
              <a:t>ri</a:t>
            </a:r>
            <a:r>
              <a:rPr lang="en-US" dirty="0"/>
              <a:t>, di ]</a:t>
            </a:r>
          </a:p>
          <a:p>
            <a:r>
              <a:rPr lang="en-US" dirty="0"/>
              <a:t> Deadlines are examples of timing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66233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6553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Timing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Timing constraint of a job can be specified in terms of </a:t>
            </a:r>
            <a:r>
              <a:rPr lang="en-US" dirty="0">
                <a:solidFill>
                  <a:srgbClr val="FF0000"/>
                </a:solidFill>
              </a:rPr>
              <a:t>its release time and relative or absolute deadlines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2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 1-</a:t>
            </a:r>
          </a:p>
          <a:p>
            <a:r>
              <a:rPr lang="en-US" b="1" dirty="0"/>
              <a:t>A system to monitor and control a heating furnace.</a:t>
            </a:r>
          </a:p>
          <a:p>
            <a:r>
              <a:rPr lang="en-US" b="1" dirty="0"/>
              <a:t> The system takes 20ms to initialize when turned on </a:t>
            </a:r>
          </a:p>
          <a:p>
            <a:r>
              <a:rPr lang="en-US" b="1" dirty="0"/>
              <a:t>After initialization, every 100 </a:t>
            </a:r>
            <a:r>
              <a:rPr lang="en-US" b="1" dirty="0" err="1"/>
              <a:t>ms</a:t>
            </a:r>
            <a:r>
              <a:rPr lang="en-US" b="1" dirty="0"/>
              <a:t>, the system</a:t>
            </a:r>
            <a:r>
              <a:rPr lang="en-US" dirty="0"/>
              <a:t>: –     </a:t>
            </a:r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dirty="0">
                <a:solidFill>
                  <a:srgbClr val="FF0000"/>
                </a:solidFill>
              </a:rPr>
              <a:t>Samples and reads </a:t>
            </a:r>
            <a:r>
              <a:rPr lang="en-US" dirty="0"/>
              <a:t>the temperature sensor.</a:t>
            </a:r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dirty="0">
                <a:solidFill>
                  <a:srgbClr val="FF0000"/>
                </a:solidFill>
              </a:rPr>
              <a:t>Computes the control-law</a:t>
            </a:r>
            <a:r>
              <a:rPr lang="en-US" dirty="0"/>
              <a:t> for the furnace to process temperature readings, determine the correct flow rates of fuel, air and coolant.</a:t>
            </a:r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dirty="0">
                <a:solidFill>
                  <a:srgbClr val="FF0000"/>
                </a:solidFill>
              </a:rPr>
              <a:t>Adjusts flow rates to match computed values </a:t>
            </a:r>
          </a:p>
        </p:txBody>
      </p:sp>
    </p:spTree>
    <p:extLst>
      <p:ext uri="{BB962C8B-B14F-4D97-AF65-F5344CB8AC3E}">
        <p14:creationId xmlns:p14="http://schemas.microsoft.com/office/powerpoint/2010/main" val="280638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b="1" dirty="0"/>
              <a:t>The periodic computations can be stated in terms of release times of the jobs computing the control-law: J0, J1, …, </a:t>
            </a:r>
            <a:r>
              <a:rPr lang="en-US" b="1" dirty="0" err="1"/>
              <a:t>Jk</a:t>
            </a:r>
            <a:r>
              <a:rPr lang="en-US" b="1" dirty="0"/>
              <a:t>, … </a:t>
            </a:r>
          </a:p>
          <a:p>
            <a:r>
              <a:rPr lang="en-US" dirty="0"/>
              <a:t>The release time of </a:t>
            </a:r>
            <a:r>
              <a:rPr lang="en-US" dirty="0" err="1"/>
              <a:t>Jk</a:t>
            </a:r>
            <a:r>
              <a:rPr lang="en-US" dirty="0"/>
              <a:t> is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>
                <a:solidFill>
                  <a:srgbClr val="FF0000"/>
                </a:solidFill>
              </a:rPr>
              <a:t>20 + (k × 100)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2800"/>
            <a:ext cx="65817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1411</TotalTime>
  <Words>487</Words>
  <Application>Microsoft Office PowerPoint</Application>
  <PresentationFormat>On-screen Show (4:3)</PresentationFormat>
  <Paragraphs>43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Release Time, Deadline &amp; Timing Constraints</vt:lpstr>
      <vt:lpstr>PowerPoint Presentation</vt:lpstr>
      <vt:lpstr>Release Time &amp; Response Time</vt:lpstr>
      <vt:lpstr>Deadline</vt:lpstr>
      <vt:lpstr>PowerPoint Presentation</vt:lpstr>
      <vt:lpstr>PowerPoint Presentation</vt:lpstr>
      <vt:lpstr>Timing Constraints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Kumar Himanshu</cp:lastModifiedBy>
  <cp:revision>72</cp:revision>
  <dcterms:created xsi:type="dcterms:W3CDTF">2017-08-02T05:45:53Z</dcterms:created>
  <dcterms:modified xsi:type="dcterms:W3CDTF">2023-02-21T08:27:46Z</dcterms:modified>
</cp:coreProperties>
</file>