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9" r:id="rId2"/>
    <p:sldId id="261" r:id="rId3"/>
    <p:sldId id="305" r:id="rId4"/>
    <p:sldId id="313" r:id="rId5"/>
    <p:sldId id="314" r:id="rId6"/>
    <p:sldId id="316" r:id="rId7"/>
    <p:sldId id="317" r:id="rId8"/>
    <p:sldId id="320" r:id="rId9"/>
    <p:sldId id="323" r:id="rId10"/>
    <p:sldId id="324" r:id="rId11"/>
    <p:sldId id="315" r:id="rId12"/>
    <p:sldId id="321" r:id="rId13"/>
    <p:sldId id="325" r:id="rId14"/>
    <p:sldId id="326" r:id="rId15"/>
    <p:sldId id="328" r:id="rId16"/>
    <p:sldId id="327" r:id="rId17"/>
    <p:sldId id="318" r:id="rId18"/>
    <p:sldId id="322" r:id="rId19"/>
    <p:sldId id="31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8B36C-CD9C-4D69-89DC-B3C9375304E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8764C-25EB-454C-B99B-967FDE77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8764C-25EB-454C-B99B-967FDE77E6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err="1"/>
              <a:t>Clickicontoaddpicture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483626-28F5-4495-9E46-5F1AF8A46BEE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505" y="914400"/>
            <a:ext cx="7851648" cy="1828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Model of Real Time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956657-553E-4886-A3B0-8BCA55D9DA22}"/>
              </a:ext>
            </a:extLst>
          </p:cNvPr>
          <p:cNvSpPr/>
          <p:nvPr/>
        </p:nvSpPr>
        <p:spPr>
          <a:xfrm>
            <a:off x="571500" y="34290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Processor And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Temporal Parameters Of Real-time Workload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Periodic Task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Precedence Constraints And Data Dependency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i="1" dirty="0"/>
              <a:t> </a:t>
            </a:r>
            <a:r>
              <a:rPr lang="en-US" dirty="0"/>
              <a:t>to denote processor(s).</a:t>
            </a:r>
          </a:p>
          <a:p>
            <a:r>
              <a:rPr lang="en-US" dirty="0"/>
              <a:t> When we want focus on </a:t>
            </a:r>
          </a:p>
          <a:p>
            <a:pPr marL="0" indent="0">
              <a:buNone/>
            </a:pPr>
            <a:r>
              <a:rPr lang="en-US" dirty="0"/>
              <a:t>     -How the </a:t>
            </a:r>
            <a:r>
              <a:rPr lang="en-US" dirty="0">
                <a:solidFill>
                  <a:srgbClr val="FF0000"/>
                </a:solidFill>
              </a:rPr>
              <a:t>jobs on each processor are scheduled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-How the </a:t>
            </a:r>
            <a:r>
              <a:rPr lang="en-US" dirty="0">
                <a:solidFill>
                  <a:srgbClr val="FF0000"/>
                </a:solidFill>
              </a:rPr>
              <a:t>jobs on different processors are synchronized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- How well the </a:t>
            </a:r>
            <a:r>
              <a:rPr lang="en-US" dirty="0">
                <a:solidFill>
                  <a:srgbClr val="FF0000"/>
                </a:solidFill>
              </a:rPr>
              <a:t>processors are utilized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there is no need to be concerned with whether the processors are identical or different. </a:t>
            </a:r>
          </a:p>
          <a:p>
            <a:r>
              <a:rPr lang="en-US" dirty="0"/>
              <a:t>At these times, </a:t>
            </a:r>
            <a:r>
              <a:rPr lang="en-US" dirty="0">
                <a:solidFill>
                  <a:srgbClr val="FF0000"/>
                </a:solidFill>
              </a:rPr>
              <a:t>we will ignore the types of processors </a:t>
            </a:r>
            <a:r>
              <a:rPr lang="en-US" dirty="0"/>
              <a:t>and call the </a:t>
            </a:r>
            <a:r>
              <a:rPr lang="en-US" i="1" dirty="0"/>
              <a:t>m </a:t>
            </a:r>
            <a:r>
              <a:rPr lang="en-US" dirty="0"/>
              <a:t>processors in the system </a:t>
            </a:r>
            <a:r>
              <a:rPr lang="en-US" i="1" dirty="0"/>
              <a:t>P</a:t>
            </a:r>
            <a:r>
              <a:rPr lang="en-US" dirty="0"/>
              <a:t>1</a:t>
            </a:r>
            <a:r>
              <a:rPr lang="en-US" i="1" dirty="0"/>
              <a:t>, P</a:t>
            </a:r>
            <a:r>
              <a:rPr lang="en-US" dirty="0"/>
              <a:t>2</a:t>
            </a:r>
            <a:r>
              <a:rPr lang="en-US" i="1" dirty="0"/>
              <a:t>, . . . , Pm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090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0007B6-FBB6-4EE8-8F90-91CE9BA3A1B5}"/>
              </a:ext>
            </a:extLst>
          </p:cNvPr>
          <p:cNvSpPr/>
          <p:nvPr/>
        </p:nvSpPr>
        <p:spPr>
          <a:xfrm>
            <a:off x="457200" y="990600"/>
            <a:ext cx="28688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BEE55-60E7-48C0-83C4-F9394D405BD4}"/>
              </a:ext>
            </a:extLst>
          </p:cNvPr>
          <p:cNvSpPr/>
          <p:nvPr/>
        </p:nvSpPr>
        <p:spPr>
          <a:xfrm>
            <a:off x="457200" y="1997838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By resource we mean </a:t>
            </a:r>
            <a:r>
              <a:rPr lang="en-US" sz="2800" dirty="0">
                <a:solidFill>
                  <a:srgbClr val="FF0000"/>
                </a:solidFill>
              </a:rPr>
              <a:t>passive resources</a:t>
            </a:r>
            <a:r>
              <a:rPr lang="en-US" sz="2800" dirty="0"/>
              <a:t>. E.g. memory, sequence number, semaphore, database lock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job may </a:t>
            </a:r>
            <a:r>
              <a:rPr lang="en-US" sz="2800" dirty="0">
                <a:solidFill>
                  <a:srgbClr val="FF0000"/>
                </a:solidFill>
              </a:rPr>
              <a:t>need some resources in addition to the processor </a:t>
            </a:r>
            <a:r>
              <a:rPr lang="en-US" sz="2800" dirty="0"/>
              <a:t>in order to make progress.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We will use the letter </a:t>
            </a:r>
            <a:r>
              <a:rPr lang="en-US" sz="2800" dirty="0">
                <a:solidFill>
                  <a:srgbClr val="FF0000"/>
                </a:solidFill>
              </a:rPr>
              <a:t>“R”</a:t>
            </a:r>
            <a:r>
              <a:rPr lang="en-US" sz="2800" dirty="0"/>
              <a:t> to denote the resources.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93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Note- </a:t>
            </a:r>
          </a:p>
          <a:p>
            <a:pPr algn="just"/>
            <a:r>
              <a:rPr lang="en-US" sz="2400" dirty="0"/>
              <a:t>The rate of progress a job makes towards its completion depends on </a:t>
            </a:r>
          </a:p>
          <a:p>
            <a:pPr marL="0" indent="0" algn="just">
              <a:buNone/>
            </a:pPr>
            <a:r>
              <a:rPr lang="en-US" sz="2400" dirty="0"/>
              <a:t>   1) </a:t>
            </a:r>
            <a:r>
              <a:rPr lang="en-US" sz="2400" dirty="0">
                <a:solidFill>
                  <a:srgbClr val="FF0000"/>
                </a:solidFill>
              </a:rPr>
              <a:t>Speed of the processors </a:t>
            </a:r>
            <a:r>
              <a:rPr lang="en-US" sz="2400" dirty="0"/>
              <a:t>on which it executes,</a:t>
            </a:r>
          </a:p>
          <a:p>
            <a:pPr marL="0" indent="0" algn="just">
              <a:buNone/>
            </a:pPr>
            <a:r>
              <a:rPr lang="en-US" sz="2400" dirty="0"/>
              <a:t>  2) Speed of resource is no way associated with it.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868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Rate of progress a job makes toward its completion depends on –</a:t>
            </a:r>
          </a:p>
          <a:p>
            <a:pPr marL="0" indent="0">
              <a:buNone/>
            </a:pPr>
            <a:r>
              <a:rPr lang="en-US" dirty="0"/>
              <a:t>    1) </a:t>
            </a:r>
            <a:r>
              <a:rPr lang="en-US" dirty="0">
                <a:solidFill>
                  <a:srgbClr val="FF0000"/>
                </a:solidFill>
              </a:rPr>
              <a:t>Speed of the processor </a:t>
            </a:r>
            <a:r>
              <a:rPr lang="en-US" dirty="0"/>
              <a:t>on which it executes. </a:t>
            </a:r>
          </a:p>
          <a:p>
            <a:pPr marL="0" indent="0">
              <a:buNone/>
            </a:pPr>
            <a:r>
              <a:rPr lang="en-US" dirty="0"/>
              <a:t>    2) We can explicitly model this dependency by making the amount of time a job requires to complete a </a:t>
            </a:r>
            <a:r>
              <a:rPr lang="en-US" dirty="0">
                <a:solidFill>
                  <a:srgbClr val="FF0000"/>
                </a:solidFill>
              </a:rPr>
              <a:t>function of the processor speed</a:t>
            </a:r>
            <a:r>
              <a:rPr lang="en-US" dirty="0"/>
              <a:t>, we do not associate</a:t>
            </a:r>
          </a:p>
          <a:p>
            <a:pPr marL="0" indent="0">
              <a:buNone/>
            </a:pPr>
            <a:r>
              <a:rPr lang="en-US" dirty="0"/>
              <a:t>speed with a resource.</a:t>
            </a:r>
          </a:p>
          <a:p>
            <a:pPr marL="0" indent="0">
              <a:buNone/>
            </a:pPr>
            <a:r>
              <a:rPr lang="en-US" dirty="0"/>
              <a:t>    3) In other words, how long a job takes to complete </a:t>
            </a:r>
            <a:r>
              <a:rPr lang="en-US" dirty="0">
                <a:solidFill>
                  <a:srgbClr val="FF0000"/>
                </a:solidFill>
              </a:rPr>
              <a:t>does not depend on the speed of any resource</a:t>
            </a:r>
            <a:r>
              <a:rPr lang="en-US" dirty="0"/>
              <a:t> it uses during execution.</a:t>
            </a:r>
          </a:p>
        </p:txBody>
      </p:sp>
    </p:spTree>
    <p:extLst>
      <p:ext uri="{BB962C8B-B14F-4D97-AF65-F5344CB8AC3E}">
        <p14:creationId xmlns:p14="http://schemas.microsoft.com/office/powerpoint/2010/main" val="223655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r>
              <a:rPr lang="en-US" dirty="0"/>
              <a:t>Computation among job may share data with other computations, and the </a:t>
            </a:r>
            <a:r>
              <a:rPr lang="en-US" dirty="0">
                <a:solidFill>
                  <a:srgbClr val="FF0000"/>
                </a:solidFill>
              </a:rPr>
              <a:t>data may be guarded by semaphores. </a:t>
            </a:r>
          </a:p>
          <a:p>
            <a:r>
              <a:rPr lang="en-US" dirty="0"/>
              <a:t>We model (the lock of) each </a:t>
            </a:r>
            <a:r>
              <a:rPr lang="en-US" dirty="0">
                <a:solidFill>
                  <a:srgbClr val="FF0000"/>
                </a:solidFill>
              </a:rPr>
              <a:t>semaphore as a resource</a:t>
            </a:r>
            <a:r>
              <a:rPr lang="en-US" dirty="0"/>
              <a:t>.</a:t>
            </a:r>
          </a:p>
          <a:p>
            <a:r>
              <a:rPr lang="en-US" dirty="0"/>
              <a:t>When a job wants to access the shared data guarded by a semaphore </a:t>
            </a:r>
            <a:r>
              <a:rPr lang="en-US" i="1" dirty="0"/>
              <a:t>R</a:t>
            </a:r>
            <a:r>
              <a:rPr lang="en-US" dirty="0"/>
              <a:t>, it must first </a:t>
            </a:r>
          </a:p>
          <a:p>
            <a:pPr marL="0" indent="0">
              <a:buNone/>
            </a:pPr>
            <a:r>
              <a:rPr lang="en-US" dirty="0"/>
              <a:t>   -lock the semaphore.</a:t>
            </a:r>
          </a:p>
          <a:p>
            <a:pPr marL="0" indent="0">
              <a:buNone/>
            </a:pPr>
            <a:r>
              <a:rPr lang="en-US" dirty="0"/>
              <a:t>   - It enters the critical section of the code where it accesses the shared data. </a:t>
            </a:r>
          </a:p>
          <a:p>
            <a:r>
              <a:rPr lang="en-US" dirty="0"/>
              <a:t>In this case, we say that the job requires the resource </a:t>
            </a:r>
            <a:r>
              <a:rPr lang="en-US" i="1" dirty="0"/>
              <a:t>R </a:t>
            </a:r>
            <a:r>
              <a:rPr lang="en-US" dirty="0"/>
              <a:t>for the duration of this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58831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.</a:t>
            </a:r>
          </a:p>
          <a:p>
            <a:r>
              <a:rPr lang="en-US" dirty="0"/>
              <a:t>We model </a:t>
            </a:r>
            <a:r>
              <a:rPr lang="en-US" dirty="0">
                <a:solidFill>
                  <a:srgbClr val="FF0000"/>
                </a:solidFill>
              </a:rPr>
              <a:t>transactions that perform query and update </a:t>
            </a:r>
            <a:r>
              <a:rPr lang="en-US" dirty="0"/>
              <a:t>a database as jobs, these jobs execute on a database server. </a:t>
            </a:r>
          </a:p>
          <a:p>
            <a:r>
              <a:rPr lang="en-US" dirty="0"/>
              <a:t>If the database server </a:t>
            </a:r>
            <a:r>
              <a:rPr lang="en-US" dirty="0">
                <a:solidFill>
                  <a:srgbClr val="FF0000"/>
                </a:solidFill>
              </a:rPr>
              <a:t>uses a locking mechanism </a:t>
            </a:r>
            <a:r>
              <a:rPr lang="en-US" dirty="0"/>
              <a:t>to ensure data integrity, then a transaction also needs the locks on the data objects it reads or writes in order to proceed. </a:t>
            </a:r>
          </a:p>
          <a:p>
            <a:r>
              <a:rPr lang="en-US" dirty="0"/>
              <a:t>The locks on the data objects are resources.</a:t>
            </a:r>
          </a:p>
        </p:txBody>
      </p:sp>
    </p:spTree>
    <p:extLst>
      <p:ext uri="{BB962C8B-B14F-4D97-AF65-F5344CB8AC3E}">
        <p14:creationId xmlns:p14="http://schemas.microsoft.com/office/powerpoint/2010/main" val="69872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r>
              <a:rPr lang="en-US" dirty="0"/>
              <a:t>Data link that uses the </a:t>
            </a:r>
            <a:r>
              <a:rPr lang="en-US" dirty="0">
                <a:solidFill>
                  <a:srgbClr val="FF0000"/>
                </a:solidFill>
              </a:rPr>
              <a:t>sliding-window scheme </a:t>
            </a:r>
            <a:r>
              <a:rPr lang="en-US" dirty="0"/>
              <a:t>to regulate message transmission. Only 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number of messages are allowed to be in transit</a:t>
            </a:r>
            <a:r>
              <a:rPr lang="en-US" dirty="0"/>
              <a:t>.</a:t>
            </a:r>
          </a:p>
          <a:p>
            <a:r>
              <a:rPr lang="en-US" dirty="0"/>
              <a:t>One way to implement this scheme is for the sender </a:t>
            </a:r>
            <a:r>
              <a:rPr lang="en-US" dirty="0">
                <a:solidFill>
                  <a:srgbClr val="FF0000"/>
                </a:solidFill>
              </a:rPr>
              <a:t>to maintain a window of valid sequence numbers. </a:t>
            </a:r>
          </a:p>
          <a:p>
            <a:r>
              <a:rPr lang="en-US" dirty="0"/>
              <a:t>The window is moved forward as messages transmitted earlier are </a:t>
            </a:r>
            <a:r>
              <a:rPr lang="en-US" dirty="0">
                <a:solidFill>
                  <a:srgbClr val="FF0000"/>
                </a:solidFill>
              </a:rPr>
              <a:t>acknowledged by the receiver</a:t>
            </a:r>
            <a:r>
              <a:rPr lang="en-US" dirty="0"/>
              <a:t>. A message waiting to be transmitted must first be given </a:t>
            </a:r>
            <a:r>
              <a:rPr lang="en-US" dirty="0">
                <a:solidFill>
                  <a:srgbClr val="FF0000"/>
                </a:solidFill>
              </a:rPr>
              <a:t>one of the valid sequence numbers before it can be transmitted</a:t>
            </a:r>
            <a:r>
              <a:rPr lang="en-US" dirty="0"/>
              <a:t>.</a:t>
            </a:r>
          </a:p>
          <a:p>
            <a:r>
              <a:rPr lang="en-US" dirty="0"/>
              <a:t> We model the </a:t>
            </a:r>
            <a:r>
              <a:rPr lang="en-US" dirty="0">
                <a:solidFill>
                  <a:srgbClr val="FF0000"/>
                </a:solidFill>
              </a:rPr>
              <a:t>transmission of a message as a job</a:t>
            </a:r>
            <a:r>
              <a:rPr lang="en-US" dirty="0"/>
              <a:t>; the job executes when the message is being transmitted.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Job needs the data link, as well as a valid sequence number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data link is a processor</a:t>
            </a:r>
            <a:r>
              <a:rPr lang="en-US" dirty="0"/>
              <a:t>. The sequence numbers are units of resource.</a:t>
            </a:r>
          </a:p>
        </p:txBody>
      </p:sp>
    </p:spTree>
    <p:extLst>
      <p:ext uri="{BB962C8B-B14F-4D97-AF65-F5344CB8AC3E}">
        <p14:creationId xmlns:p14="http://schemas.microsoft.com/office/powerpoint/2010/main" val="397182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0007B6-FBB6-4EE8-8F90-91CE9BA3A1B5}"/>
              </a:ext>
            </a:extLst>
          </p:cNvPr>
          <p:cNvSpPr/>
          <p:nvPr/>
        </p:nvSpPr>
        <p:spPr>
          <a:xfrm>
            <a:off x="457200" y="990600"/>
            <a:ext cx="28688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BEE55-60E7-48C0-83C4-F9394D405BD4}"/>
              </a:ext>
            </a:extLst>
          </p:cNvPr>
          <p:cNvSpPr/>
          <p:nvPr/>
        </p:nvSpPr>
        <p:spPr>
          <a:xfrm>
            <a:off x="457200" y="1997838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resource will be </a:t>
            </a:r>
            <a:r>
              <a:rPr lang="en-US" sz="2800" b="1" dirty="0">
                <a:solidFill>
                  <a:srgbClr val="FF0000"/>
                </a:solidFill>
              </a:rPr>
              <a:t>reusable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if it is not consumed during use</a:t>
            </a:r>
            <a:r>
              <a:rPr lang="en-US" sz="2800" dirty="0"/>
              <a:t>. For ex. The locks on a data object.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resource is </a:t>
            </a:r>
            <a:r>
              <a:rPr lang="en-US" sz="2800" b="1" dirty="0">
                <a:solidFill>
                  <a:srgbClr val="FF0000"/>
                </a:solidFill>
              </a:rPr>
              <a:t>not usable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if it does not exist after use</a:t>
            </a:r>
            <a:r>
              <a:rPr lang="en-US" sz="2800" dirty="0"/>
              <a:t>. For ex. A message produced by a process and consumed by another processor.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We will use the letter R to denote the resources.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26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If the system contains             types of resources, this means</a:t>
            </a:r>
          </a:p>
          <a:p>
            <a:pPr marL="0" indent="0">
              <a:buNone/>
            </a:pPr>
            <a:r>
              <a:rPr lang="en-US" dirty="0"/>
              <a:t>    - There are             different types of </a:t>
            </a:r>
            <a:r>
              <a:rPr lang="en-US" dirty="0">
                <a:solidFill>
                  <a:srgbClr val="FF0000"/>
                </a:solidFill>
              </a:rPr>
              <a:t>serially reusable resources.</a:t>
            </a:r>
          </a:p>
          <a:p>
            <a:pPr marL="0" indent="0">
              <a:buNone/>
            </a:pPr>
            <a:r>
              <a:rPr lang="en-US" dirty="0"/>
              <a:t>    - There are one or more units of each type of resource, </a:t>
            </a:r>
            <a:r>
              <a:rPr lang="en-US" dirty="0">
                <a:solidFill>
                  <a:srgbClr val="FF0000"/>
                </a:solidFill>
              </a:rPr>
              <a:t>only one job can use each resource at once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- A job must obtain a unit of a </a:t>
            </a:r>
            <a:r>
              <a:rPr lang="en-US" dirty="0">
                <a:solidFill>
                  <a:srgbClr val="FF0000"/>
                </a:solidFill>
              </a:rPr>
              <a:t>needed resource, use it, then release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1" y="1143000"/>
            <a:ext cx="862012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81200"/>
            <a:ext cx="862012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30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0007B6-FBB6-4EE8-8F90-91CE9BA3A1B5}"/>
              </a:ext>
            </a:extLst>
          </p:cNvPr>
          <p:cNvSpPr/>
          <p:nvPr/>
        </p:nvSpPr>
        <p:spPr>
          <a:xfrm>
            <a:off x="457200" y="990600"/>
            <a:ext cx="28688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BEE55-60E7-48C0-83C4-F9394D405BD4}"/>
              </a:ext>
            </a:extLst>
          </p:cNvPr>
          <p:cNvSpPr/>
          <p:nvPr/>
        </p:nvSpPr>
        <p:spPr>
          <a:xfrm>
            <a:off x="457200" y="1997838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To prevent our model from irrelevant details, we omit resources that are plentiful.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Such a resource can be shared by an infinite number of jobs.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Eg</a:t>
            </a:r>
            <a:r>
              <a:rPr lang="en-US" sz="2800" dirty="0"/>
              <a:t>. </a:t>
            </a:r>
            <a:r>
              <a:rPr lang="en-US" sz="2800" dirty="0">
                <a:solidFill>
                  <a:srgbClr val="FF0000"/>
                </a:solidFill>
              </a:rPr>
              <a:t>Memory is an essential resource</a:t>
            </a:r>
            <a:r>
              <a:rPr lang="en-US" sz="2800" dirty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computing and communication system have this resources, so we omit it from our model and we mean that </a:t>
            </a:r>
            <a:r>
              <a:rPr lang="en-US" sz="2800" dirty="0">
                <a:solidFill>
                  <a:srgbClr val="FF0000"/>
                </a:solidFill>
              </a:rPr>
              <a:t>whenever a job is executed, it has sufficient amount of memory. </a:t>
            </a:r>
          </a:p>
        </p:txBody>
      </p:sp>
    </p:spTree>
    <p:extLst>
      <p:ext uri="{BB962C8B-B14F-4D97-AF65-F5344CB8AC3E}">
        <p14:creationId xmlns:p14="http://schemas.microsoft.com/office/powerpoint/2010/main" val="409162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0007B6-FBB6-4EE8-8F90-91CE9BA3A1B5}"/>
              </a:ext>
            </a:extLst>
          </p:cNvPr>
          <p:cNvSpPr/>
          <p:nvPr/>
        </p:nvSpPr>
        <p:spPr>
          <a:xfrm>
            <a:off x="457200" y="990600"/>
            <a:ext cx="35083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BEE55-60E7-48C0-83C4-F9394D405BD4}"/>
              </a:ext>
            </a:extLst>
          </p:cNvPr>
          <p:cNvSpPr/>
          <p:nvPr/>
        </p:nvSpPr>
        <p:spPr>
          <a:xfrm>
            <a:off x="457200" y="1997838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B3835"/>
                </a:solidFill>
                <a:latin typeface="Helvetica Neue"/>
              </a:rPr>
              <a:t>The model that focuses on the relevant characteristic such as the </a:t>
            </a:r>
            <a:r>
              <a:rPr lang="en-US" sz="2800" dirty="0">
                <a:solidFill>
                  <a:srgbClr val="FF0000"/>
                </a:solidFill>
                <a:latin typeface="Helvetica Neue"/>
              </a:rPr>
              <a:t>timing properties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Helvetica Neue"/>
              </a:rPr>
              <a:t>resource requirements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of system components and the way in which </a:t>
            </a:r>
            <a:r>
              <a:rPr lang="en-US" sz="2800" dirty="0">
                <a:solidFill>
                  <a:srgbClr val="FF0000"/>
                </a:solidFill>
                <a:latin typeface="Helvetica Neue"/>
              </a:rPr>
              <a:t>OS allocates the available system resources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among them is called reference model. </a:t>
            </a:r>
          </a:p>
          <a:p>
            <a:pPr algn="just"/>
            <a:endParaRPr lang="en-US" sz="2800" dirty="0">
              <a:solidFill>
                <a:srgbClr val="3B3835"/>
              </a:solidFill>
              <a:latin typeface="Helvetica Neu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B3835"/>
                </a:solidFill>
                <a:latin typeface="Helvetica Neue"/>
              </a:rPr>
              <a:t>Its main goal is to move away from </a:t>
            </a:r>
            <a:r>
              <a:rPr lang="en-US" sz="2800" dirty="0">
                <a:solidFill>
                  <a:srgbClr val="FF0000"/>
                </a:solidFill>
                <a:latin typeface="Helvetica Neue"/>
              </a:rPr>
              <a:t>functional characteristics and focus on timing properties and resource requirements.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z="3600" dirty="0"/>
              <a:t>According to this model, each system is characterized by three elements:</a:t>
            </a:r>
          </a:p>
          <a:p>
            <a:pPr marL="393192" lvl="1" indent="0" algn="just">
              <a:buNone/>
            </a:pPr>
            <a:r>
              <a:rPr lang="en-US" sz="3000" dirty="0"/>
              <a:t>1) </a:t>
            </a:r>
            <a:r>
              <a:rPr lang="en-US" sz="3000" dirty="0">
                <a:solidFill>
                  <a:srgbClr val="FF0000"/>
                </a:solidFill>
              </a:rPr>
              <a:t>Workload model </a:t>
            </a:r>
            <a:r>
              <a:rPr lang="en-US" sz="3000" dirty="0"/>
              <a:t>- Describes the application supported by the system.</a:t>
            </a:r>
          </a:p>
          <a:p>
            <a:pPr marL="393192" lvl="1" indent="0" algn="just">
              <a:buNone/>
            </a:pPr>
            <a:r>
              <a:rPr lang="en-US" sz="3000" dirty="0"/>
              <a:t>2) </a:t>
            </a:r>
            <a:r>
              <a:rPr lang="en-US" sz="3000" dirty="0">
                <a:solidFill>
                  <a:srgbClr val="FF0000"/>
                </a:solidFill>
              </a:rPr>
              <a:t>Resource model-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3000" dirty="0"/>
              <a:t>escribe the system resource available to the application.</a:t>
            </a:r>
          </a:p>
          <a:p>
            <a:pPr marL="393192" lvl="1" indent="0" algn="just">
              <a:buNone/>
            </a:pPr>
            <a:r>
              <a:rPr lang="en-US" sz="3000" dirty="0"/>
              <a:t>3) </a:t>
            </a:r>
            <a:r>
              <a:rPr lang="en-US" sz="3000" dirty="0">
                <a:solidFill>
                  <a:srgbClr val="FF0000"/>
                </a:solidFill>
              </a:rPr>
              <a:t>Algorithms</a:t>
            </a:r>
            <a:r>
              <a:rPr lang="en-US" sz="3000" dirty="0"/>
              <a:t> that define how the application system uses the resources at all times.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D15E0B-C35F-4CFE-BD8B-44AAF2EF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686"/>
            <a:ext cx="9144000" cy="40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0007B6-FBB6-4EE8-8F90-91CE9BA3A1B5}"/>
              </a:ext>
            </a:extLst>
          </p:cNvPr>
          <p:cNvSpPr/>
          <p:nvPr/>
        </p:nvSpPr>
        <p:spPr>
          <a:xfrm>
            <a:off x="457200" y="990600"/>
            <a:ext cx="67435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Processor and 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BEE55-60E7-48C0-83C4-F9394D405BD4}"/>
              </a:ext>
            </a:extLst>
          </p:cNvPr>
          <p:cNvSpPr/>
          <p:nvPr/>
        </p:nvSpPr>
        <p:spPr>
          <a:xfrm>
            <a:off x="457200" y="1997838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We divide all the system resources into two major types:</a:t>
            </a:r>
          </a:p>
          <a:p>
            <a:pPr lvl="1" algn="just"/>
            <a:r>
              <a:rPr lang="en-US" sz="2800" dirty="0"/>
              <a:t>1) Processors</a:t>
            </a:r>
          </a:p>
          <a:p>
            <a:pPr lvl="1" algn="just"/>
            <a:r>
              <a:rPr lang="en-US" sz="2800" dirty="0"/>
              <a:t>2) Resources</a:t>
            </a:r>
          </a:p>
        </p:txBody>
      </p:sp>
    </p:spTree>
    <p:extLst>
      <p:ext uri="{BB962C8B-B14F-4D97-AF65-F5344CB8AC3E}">
        <p14:creationId xmlns:p14="http://schemas.microsoft.com/office/powerpoint/2010/main" val="17652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0007B6-FBB6-4EE8-8F90-91CE9BA3A1B5}"/>
              </a:ext>
            </a:extLst>
          </p:cNvPr>
          <p:cNvSpPr/>
          <p:nvPr/>
        </p:nvSpPr>
        <p:spPr>
          <a:xfrm>
            <a:off x="457200" y="990600"/>
            <a:ext cx="27656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BEE55-60E7-48C0-83C4-F9394D405BD4}"/>
              </a:ext>
            </a:extLst>
          </p:cNvPr>
          <p:cNvSpPr/>
          <p:nvPr/>
        </p:nvSpPr>
        <p:spPr>
          <a:xfrm>
            <a:off x="457200" y="1997838"/>
            <a:ext cx="8077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Processors are often called as </a:t>
            </a:r>
            <a:r>
              <a:rPr lang="en-US" sz="2600" dirty="0">
                <a:solidFill>
                  <a:srgbClr val="FF0000"/>
                </a:solidFill>
              </a:rPr>
              <a:t>servers and active resources</a:t>
            </a:r>
            <a:r>
              <a:rPr lang="en-US" sz="2600" dirty="0"/>
              <a:t> e.g. computers, transmission links, disks, database servers etc.</a:t>
            </a:r>
          </a:p>
          <a:p>
            <a:pPr algn="just"/>
            <a:r>
              <a:rPr lang="en-US" sz="2600" dirty="0"/>
              <a:t>	1) They carry out machine instructions, </a:t>
            </a:r>
          </a:p>
          <a:p>
            <a:pPr algn="just"/>
            <a:r>
              <a:rPr lang="en-US" sz="2600" dirty="0"/>
              <a:t>	2) Move data from one place to another, retrieve files, process queries etc.</a:t>
            </a:r>
          </a:p>
          <a:p>
            <a:pPr algn="just"/>
            <a:endParaRPr lang="en-US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Every job </a:t>
            </a:r>
            <a:r>
              <a:rPr lang="en-US" sz="2600" dirty="0">
                <a:solidFill>
                  <a:srgbClr val="FF0000"/>
                </a:solidFill>
              </a:rPr>
              <a:t>must have one or more processor </a:t>
            </a:r>
            <a:r>
              <a:rPr lang="en-US" sz="2600" dirty="0"/>
              <a:t>in order to execute and make progress towards completion.</a:t>
            </a:r>
          </a:p>
        </p:txBody>
      </p:sp>
    </p:spTree>
    <p:extLst>
      <p:ext uri="{BB962C8B-B14F-4D97-AF65-F5344CB8AC3E}">
        <p14:creationId xmlns:p14="http://schemas.microsoft.com/office/powerpoint/2010/main" val="108159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0007B6-FBB6-4EE8-8F90-91CE9BA3A1B5}"/>
              </a:ext>
            </a:extLst>
          </p:cNvPr>
          <p:cNvSpPr/>
          <p:nvPr/>
        </p:nvSpPr>
        <p:spPr>
          <a:xfrm>
            <a:off x="442415" y="762000"/>
            <a:ext cx="7391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BEE55-60E7-48C0-83C4-F9394D405BD4}"/>
              </a:ext>
            </a:extLst>
          </p:cNvPr>
          <p:cNvSpPr/>
          <p:nvPr/>
        </p:nvSpPr>
        <p:spPr>
          <a:xfrm>
            <a:off x="442415" y="1612401"/>
            <a:ext cx="8077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/>
              <a:t>1)Two processor can be </a:t>
            </a:r>
            <a:r>
              <a:rPr lang="en-US" sz="2600" dirty="0">
                <a:solidFill>
                  <a:srgbClr val="FF0000"/>
                </a:solidFill>
              </a:rPr>
              <a:t>called of same type</a:t>
            </a:r>
          </a:p>
          <a:p>
            <a:pPr algn="just"/>
            <a:r>
              <a:rPr lang="en-US" sz="2600" dirty="0"/>
              <a:t>	- If they are </a:t>
            </a:r>
            <a:r>
              <a:rPr lang="en-US" sz="2600" dirty="0">
                <a:solidFill>
                  <a:srgbClr val="FF0000"/>
                </a:solidFill>
              </a:rPr>
              <a:t>functionally identical </a:t>
            </a:r>
            <a:r>
              <a:rPr lang="en-US" sz="2600" dirty="0"/>
              <a:t>and can be used interchangeably.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For ex. Two </a:t>
            </a:r>
            <a:r>
              <a:rPr lang="en-US" sz="2600" dirty="0">
                <a:solidFill>
                  <a:srgbClr val="FF0000"/>
                </a:solidFill>
              </a:rPr>
              <a:t>transmission links with the same transmission rate </a:t>
            </a:r>
            <a:r>
              <a:rPr lang="en-US" sz="2600" dirty="0"/>
              <a:t>between a pair of sender and receiver are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15574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2) Two processor can be </a:t>
            </a:r>
            <a:r>
              <a:rPr lang="en-US" dirty="0">
                <a:solidFill>
                  <a:srgbClr val="FF0000"/>
                </a:solidFill>
              </a:rPr>
              <a:t>called of different type 	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</a:t>
            </a:r>
            <a:r>
              <a:rPr lang="en-US" dirty="0"/>
              <a:t>f they are </a:t>
            </a:r>
            <a:r>
              <a:rPr lang="en-US" dirty="0">
                <a:solidFill>
                  <a:srgbClr val="FF0000"/>
                </a:solidFill>
              </a:rPr>
              <a:t>functionally different</a:t>
            </a:r>
            <a:r>
              <a:rPr lang="en-US" dirty="0"/>
              <a:t>, or for some other reason </a:t>
            </a:r>
            <a:r>
              <a:rPr lang="en-US" dirty="0">
                <a:solidFill>
                  <a:srgbClr val="FF0000"/>
                </a:solidFill>
              </a:rPr>
              <a:t>can not be used interchangeably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For ex. </a:t>
            </a:r>
            <a:r>
              <a:rPr lang="en-US" dirty="0">
                <a:solidFill>
                  <a:srgbClr val="FF0000"/>
                </a:solidFill>
              </a:rPr>
              <a:t>CPU’s, transmission link and disk </a:t>
            </a:r>
            <a:r>
              <a:rPr lang="en-US" dirty="0"/>
              <a:t>are of different types, because they are functionally different.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3) We will denote the processor with letter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P”</a:t>
            </a:r>
            <a:r>
              <a:rPr lang="en-US" b="1" dirty="0"/>
              <a:t> </a:t>
            </a:r>
            <a:r>
              <a:rPr lang="en-US" dirty="0"/>
              <a:t>and  represent “m” processor in the system as P1,P2…..Pm.</a:t>
            </a:r>
          </a:p>
        </p:txBody>
      </p:sp>
    </p:spTree>
    <p:extLst>
      <p:ext uri="{BB962C8B-B14F-4D97-AF65-F5344CB8AC3E}">
        <p14:creationId xmlns:p14="http://schemas.microsoft.com/office/powerpoint/2010/main" val="398477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r>
              <a:rPr lang="en-US" dirty="0"/>
              <a:t>A transmission link connecting an on-board flight management system to the ground controller is a </a:t>
            </a:r>
            <a:r>
              <a:rPr lang="en-US" dirty="0">
                <a:solidFill>
                  <a:srgbClr val="FF0000"/>
                </a:solidFill>
              </a:rPr>
              <a:t>different type of processor </a:t>
            </a:r>
            <a:r>
              <a:rPr lang="en-US" dirty="0"/>
              <a:t>from the link connecting two air traffic control centers </a:t>
            </a:r>
            <a:r>
              <a:rPr lang="en-US" dirty="0">
                <a:solidFill>
                  <a:srgbClr val="FF0000"/>
                </a:solidFill>
              </a:rPr>
              <a:t>even when the links have the same characteristics</a:t>
            </a:r>
            <a:r>
              <a:rPr lang="en-US" dirty="0"/>
              <a:t>, because they cannot be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155212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1429</TotalTime>
  <Words>1159</Words>
  <Application>Microsoft Office PowerPoint</Application>
  <PresentationFormat>On-screen Show (4:3)</PresentationFormat>
  <Paragraphs>91</Paragraphs>
  <Slides>19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Helvetica Neue</vt:lpstr>
      <vt:lpstr>Wingdings</vt:lpstr>
      <vt:lpstr>Wingdings 2</vt:lpstr>
      <vt:lpstr>Flow</vt:lpstr>
      <vt:lpstr>Reference Model of Real Time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Sidra</dc:creator>
  <cp:lastModifiedBy>Kumar Himanshu</cp:lastModifiedBy>
  <cp:revision>82</cp:revision>
  <dcterms:created xsi:type="dcterms:W3CDTF">2017-08-02T05:45:53Z</dcterms:created>
  <dcterms:modified xsi:type="dcterms:W3CDTF">2023-02-23T09:17:08Z</dcterms:modified>
</cp:coreProperties>
</file>