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3" r:id="rId4"/>
    <p:sldId id="264" r:id="rId5"/>
    <p:sldId id="258" r:id="rId6"/>
    <p:sldId id="259" r:id="rId7"/>
    <p:sldId id="265" r:id="rId8"/>
    <p:sldId id="260" r:id="rId9"/>
    <p:sldId id="266" r:id="rId10"/>
    <p:sldId id="261" r:id="rId11"/>
    <p:sldId id="262"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536"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43F4CBDC-1ABA-4CD5-86C0-75DA4A4C3247}" type="datetimeFigureOut">
              <a:rPr lang="en-IN" smtClean="0"/>
              <a:pPr/>
              <a:t>23-02-2023</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98CA79B1-2D59-4BA7-83E5-9BF8D8C398E2}"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3F4CBDC-1ABA-4CD5-86C0-75DA4A4C3247}" type="datetimeFigureOut">
              <a:rPr lang="en-IN" smtClean="0"/>
              <a:pPr/>
              <a:t>23-02-2023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CA79B1-2D59-4BA7-83E5-9BF8D8C398E2}"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3F4CBDC-1ABA-4CD5-86C0-75DA4A4C3247}" type="datetimeFigureOut">
              <a:rPr lang="en-IN" smtClean="0"/>
              <a:pPr/>
              <a:t>23-02-2023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CA79B1-2D59-4BA7-83E5-9BF8D8C398E2}"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3F4CBDC-1ABA-4CD5-86C0-75DA4A4C3247}" type="datetimeFigureOut">
              <a:rPr lang="en-IN" smtClean="0"/>
              <a:pPr/>
              <a:t>23-02-2023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CA79B1-2D59-4BA7-83E5-9BF8D8C398E2}"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43F4CBDC-1ABA-4CD5-86C0-75DA4A4C3247}" type="datetimeFigureOut">
              <a:rPr lang="en-IN" smtClean="0"/>
              <a:pPr/>
              <a:t>23-02-2023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CA79B1-2D59-4BA7-83E5-9BF8D8C398E2}"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3F4CBDC-1ABA-4CD5-86C0-75DA4A4C3247}" type="datetimeFigureOut">
              <a:rPr lang="en-IN" smtClean="0"/>
              <a:pPr/>
              <a:t>23-02-2023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CA79B1-2D59-4BA7-83E5-9BF8D8C398E2}"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43F4CBDC-1ABA-4CD5-86C0-75DA4A4C3247}" type="datetimeFigureOut">
              <a:rPr lang="en-IN" smtClean="0"/>
              <a:pPr/>
              <a:t>23-02-2023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8CA79B1-2D59-4BA7-83E5-9BF8D8C398E2}"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43F4CBDC-1ABA-4CD5-86C0-75DA4A4C3247}" type="datetimeFigureOut">
              <a:rPr lang="en-IN" smtClean="0"/>
              <a:pPr/>
              <a:t>23-02-2023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8CA79B1-2D59-4BA7-83E5-9BF8D8C398E2}"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F4CBDC-1ABA-4CD5-86C0-75DA4A4C3247}" type="datetimeFigureOut">
              <a:rPr lang="en-IN" smtClean="0"/>
              <a:pPr/>
              <a:t>23-02-2023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8CA79B1-2D59-4BA7-83E5-9BF8D8C398E2}"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3F4CBDC-1ABA-4CD5-86C0-75DA4A4C3247}" type="datetimeFigureOut">
              <a:rPr lang="en-IN" smtClean="0"/>
              <a:pPr/>
              <a:t>23-02-2023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CA79B1-2D59-4BA7-83E5-9BF8D8C398E2}"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3F4CBDC-1ABA-4CD5-86C0-75DA4A4C3247}" type="datetimeFigureOut">
              <a:rPr lang="en-IN" smtClean="0"/>
              <a:pPr/>
              <a:t>23-02-2023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98CA79B1-2D59-4BA7-83E5-9BF8D8C398E2}"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3F4CBDC-1ABA-4CD5-86C0-75DA4A4C3247}" type="datetimeFigureOut">
              <a:rPr lang="en-IN" smtClean="0"/>
              <a:pPr/>
              <a:t>23-02-2023</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8CA79B1-2D59-4BA7-83E5-9BF8D8C398E2}"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IN" dirty="0"/>
              <a:t>Temporal parameters of Real time workload</a:t>
            </a:r>
          </a:p>
        </p:txBody>
      </p:sp>
    </p:spTree>
    <p:extLst>
      <p:ext uri="{BB962C8B-B14F-4D97-AF65-F5344CB8AC3E}">
        <p14:creationId xmlns:p14="http://schemas.microsoft.com/office/powerpoint/2010/main" val="31382486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Execution time</a:t>
            </a:r>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IN" dirty="0"/>
              <a:t>This is an important temporal parameter symbolised </a:t>
            </a:r>
            <a:r>
              <a:rPr lang="en-IN" dirty="0">
                <a:solidFill>
                  <a:srgbClr val="FF0000"/>
                </a:solidFill>
              </a:rPr>
              <a:t>as </a:t>
            </a:r>
            <a:r>
              <a:rPr lang="en-IN" dirty="0" err="1">
                <a:solidFill>
                  <a:srgbClr val="FF0000"/>
                </a:solidFill>
              </a:rPr>
              <a:t>ei</a:t>
            </a:r>
            <a:r>
              <a:rPr lang="en-IN" dirty="0">
                <a:solidFill>
                  <a:srgbClr val="FF0000"/>
                </a:solidFill>
              </a:rPr>
              <a:t>. </a:t>
            </a:r>
          </a:p>
          <a:p>
            <a:pPr marL="514350" indent="-514350">
              <a:buFont typeface="+mj-lt"/>
              <a:buAutoNum type="arabicPeriod"/>
            </a:pPr>
            <a:r>
              <a:rPr lang="en-IN" dirty="0"/>
              <a:t>It is equal to the </a:t>
            </a:r>
            <a:r>
              <a:rPr lang="en-IN" dirty="0">
                <a:solidFill>
                  <a:srgbClr val="FF0000"/>
                </a:solidFill>
              </a:rPr>
              <a:t>amount of time required to execute the job Ji</a:t>
            </a:r>
            <a:r>
              <a:rPr lang="en-IN" dirty="0"/>
              <a:t>, when it executes alone and has all the resources it required.</a:t>
            </a:r>
          </a:p>
          <a:p>
            <a:pPr marL="514350" indent="-514350">
              <a:buFont typeface="+mj-lt"/>
              <a:buAutoNum type="arabicPeriod"/>
            </a:pPr>
            <a:r>
              <a:rPr lang="en-IN" dirty="0"/>
              <a:t>So the execution time depends mainly on the </a:t>
            </a:r>
            <a:r>
              <a:rPr lang="en-IN" dirty="0">
                <a:solidFill>
                  <a:srgbClr val="FF0000"/>
                </a:solidFill>
              </a:rPr>
              <a:t>complexity of the job, speed of the processor </a:t>
            </a:r>
            <a:r>
              <a:rPr lang="en-IN" dirty="0"/>
              <a:t>used to executes the job not on how the job is scheduled.</a:t>
            </a:r>
          </a:p>
          <a:p>
            <a:pPr marL="514350" indent="-514350">
              <a:buFont typeface="+mj-lt"/>
              <a:buAutoNum type="arabicPeriod"/>
            </a:pPr>
            <a:r>
              <a:rPr lang="en-IN" dirty="0"/>
              <a:t>The term execution time of job  means its maximum  and minimum value of time require to compute each job. Its range is [e-,e+].</a:t>
            </a:r>
          </a:p>
        </p:txBody>
      </p:sp>
    </p:spTree>
    <p:extLst>
      <p:ext uri="{BB962C8B-B14F-4D97-AF65-F5344CB8AC3E}">
        <p14:creationId xmlns:p14="http://schemas.microsoft.com/office/powerpoint/2010/main" val="1372674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Reasons for common use of deterministic approach</a:t>
            </a:r>
          </a:p>
        </p:txBody>
      </p:sp>
      <p:sp>
        <p:nvSpPr>
          <p:cNvPr id="3" name="Content Placeholder 2"/>
          <p:cNvSpPr>
            <a:spLocks noGrp="1"/>
          </p:cNvSpPr>
          <p:nvPr>
            <p:ph idx="1"/>
          </p:nvPr>
        </p:nvSpPr>
        <p:spPr/>
        <p:txBody>
          <a:bodyPr/>
          <a:lstStyle/>
          <a:p>
            <a:pPr marL="514350" indent="-514350">
              <a:buFont typeface="+mj-lt"/>
              <a:buAutoNum type="arabicPeriod"/>
            </a:pPr>
            <a:r>
              <a:rPr lang="en-IN" dirty="0"/>
              <a:t>This approach makes the </a:t>
            </a:r>
            <a:r>
              <a:rPr lang="en-IN" dirty="0">
                <a:solidFill>
                  <a:srgbClr val="FF0000"/>
                </a:solidFill>
              </a:rPr>
              <a:t>validation</a:t>
            </a:r>
            <a:r>
              <a:rPr lang="en-IN" dirty="0"/>
              <a:t> of the resultant system easier.</a:t>
            </a:r>
          </a:p>
          <a:p>
            <a:pPr marL="514350" indent="-514350">
              <a:buFont typeface="+mj-lt"/>
              <a:buAutoNum type="arabicPeriod"/>
            </a:pPr>
            <a:r>
              <a:rPr lang="en-IN" dirty="0"/>
              <a:t>The other reason for this approach is that the hard real time portions of the system is often small. So we can safely reclaim the time and resources allocated but not used by hard real time jobs and make the reclaimed time and resources available to soft real time jobs.</a:t>
            </a:r>
          </a:p>
        </p:txBody>
      </p:sp>
    </p:spTree>
    <p:extLst>
      <p:ext uri="{BB962C8B-B14F-4D97-AF65-F5344CB8AC3E}">
        <p14:creationId xmlns:p14="http://schemas.microsoft.com/office/powerpoint/2010/main" val="1978217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Parameters </a:t>
            </a:r>
          </a:p>
        </p:txBody>
      </p:sp>
      <p:sp>
        <p:nvSpPr>
          <p:cNvPr id="3" name="Content Placeholder 2"/>
          <p:cNvSpPr>
            <a:spLocks noGrp="1"/>
          </p:cNvSpPr>
          <p:nvPr>
            <p:ph idx="1"/>
          </p:nvPr>
        </p:nvSpPr>
        <p:spPr/>
        <p:txBody>
          <a:bodyPr/>
          <a:lstStyle/>
          <a:p>
            <a:r>
              <a:rPr lang="en-IN" dirty="0"/>
              <a:t>A </a:t>
            </a:r>
            <a:r>
              <a:rPr lang="en-IN" dirty="0">
                <a:solidFill>
                  <a:srgbClr val="FF0000"/>
                </a:solidFill>
              </a:rPr>
              <a:t>set of related jobs </a:t>
            </a:r>
            <a:r>
              <a:rPr lang="en-IN" dirty="0"/>
              <a:t>that execute to support a function of the system is </a:t>
            </a:r>
            <a:r>
              <a:rPr lang="en-IN" dirty="0">
                <a:solidFill>
                  <a:srgbClr val="FF0000"/>
                </a:solidFill>
              </a:rPr>
              <a:t>called as task</a:t>
            </a:r>
            <a:r>
              <a:rPr lang="en-IN" dirty="0"/>
              <a:t>.</a:t>
            </a:r>
          </a:p>
          <a:p>
            <a:r>
              <a:rPr lang="en-IN" dirty="0"/>
              <a:t>We </a:t>
            </a:r>
            <a:r>
              <a:rPr lang="en-IN" dirty="0">
                <a:solidFill>
                  <a:srgbClr val="FF0000"/>
                </a:solidFill>
              </a:rPr>
              <a:t>assume that many parameters of hard real time system is known at all times</a:t>
            </a:r>
            <a:r>
              <a:rPr lang="en-IN" dirty="0"/>
              <a:t>. Otherwise it would not be possible to ensure that system meets its hard real time requirements.</a:t>
            </a:r>
          </a:p>
          <a:p>
            <a:r>
              <a:rPr lang="en-IN" dirty="0"/>
              <a:t>The </a:t>
            </a:r>
            <a:r>
              <a:rPr lang="en-IN" dirty="0">
                <a:solidFill>
                  <a:srgbClr val="FF0000"/>
                </a:solidFill>
              </a:rPr>
              <a:t>number of tasks is one of such parameters which is fixed </a:t>
            </a:r>
            <a:r>
              <a:rPr lang="en-IN" dirty="0"/>
              <a:t>as long as the system is operational.</a:t>
            </a:r>
          </a:p>
          <a:p>
            <a:endParaRPr lang="en-IN" dirty="0"/>
          </a:p>
        </p:txBody>
      </p:sp>
    </p:spTree>
    <p:extLst>
      <p:ext uri="{BB962C8B-B14F-4D97-AF65-F5344CB8AC3E}">
        <p14:creationId xmlns:p14="http://schemas.microsoft.com/office/powerpoint/2010/main" val="871528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458200" cy="5410200"/>
          </a:xfrm>
        </p:spPr>
        <p:txBody>
          <a:bodyPr>
            <a:normAutofit/>
          </a:bodyPr>
          <a:lstStyle/>
          <a:p>
            <a:r>
              <a:rPr lang="en-US" dirty="0">
                <a:solidFill>
                  <a:srgbClr val="FF0000"/>
                </a:solidFill>
              </a:rPr>
              <a:t>Number of tasks may change when the system operation mode changes</a:t>
            </a:r>
            <a:r>
              <a:rPr lang="en-US" dirty="0"/>
              <a:t>.</a:t>
            </a:r>
          </a:p>
          <a:p>
            <a:pPr marL="0" indent="0">
              <a:buNone/>
            </a:pPr>
            <a:r>
              <a:rPr lang="en-US" dirty="0"/>
              <a:t>   </a:t>
            </a:r>
            <a:r>
              <a:rPr lang="en-US" dirty="0" err="1"/>
              <a:t>Eg</a:t>
            </a:r>
            <a:r>
              <a:rPr lang="en-US" dirty="0"/>
              <a:t>. Take the flight control system.</a:t>
            </a:r>
          </a:p>
          <a:p>
            <a:pPr marL="0" indent="0">
              <a:buNone/>
            </a:pPr>
            <a:r>
              <a:rPr lang="en-US" dirty="0"/>
              <a:t>   During cruise mode, the system has 12 tasks </a:t>
            </a:r>
          </a:p>
          <a:p>
            <a:pPr marL="0" indent="0">
              <a:buNone/>
            </a:pPr>
            <a:r>
              <a:rPr lang="en-US" dirty="0"/>
              <a:t>   - 3 30-Hz avionics tasks, </a:t>
            </a:r>
          </a:p>
          <a:p>
            <a:pPr marL="0" indent="0">
              <a:buNone/>
            </a:pPr>
            <a:r>
              <a:rPr lang="en-US" dirty="0"/>
              <a:t>   - 3 30-Hz computations,</a:t>
            </a:r>
          </a:p>
          <a:p>
            <a:pPr marL="0" indent="0">
              <a:buNone/>
            </a:pPr>
            <a:r>
              <a:rPr lang="en-US" dirty="0"/>
              <a:t>   - 2 90-Hz computations,</a:t>
            </a:r>
          </a:p>
          <a:p>
            <a:pPr marL="0" indent="0">
              <a:buNone/>
            </a:pPr>
            <a:r>
              <a:rPr lang="en-US" dirty="0"/>
              <a:t>   - 180-Hz computation, validation, output and built-in-test tasks). </a:t>
            </a:r>
          </a:p>
          <a:p>
            <a:pPr>
              <a:buFont typeface="Arial" panose="020B0604020202020204" pitchFamily="34" charset="0"/>
              <a:buChar char="•"/>
            </a:pPr>
            <a:r>
              <a:rPr lang="en-US" dirty="0"/>
              <a:t>If the system replicates all control-law computations during landing, the number of tasks </a:t>
            </a:r>
            <a:r>
              <a:rPr lang="en-US" dirty="0">
                <a:solidFill>
                  <a:srgbClr val="FF0000"/>
                </a:solidFill>
              </a:rPr>
              <a:t>increases to 24 when it operates in the landing mode.</a:t>
            </a:r>
          </a:p>
        </p:txBody>
      </p:sp>
    </p:spTree>
    <p:extLst>
      <p:ext uri="{BB962C8B-B14F-4D97-AF65-F5344CB8AC3E}">
        <p14:creationId xmlns:p14="http://schemas.microsoft.com/office/powerpoint/2010/main" val="63927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lstStyle/>
          <a:p>
            <a:r>
              <a:rPr lang="en-US" dirty="0"/>
              <a:t>the number of tasks may change as tasks are added</a:t>
            </a:r>
          </a:p>
          <a:p>
            <a:pPr marL="0" indent="0">
              <a:buNone/>
            </a:pPr>
            <a:r>
              <a:rPr lang="en-US" dirty="0"/>
              <a:t>   and deleted while the system executes. </a:t>
            </a:r>
          </a:p>
          <a:p>
            <a:pPr marL="0" indent="0">
              <a:buNone/>
            </a:pPr>
            <a:r>
              <a:rPr lang="en-US" dirty="0"/>
              <a:t>   </a:t>
            </a:r>
            <a:r>
              <a:rPr lang="en-US" dirty="0" err="1"/>
              <a:t>Eg</a:t>
            </a:r>
            <a:r>
              <a:rPr lang="en-US" dirty="0"/>
              <a:t>. </a:t>
            </a:r>
            <a:r>
              <a:rPr lang="en-US" dirty="0">
                <a:solidFill>
                  <a:srgbClr val="FF0000"/>
                </a:solidFill>
              </a:rPr>
              <a:t>Air traffic control system</a:t>
            </a:r>
            <a:r>
              <a:rPr lang="en-US" dirty="0"/>
              <a:t>, </a:t>
            </a:r>
          </a:p>
          <a:p>
            <a:pPr marL="0" indent="0">
              <a:buNone/>
            </a:pPr>
            <a:r>
              <a:rPr lang="en-US" dirty="0"/>
              <a:t>   - Each </a:t>
            </a:r>
            <a:r>
              <a:rPr lang="en-US" dirty="0">
                <a:solidFill>
                  <a:srgbClr val="FF0000"/>
                </a:solidFill>
              </a:rPr>
              <a:t>surveillance task monitors </a:t>
            </a:r>
            <a:r>
              <a:rPr lang="en-US" dirty="0"/>
              <a:t>an aircraft. </a:t>
            </a:r>
          </a:p>
          <a:p>
            <a:pPr marL="0" indent="0">
              <a:buNone/>
            </a:pPr>
            <a:r>
              <a:rPr lang="en-US" dirty="0"/>
              <a:t>   - The number of such tasks changes as tasks are added</a:t>
            </a:r>
          </a:p>
          <a:p>
            <a:pPr marL="0" indent="0">
              <a:buNone/>
            </a:pPr>
            <a:r>
              <a:rPr lang="en-US" dirty="0"/>
              <a:t>     and deleted when aircraft enter and leave the coverage area. </a:t>
            </a:r>
          </a:p>
          <a:p>
            <a:pPr marL="0" indent="0">
              <a:buNone/>
            </a:pPr>
            <a:r>
              <a:rPr lang="en-US" dirty="0"/>
              <a:t>    - Nevertheless, the number of tasks with hard timing constraints is known at all times.</a:t>
            </a:r>
          </a:p>
        </p:txBody>
      </p:sp>
    </p:spTree>
    <p:extLst>
      <p:ext uri="{BB962C8B-B14F-4D97-AF65-F5344CB8AC3E}">
        <p14:creationId xmlns:p14="http://schemas.microsoft.com/office/powerpoint/2010/main" val="1905169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Types of parameters</a:t>
            </a:r>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IN" b="1" dirty="0">
                <a:solidFill>
                  <a:srgbClr val="FF0000"/>
                </a:solidFill>
              </a:rPr>
              <a:t>Temporal</a:t>
            </a:r>
            <a:r>
              <a:rPr lang="en-IN" dirty="0">
                <a:solidFill>
                  <a:srgbClr val="FF0000"/>
                </a:solidFill>
              </a:rPr>
              <a:t> </a:t>
            </a:r>
            <a:r>
              <a:rPr lang="en-IN" dirty="0"/>
              <a:t>: it tells us about the timing constraints and behaviour of the task.</a:t>
            </a:r>
          </a:p>
          <a:p>
            <a:pPr marL="880110" lvl="1" indent="-514350">
              <a:buFont typeface="+mj-lt"/>
              <a:buAutoNum type="arabicPeriod"/>
            </a:pPr>
            <a:r>
              <a:rPr lang="en-IN" dirty="0"/>
              <a:t>Release time (</a:t>
            </a:r>
            <a:r>
              <a:rPr lang="en-IN" dirty="0" err="1"/>
              <a:t>ri</a:t>
            </a:r>
            <a:r>
              <a:rPr lang="en-IN" dirty="0"/>
              <a:t>)</a:t>
            </a:r>
          </a:p>
          <a:p>
            <a:pPr marL="880110" lvl="1" indent="-514350">
              <a:buFont typeface="+mj-lt"/>
              <a:buAutoNum type="arabicPeriod"/>
            </a:pPr>
            <a:r>
              <a:rPr lang="en-IN" dirty="0"/>
              <a:t>Absolute deadline (di)</a:t>
            </a:r>
          </a:p>
          <a:p>
            <a:pPr marL="880110" lvl="1" indent="-514350">
              <a:buFont typeface="+mj-lt"/>
              <a:buAutoNum type="arabicPeriod"/>
            </a:pPr>
            <a:r>
              <a:rPr lang="en-IN" dirty="0"/>
              <a:t>Relative deadline (Di)</a:t>
            </a:r>
          </a:p>
          <a:p>
            <a:pPr marL="514350" indent="-514350">
              <a:buFont typeface="+mj-lt"/>
              <a:buAutoNum type="arabicPeriod"/>
            </a:pPr>
            <a:r>
              <a:rPr lang="en-IN" b="1" dirty="0">
                <a:solidFill>
                  <a:srgbClr val="FF0000"/>
                </a:solidFill>
              </a:rPr>
              <a:t>Interconnection</a:t>
            </a:r>
            <a:r>
              <a:rPr lang="en-IN" dirty="0"/>
              <a:t>: it tells us how it depends upon other jobs and how other jobs depend on it.</a:t>
            </a:r>
          </a:p>
          <a:p>
            <a:pPr marL="514350" indent="-514350">
              <a:buFont typeface="+mj-lt"/>
              <a:buAutoNum type="arabicPeriod"/>
            </a:pPr>
            <a:r>
              <a:rPr lang="en-IN" b="1" dirty="0">
                <a:solidFill>
                  <a:srgbClr val="FF0000"/>
                </a:solidFill>
              </a:rPr>
              <a:t>Functional </a:t>
            </a:r>
            <a:r>
              <a:rPr lang="en-IN" dirty="0"/>
              <a:t>: it specifies the intrinsic properties of the job.</a:t>
            </a:r>
          </a:p>
          <a:p>
            <a:pPr marL="514350" indent="-514350">
              <a:buFont typeface="+mj-lt"/>
              <a:buAutoNum type="arabicPeriod"/>
            </a:pPr>
            <a:r>
              <a:rPr lang="en-IN" b="1" dirty="0">
                <a:solidFill>
                  <a:srgbClr val="FF0000"/>
                </a:solidFill>
              </a:rPr>
              <a:t>Resource</a:t>
            </a:r>
            <a:r>
              <a:rPr lang="en-IN" dirty="0"/>
              <a:t> : it gives us the details of resource requirements.</a:t>
            </a:r>
          </a:p>
          <a:p>
            <a:pPr marL="514350" indent="-514350">
              <a:buFont typeface="+mj-lt"/>
              <a:buAutoNum type="arabicPeriod"/>
            </a:pPr>
            <a:endParaRPr lang="en-IN" dirty="0"/>
          </a:p>
        </p:txBody>
      </p:sp>
    </p:spTree>
    <p:extLst>
      <p:ext uri="{BB962C8B-B14F-4D97-AF65-F5344CB8AC3E}">
        <p14:creationId xmlns:p14="http://schemas.microsoft.com/office/powerpoint/2010/main" val="605717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normAutofit/>
          </a:bodyPr>
          <a:lstStyle/>
          <a:p>
            <a:pPr marL="0" indent="0">
              <a:buNone/>
            </a:pPr>
            <a:r>
              <a:rPr lang="en-IN" b="1" dirty="0">
                <a:solidFill>
                  <a:srgbClr val="FF0000"/>
                </a:solidFill>
              </a:rPr>
              <a:t>1. Jitter Release Time </a:t>
            </a:r>
            <a:r>
              <a:rPr lang="en-IN" dirty="0"/>
              <a:t>– </a:t>
            </a:r>
          </a:p>
          <a:p>
            <a:pPr marL="0" indent="0">
              <a:buNone/>
            </a:pPr>
            <a:r>
              <a:rPr lang="en-IN" dirty="0"/>
              <a:t>       - In many systems we do not know the actual release time </a:t>
            </a:r>
            <a:r>
              <a:rPr lang="en-IN" dirty="0" err="1"/>
              <a:t>ri</a:t>
            </a:r>
            <a:r>
              <a:rPr lang="en-IN" dirty="0"/>
              <a:t>. Of each job I; only that </a:t>
            </a:r>
            <a:r>
              <a:rPr lang="en-IN" dirty="0" err="1"/>
              <a:t>ri</a:t>
            </a:r>
            <a:r>
              <a:rPr lang="en-IN" dirty="0"/>
              <a:t> is in the range</a:t>
            </a:r>
          </a:p>
          <a:p>
            <a:pPr marL="0" indent="0">
              <a:buNone/>
            </a:pPr>
            <a:r>
              <a:rPr lang="en-IN" dirty="0"/>
              <a:t>                     [</a:t>
            </a:r>
            <a:r>
              <a:rPr lang="en-IN" dirty="0" err="1"/>
              <a:t>ri</a:t>
            </a:r>
            <a:r>
              <a:rPr lang="en-IN" dirty="0"/>
              <a:t> -, </a:t>
            </a:r>
            <a:r>
              <a:rPr lang="en-IN" dirty="0" err="1"/>
              <a:t>ri</a:t>
            </a:r>
            <a:r>
              <a:rPr lang="en-IN" dirty="0"/>
              <a:t>+]</a:t>
            </a:r>
          </a:p>
          <a:p>
            <a:pPr marL="0" indent="0">
              <a:buNone/>
            </a:pPr>
            <a:r>
              <a:rPr lang="en-IN" dirty="0" err="1"/>
              <a:t>ri</a:t>
            </a:r>
            <a:r>
              <a:rPr lang="en-IN" dirty="0"/>
              <a:t> can be as early as the earliest release time </a:t>
            </a:r>
            <a:r>
              <a:rPr lang="en-IN" dirty="0" err="1"/>
              <a:t>ri</a:t>
            </a:r>
            <a:r>
              <a:rPr lang="en-IN" dirty="0"/>
              <a:t>- and as late as the latest release time </a:t>
            </a:r>
            <a:r>
              <a:rPr lang="en-IN" dirty="0" err="1"/>
              <a:t>ri</a:t>
            </a:r>
            <a:r>
              <a:rPr lang="en-IN" dirty="0"/>
              <a:t>+. And </a:t>
            </a:r>
            <a:r>
              <a:rPr lang="en-IN" dirty="0">
                <a:solidFill>
                  <a:srgbClr val="FF0000"/>
                </a:solidFill>
              </a:rPr>
              <a:t>this range of </a:t>
            </a:r>
            <a:r>
              <a:rPr lang="en-IN" dirty="0" err="1">
                <a:solidFill>
                  <a:srgbClr val="FF0000"/>
                </a:solidFill>
              </a:rPr>
              <a:t>ri</a:t>
            </a:r>
            <a:r>
              <a:rPr lang="en-IN" dirty="0">
                <a:solidFill>
                  <a:srgbClr val="FF0000"/>
                </a:solidFill>
              </a:rPr>
              <a:t> is called as jitter.</a:t>
            </a:r>
          </a:p>
          <a:p>
            <a:pPr>
              <a:buFont typeface="Arial" panose="020B0604020202020204" pitchFamily="34" charset="0"/>
              <a:buChar char="•"/>
            </a:pPr>
            <a:endParaRPr lang="en-IN" dirty="0"/>
          </a:p>
          <a:p>
            <a:pPr marL="0" indent="0">
              <a:buNone/>
            </a:pPr>
            <a:r>
              <a:rPr lang="en-IN" dirty="0"/>
              <a:t>        - Some times the jitter is negligible. </a:t>
            </a:r>
            <a:r>
              <a:rPr lang="en-US" dirty="0"/>
              <a:t>small compared with the values of other temporal parameters.</a:t>
            </a:r>
            <a:endParaRPr lang="en-IN" dirty="0"/>
          </a:p>
          <a:p>
            <a:pPr marL="0" indent="0">
              <a:buNone/>
            </a:pPr>
            <a:endParaRPr lang="en-IN" dirty="0"/>
          </a:p>
        </p:txBody>
      </p:sp>
    </p:spTree>
    <p:extLst>
      <p:ext uri="{BB962C8B-B14F-4D97-AF65-F5344CB8AC3E}">
        <p14:creationId xmlns:p14="http://schemas.microsoft.com/office/powerpoint/2010/main" val="2796829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34000"/>
          </a:xfrm>
        </p:spPr>
        <p:txBody>
          <a:bodyPr/>
          <a:lstStyle/>
          <a:p>
            <a:pPr marL="0" indent="0">
              <a:buNone/>
            </a:pPr>
            <a:r>
              <a:rPr lang="en-IN" b="1" dirty="0">
                <a:solidFill>
                  <a:srgbClr val="FF0000"/>
                </a:solidFill>
              </a:rPr>
              <a:t>2. Fixed Release Time </a:t>
            </a:r>
            <a:r>
              <a:rPr lang="en-IN" dirty="0"/>
              <a:t>- </a:t>
            </a:r>
          </a:p>
          <a:p>
            <a:pPr marL="0" indent="0">
              <a:buNone/>
            </a:pPr>
            <a:r>
              <a:rPr lang="en-IN" dirty="0"/>
              <a:t>      We </a:t>
            </a:r>
            <a:r>
              <a:rPr lang="en-IN" dirty="0">
                <a:solidFill>
                  <a:srgbClr val="FF0000"/>
                </a:solidFill>
              </a:rPr>
              <a:t>approximate </a:t>
            </a:r>
            <a:r>
              <a:rPr lang="en-IN" dirty="0"/>
              <a:t>the actual release time of each job by its earliest or latest release time. And we can say that job has a fixed release time.</a:t>
            </a:r>
          </a:p>
        </p:txBody>
      </p:sp>
    </p:spTree>
    <p:extLst>
      <p:ext uri="{BB962C8B-B14F-4D97-AF65-F5344CB8AC3E}">
        <p14:creationId xmlns:p14="http://schemas.microsoft.com/office/powerpoint/2010/main" val="1930099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Sporadic release time</a:t>
            </a:r>
          </a:p>
        </p:txBody>
      </p:sp>
      <p:sp>
        <p:nvSpPr>
          <p:cNvPr id="3" name="Content Placeholder 2"/>
          <p:cNvSpPr>
            <a:spLocks noGrp="1"/>
          </p:cNvSpPr>
          <p:nvPr>
            <p:ph idx="1"/>
          </p:nvPr>
        </p:nvSpPr>
        <p:spPr/>
        <p:txBody>
          <a:bodyPr>
            <a:normAutofit/>
          </a:bodyPr>
          <a:lstStyle/>
          <a:p>
            <a:pPr marL="0" indent="0">
              <a:buNone/>
            </a:pPr>
            <a:endParaRPr lang="en-IN" dirty="0"/>
          </a:p>
          <a:p>
            <a:pPr marL="514350" indent="-514350">
              <a:buFont typeface="+mj-lt"/>
              <a:buAutoNum type="arabicPeriod"/>
            </a:pPr>
            <a:r>
              <a:rPr lang="en-IN" dirty="0"/>
              <a:t>Almost every RTS is required to </a:t>
            </a:r>
            <a:r>
              <a:rPr lang="en-IN" dirty="0">
                <a:solidFill>
                  <a:srgbClr val="FF0000"/>
                </a:solidFill>
              </a:rPr>
              <a:t>respond to the unexpected external events which occur at random instants of time</a:t>
            </a:r>
            <a:r>
              <a:rPr lang="en-IN" dirty="0"/>
              <a:t> which is called sporadic or aperiodic jobs. </a:t>
            </a:r>
          </a:p>
          <a:p>
            <a:pPr marL="514350" indent="-514350">
              <a:buFont typeface="+mj-lt"/>
              <a:buAutoNum type="arabicPeriod"/>
            </a:pPr>
            <a:r>
              <a:rPr lang="en-IN" dirty="0"/>
              <a:t>The release time of these jobs is not known until the </a:t>
            </a:r>
            <a:r>
              <a:rPr lang="en-IN" dirty="0">
                <a:solidFill>
                  <a:srgbClr val="FF0000"/>
                </a:solidFill>
              </a:rPr>
              <a:t>events triggering them </a:t>
            </a:r>
            <a:r>
              <a:rPr lang="en-IN" dirty="0"/>
              <a:t>occur.</a:t>
            </a:r>
          </a:p>
          <a:p>
            <a:pPr marL="514350" indent="-514350">
              <a:buFont typeface="+mj-lt"/>
              <a:buAutoNum type="arabicPeriod"/>
            </a:pPr>
            <a:r>
              <a:rPr lang="en-IN" dirty="0"/>
              <a:t>These jobs are called as sporadic jobs or aperiodic jobs because they are </a:t>
            </a:r>
            <a:r>
              <a:rPr lang="en-IN" dirty="0">
                <a:solidFill>
                  <a:srgbClr val="FF0000"/>
                </a:solidFill>
              </a:rPr>
              <a:t>triggered at random time intervals.</a:t>
            </a:r>
          </a:p>
        </p:txBody>
      </p:sp>
    </p:spTree>
    <p:extLst>
      <p:ext uri="{BB962C8B-B14F-4D97-AF65-F5344CB8AC3E}">
        <p14:creationId xmlns:p14="http://schemas.microsoft.com/office/powerpoint/2010/main" val="3439930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lstStyle/>
          <a:p>
            <a:r>
              <a:rPr lang="en-US" dirty="0"/>
              <a:t>Release time of such jobs are random variables and can be described in terms of </a:t>
            </a:r>
            <a:r>
              <a:rPr lang="en-US" dirty="0">
                <a:solidFill>
                  <a:srgbClr val="FF0000"/>
                </a:solidFill>
              </a:rPr>
              <a:t>probability distribution A(x).</a:t>
            </a:r>
          </a:p>
          <a:p>
            <a:r>
              <a:rPr lang="en-US" dirty="0"/>
              <a:t>A(x) gives </a:t>
            </a:r>
            <a:r>
              <a:rPr lang="en-US" dirty="0">
                <a:solidFill>
                  <a:srgbClr val="FF0000"/>
                </a:solidFill>
              </a:rPr>
              <a:t>probability that the release time of job </a:t>
            </a:r>
            <a:r>
              <a:rPr lang="en-US" dirty="0"/>
              <a:t>is at or earlier than x for all valid values of x.</a:t>
            </a:r>
          </a:p>
          <a:p>
            <a:endParaRPr lang="en-US" dirty="0"/>
          </a:p>
          <a:p>
            <a:pPr marL="0" indent="0">
              <a:buNone/>
            </a:pPr>
            <a:r>
              <a:rPr lang="en-US" dirty="0">
                <a:solidFill>
                  <a:srgbClr val="FF0000"/>
                </a:solidFill>
              </a:rPr>
              <a:t>Example,</a:t>
            </a:r>
            <a:r>
              <a:rPr lang="en-US" dirty="0"/>
              <a:t> </a:t>
            </a:r>
          </a:p>
          <a:p>
            <a:r>
              <a:rPr lang="en-US" dirty="0"/>
              <a:t>the pilot may disengage the autopilot system at any time. When this occurs, the autopilot system changes from cruise mode to standby mode. The jobs that execute to accomplish this mode change are sporadic jobs.</a:t>
            </a:r>
          </a:p>
        </p:txBody>
      </p:sp>
    </p:spTree>
    <p:extLst>
      <p:ext uri="{BB962C8B-B14F-4D97-AF65-F5344CB8AC3E}">
        <p14:creationId xmlns:p14="http://schemas.microsoft.com/office/powerpoint/2010/main" val="7858832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1622</TotalTime>
  <Words>761</Words>
  <Application>Microsoft Office PowerPoint</Application>
  <PresentationFormat>On-screen Show (4:3)</PresentationFormat>
  <Paragraphs>54</Paragraphs>
  <Slides>11</Slides>
  <Notes>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Constantia</vt:lpstr>
      <vt:lpstr>Wingdings 2</vt:lpstr>
      <vt:lpstr>Flow</vt:lpstr>
      <vt:lpstr>Temporal parameters of Real time workload</vt:lpstr>
      <vt:lpstr>Parameters </vt:lpstr>
      <vt:lpstr>PowerPoint Presentation</vt:lpstr>
      <vt:lpstr>PowerPoint Presentation</vt:lpstr>
      <vt:lpstr>Types of parameters</vt:lpstr>
      <vt:lpstr>PowerPoint Presentation</vt:lpstr>
      <vt:lpstr>PowerPoint Presentation</vt:lpstr>
      <vt:lpstr>Sporadic release time</vt:lpstr>
      <vt:lpstr>PowerPoint Presentation</vt:lpstr>
      <vt:lpstr>Execution time</vt:lpstr>
      <vt:lpstr>Reasons for common use of deterministic approach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Temporal parameters of Real time workload</dc:title>
  <dc:creator>Mili</dc:creator>
  <cp:lastModifiedBy>Kumar Himanshu</cp:lastModifiedBy>
  <cp:revision>24</cp:revision>
  <dcterms:created xsi:type="dcterms:W3CDTF">2018-01-29T17:11:02Z</dcterms:created>
  <dcterms:modified xsi:type="dcterms:W3CDTF">2023-02-24T05:20:54Z</dcterms:modified>
</cp:coreProperties>
</file>