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F23F-62A3-4C75-80CA-DE2CA14A84C3}" type="datetimeFigureOut">
              <a:rPr lang="en-IN" smtClean="0"/>
              <a:pPr/>
              <a:t>06-02-2018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6858000" cy="1828800"/>
          </a:xfrm>
        </p:spPr>
        <p:txBody>
          <a:bodyPr/>
          <a:lstStyle/>
          <a:p>
            <a:r>
              <a:rPr lang="en-IN" dirty="0" smtClean="0"/>
              <a:t>Periodic task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well known </a:t>
            </a:r>
            <a:r>
              <a:rPr lang="en-IN" dirty="0" smtClean="0">
                <a:solidFill>
                  <a:srgbClr val="FF0000"/>
                </a:solidFill>
              </a:rPr>
              <a:t>deterministic workload </a:t>
            </a:r>
            <a:r>
              <a:rPr lang="en-IN" dirty="0" smtClean="0"/>
              <a:t>model.</a:t>
            </a:r>
          </a:p>
          <a:p>
            <a:r>
              <a:rPr lang="en-IN" dirty="0" smtClean="0"/>
              <a:t>This model characterises accurately </a:t>
            </a:r>
            <a:r>
              <a:rPr lang="en-IN" dirty="0" smtClean="0">
                <a:solidFill>
                  <a:srgbClr val="FF0000"/>
                </a:solidFill>
              </a:rPr>
              <a:t>many traditional hard real time applications</a:t>
            </a:r>
            <a:r>
              <a:rPr lang="en-IN" dirty="0" smtClean="0"/>
              <a:t>. </a:t>
            </a:r>
            <a:r>
              <a:rPr lang="en-US" dirty="0"/>
              <a:t>S</a:t>
            </a:r>
            <a:r>
              <a:rPr lang="en-US" dirty="0" smtClean="0"/>
              <a:t>uch </a:t>
            </a:r>
            <a:r>
              <a:rPr lang="en-US" dirty="0"/>
              <a:t>as digital control, real-time monitoring, and constant bit-rate </a:t>
            </a:r>
            <a:r>
              <a:rPr lang="en-US" dirty="0" smtClean="0"/>
              <a:t>voice/video transmission</a:t>
            </a:r>
            <a:endParaRPr lang="en-IN" dirty="0" smtClean="0"/>
          </a:p>
          <a:p>
            <a:r>
              <a:rPr lang="en-IN" dirty="0" smtClean="0"/>
              <a:t>Many scheduling algorithms based on this model have </a:t>
            </a:r>
            <a:r>
              <a:rPr lang="en-IN" dirty="0" smtClean="0">
                <a:solidFill>
                  <a:srgbClr val="FF0000"/>
                </a:solidFill>
              </a:rPr>
              <a:t>good performance and well understood behaviour 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4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Period tasks </a:t>
            </a:r>
            <a:r>
              <a:rPr lang="en-IN" dirty="0" smtClean="0"/>
              <a:t>: </a:t>
            </a:r>
            <a:r>
              <a:rPr lang="en-IN" dirty="0" smtClean="0">
                <a:solidFill>
                  <a:srgbClr val="FF0000"/>
                </a:solidFill>
              </a:rPr>
              <a:t>Each computation </a:t>
            </a:r>
            <a:r>
              <a:rPr lang="en-IN" dirty="0" smtClean="0"/>
              <a:t>or data transmission that </a:t>
            </a:r>
            <a:r>
              <a:rPr lang="en-IN" dirty="0" smtClean="0">
                <a:solidFill>
                  <a:srgbClr val="FF0000"/>
                </a:solidFill>
              </a:rPr>
              <a:t>is executed repeatedly at regular or semi regular time intervals </a:t>
            </a:r>
            <a:r>
              <a:rPr lang="en-IN" dirty="0" smtClean="0"/>
              <a:t>in order to provide a function of the system on a continuing basis is modelled as a period task.</a:t>
            </a:r>
          </a:p>
          <a:p>
            <a:pPr lvl="1"/>
            <a:r>
              <a:rPr lang="en-IN" dirty="0" smtClean="0"/>
              <a:t>It is denoted by </a:t>
            </a:r>
            <a:r>
              <a:rPr lang="en-IN" dirty="0" smtClean="0">
                <a:solidFill>
                  <a:srgbClr val="FF0000"/>
                </a:solidFill>
              </a:rPr>
              <a:t>Ti</a:t>
            </a:r>
            <a:r>
              <a:rPr lang="en-IN" dirty="0" smtClean="0"/>
              <a:t>, which means sequence of jobs.</a:t>
            </a:r>
          </a:p>
          <a:p>
            <a:pPr lvl="1"/>
            <a:r>
              <a:rPr lang="en-IN" dirty="0" smtClean="0"/>
              <a:t>The period Pi of the periodic task Ti is the </a:t>
            </a:r>
            <a:r>
              <a:rPr lang="en-IN" dirty="0" smtClean="0">
                <a:solidFill>
                  <a:srgbClr val="FF0000"/>
                </a:solidFill>
              </a:rPr>
              <a:t>minimum length of all time intervals between release times of consecutive jobs in Ti.</a:t>
            </a:r>
          </a:p>
          <a:p>
            <a:r>
              <a:rPr lang="en-IN" b="1" dirty="0" smtClean="0"/>
              <a:t>Execution time</a:t>
            </a:r>
            <a:r>
              <a:rPr lang="en-IN" dirty="0" smtClean="0"/>
              <a:t>: it is the </a:t>
            </a:r>
            <a:r>
              <a:rPr lang="en-IN" dirty="0" smtClean="0">
                <a:solidFill>
                  <a:srgbClr val="FF0000"/>
                </a:solidFill>
              </a:rPr>
              <a:t>maximum execution time </a:t>
            </a:r>
            <a:r>
              <a:rPr lang="en-IN" dirty="0" smtClean="0"/>
              <a:t>of all jobs in it. It is denoted by </a:t>
            </a:r>
            <a:r>
              <a:rPr lang="en-IN" dirty="0" err="1" smtClean="0">
                <a:solidFill>
                  <a:srgbClr val="FF0000"/>
                </a:solidFill>
              </a:rPr>
              <a:t>ei</a:t>
            </a:r>
            <a:r>
              <a:rPr lang="en-IN" dirty="0" smtClean="0"/>
              <a:t>. This is known at all times.</a:t>
            </a:r>
          </a:p>
          <a:p>
            <a:r>
              <a:rPr lang="en-US" dirty="0" smtClean="0"/>
              <a:t>The periodic task </a:t>
            </a:r>
            <a:r>
              <a:rPr lang="en-US" dirty="0"/>
              <a:t>and execution time of every periodic task in the system are known.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546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accuracy of periodic task model decreases with increase in the jitter in release times </a:t>
            </a:r>
            <a:r>
              <a:rPr lang="en-US" dirty="0"/>
              <a:t>and variations in execution times.</a:t>
            </a:r>
          </a:p>
          <a:p>
            <a:r>
              <a:rPr lang="en-US" dirty="0" smtClean="0"/>
              <a:t>A periodic </a:t>
            </a:r>
            <a:r>
              <a:rPr lang="en-US" dirty="0"/>
              <a:t>task is an inaccurate </a:t>
            </a:r>
            <a:r>
              <a:rPr lang="en-US" dirty="0">
                <a:solidFill>
                  <a:srgbClr val="FF0000"/>
                </a:solidFill>
              </a:rPr>
              <a:t>model of the </a:t>
            </a:r>
            <a:r>
              <a:rPr lang="en-US" dirty="0" smtClean="0">
                <a:solidFill>
                  <a:srgbClr val="FF0000"/>
                </a:solidFill>
              </a:rPr>
              <a:t>transmission of </a:t>
            </a:r>
            <a:r>
              <a:rPr lang="en-US" dirty="0">
                <a:solidFill>
                  <a:srgbClr val="FF0000"/>
                </a:solidFill>
              </a:rPr>
              <a:t>a variable bit-rate </a:t>
            </a:r>
            <a:r>
              <a:rPr lang="en-US" dirty="0"/>
              <a:t>video, because of the large variation in the execution times of jobs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i.e., </a:t>
            </a:r>
            <a:r>
              <a:rPr lang="en-US" dirty="0">
                <a:solidFill>
                  <a:srgbClr val="FF0000"/>
                </a:solidFill>
              </a:rPr>
              <a:t>transmission times of individual frames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A periodic task is also an inaccurate model </a:t>
            </a:r>
            <a:r>
              <a:rPr lang="en-US" dirty="0" smtClean="0"/>
              <a:t>of the </a:t>
            </a:r>
            <a:r>
              <a:rPr lang="en-US" dirty="0">
                <a:solidFill>
                  <a:srgbClr val="FF0000"/>
                </a:solidFill>
              </a:rPr>
              <a:t>transmission of cells </a:t>
            </a:r>
            <a:r>
              <a:rPr lang="en-US" dirty="0"/>
              <a:t>on a real-time connection through a switched network that does </a:t>
            </a:r>
            <a:r>
              <a:rPr lang="en-US" dirty="0" smtClean="0"/>
              <a:t>not do </a:t>
            </a:r>
            <a:r>
              <a:rPr lang="en-US" dirty="0"/>
              <a:t>traffic shaping at every switch, because large release-time jitters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9248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tasks in the system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T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, . . . , </a:t>
            </a:r>
            <a:r>
              <a:rPr lang="en-US" i="1" dirty="0" err="1" smtClean="0">
                <a:solidFill>
                  <a:srgbClr val="FF0000"/>
                </a:solidFill>
              </a:rPr>
              <a:t>Tn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When it is necessary to refer to </a:t>
            </a:r>
            <a:r>
              <a:rPr lang="en-US" dirty="0" smtClean="0"/>
              <a:t>the individual </a:t>
            </a:r>
            <a:r>
              <a:rPr lang="en-US" dirty="0"/>
              <a:t>jobs in a task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, we call them </a:t>
            </a:r>
            <a:r>
              <a:rPr lang="en-US" i="1" dirty="0">
                <a:solidFill>
                  <a:srgbClr val="FF0000"/>
                </a:solidFill>
              </a:rPr>
              <a:t>Ji,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i="1" dirty="0">
                <a:solidFill>
                  <a:srgbClr val="FF0000"/>
                </a:solidFill>
              </a:rPr>
              <a:t>Ji,</a:t>
            </a:r>
            <a:r>
              <a:rPr lang="en-US" dirty="0">
                <a:solidFill>
                  <a:srgbClr val="FF0000"/>
                </a:solidFill>
              </a:rPr>
              <a:t>2 and so on, </a:t>
            </a:r>
            <a:r>
              <a:rPr lang="en-US" i="1" dirty="0" err="1">
                <a:solidFill>
                  <a:srgbClr val="FF0000"/>
                </a:solidFill>
              </a:rPr>
              <a:t>Ji,k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being the </a:t>
            </a:r>
            <a:r>
              <a:rPr lang="en-US" i="1" dirty="0"/>
              <a:t>k</a:t>
            </a:r>
            <a:r>
              <a:rPr lang="en-US" dirty="0"/>
              <a:t>th job in </a:t>
            </a:r>
            <a:r>
              <a:rPr lang="en-US" i="1" dirty="0" err="1"/>
              <a:t>Ti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we </a:t>
            </a:r>
            <a:r>
              <a:rPr lang="en-US" dirty="0"/>
              <a:t>want to talk about properties of individual jobs but are not interested in the tasks to which</a:t>
            </a:r>
          </a:p>
          <a:p>
            <a:pPr marL="0" indent="0">
              <a:buNone/>
            </a:pPr>
            <a:r>
              <a:rPr lang="en-US" dirty="0" smtClean="0"/>
              <a:t>   they </a:t>
            </a:r>
            <a:r>
              <a:rPr lang="en-US" dirty="0"/>
              <a:t>belong, we also call the </a:t>
            </a:r>
            <a:r>
              <a:rPr lang="en-US" dirty="0">
                <a:solidFill>
                  <a:srgbClr val="FF0000"/>
                </a:solidFill>
              </a:rPr>
              <a:t>jobs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1,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and so on.</a:t>
            </a:r>
          </a:p>
        </p:txBody>
      </p:sp>
    </p:spTree>
    <p:extLst>
      <p:ext uri="{BB962C8B-B14F-4D97-AF65-F5344CB8AC3E}">
        <p14:creationId xmlns:p14="http://schemas.microsoft.com/office/powerpoint/2010/main" val="9123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release time </a:t>
            </a:r>
            <a:r>
              <a:rPr lang="en-US" dirty="0" smtClean="0">
                <a:solidFill>
                  <a:srgbClr val="FF0000"/>
                </a:solidFill>
              </a:rPr>
              <a:t>(ri1) </a:t>
            </a:r>
            <a:r>
              <a:rPr lang="en-US" dirty="0" smtClean="0"/>
              <a:t>of the first job </a:t>
            </a:r>
            <a:r>
              <a:rPr lang="en-US" dirty="0" smtClean="0">
                <a:solidFill>
                  <a:srgbClr val="FF0000"/>
                </a:solidFill>
              </a:rPr>
              <a:t>(Ji1) </a:t>
            </a:r>
            <a:r>
              <a:rPr lang="en-US" dirty="0" smtClean="0"/>
              <a:t>in each task Ti </a:t>
            </a:r>
            <a:r>
              <a:rPr lang="en-US" dirty="0" smtClean="0">
                <a:solidFill>
                  <a:srgbClr val="FF0000"/>
                </a:solidFill>
              </a:rPr>
              <a:t>is called the phase of Ti</a:t>
            </a:r>
            <a:r>
              <a:rPr lang="en-US" dirty="0" smtClean="0"/>
              <a:t>. The symbol </a:t>
            </a:r>
            <a:r>
              <a:rPr lang="en-US" dirty="0" smtClean="0">
                <a:solidFill>
                  <a:srgbClr val="FF0000"/>
                </a:solidFill>
              </a:rPr>
              <a:t>Ǿ is used to denote the phase of Ti, that is Ǿ = ri,1. </a:t>
            </a:r>
          </a:p>
          <a:p>
            <a:r>
              <a:rPr lang="en-US" dirty="0" smtClean="0"/>
              <a:t>In general different task may have different  phases. Some tasks will be in </a:t>
            </a:r>
            <a:r>
              <a:rPr lang="en-US" b="1" dirty="0" smtClean="0"/>
              <a:t>same phase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H to denote the least common multiple of Pi for </a:t>
            </a:r>
            <a:r>
              <a:rPr lang="en-US" dirty="0" err="1" smtClean="0"/>
              <a:t>i</a:t>
            </a:r>
            <a:r>
              <a:rPr lang="en-US" dirty="0" smtClean="0"/>
              <a:t>=1,2,3…n.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time interval of length H is called </a:t>
            </a:r>
            <a:r>
              <a:rPr lang="en-US" b="1" dirty="0" err="1" smtClean="0">
                <a:solidFill>
                  <a:srgbClr val="FF0000"/>
                </a:solidFill>
              </a:rPr>
              <a:t>hyperperiod</a:t>
            </a:r>
            <a:r>
              <a:rPr lang="en-US" dirty="0" smtClean="0"/>
              <a:t> of the periodic tasks.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maximum number N of jobs</a:t>
            </a:r>
            <a:r>
              <a:rPr lang="en-US" dirty="0" smtClean="0"/>
              <a:t> in each </a:t>
            </a:r>
            <a:r>
              <a:rPr lang="en-US" dirty="0" err="1" smtClean="0"/>
              <a:t>hyperperiod</a:t>
            </a:r>
            <a:r>
              <a:rPr lang="en-US" dirty="0" smtClean="0"/>
              <a:t> is equal to  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r>
              <a:rPr lang="en-US" dirty="0" smtClean="0"/>
              <a:t>the length of hyper period of three periodic tasks with period </a:t>
            </a:r>
            <a:r>
              <a:rPr lang="en-US" dirty="0" smtClean="0">
                <a:solidFill>
                  <a:srgbClr val="FF0000"/>
                </a:solidFill>
              </a:rPr>
              <a:t>3,4 and 10 is 60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total number N of jobs in the hyper period </a:t>
            </a:r>
            <a:r>
              <a:rPr lang="en-US" dirty="0" smtClean="0"/>
              <a:t>is.</a:t>
            </a:r>
            <a:endParaRPr lang="en-US" dirty="0" smtClean="0"/>
          </a:p>
          <a:p>
            <a:r>
              <a:rPr lang="en-US" dirty="0" smtClean="0"/>
              <a:t>The ratio </a:t>
            </a:r>
            <a:r>
              <a:rPr lang="en-US" dirty="0" smtClean="0">
                <a:solidFill>
                  <a:srgbClr val="FF0000"/>
                </a:solidFill>
              </a:rPr>
              <a:t>µ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ei</a:t>
            </a:r>
            <a:r>
              <a:rPr lang="en-US" dirty="0" smtClean="0">
                <a:solidFill>
                  <a:srgbClr val="FF0000"/>
                </a:solidFill>
              </a:rPr>
              <a:t>/Pi</a:t>
            </a:r>
            <a:r>
              <a:rPr lang="en-US" dirty="0" smtClean="0"/>
              <a:t>    is the </a:t>
            </a:r>
            <a:r>
              <a:rPr lang="en-US" dirty="0" smtClean="0">
                <a:solidFill>
                  <a:srgbClr val="FF0000"/>
                </a:solidFill>
              </a:rPr>
              <a:t>utilization of the tasks 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µ</a:t>
            </a:r>
            <a:r>
              <a:rPr lang="en-US" dirty="0" err="1" smtClean="0"/>
              <a:t>i</a:t>
            </a:r>
            <a:r>
              <a:rPr lang="en-US" dirty="0" smtClean="0"/>
              <a:t> is equal to the fraction of time a truly periodic tasks with period Pi and execution time </a:t>
            </a:r>
            <a:r>
              <a:rPr lang="en-US" dirty="0" err="1" smtClean="0"/>
              <a:t>ei</a:t>
            </a:r>
            <a:r>
              <a:rPr lang="en-US" dirty="0" smtClean="0"/>
              <a:t> keeps a processor busy.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total utilization </a:t>
            </a:r>
            <a:r>
              <a:rPr lang="en-US" dirty="0" smtClean="0">
                <a:solidFill>
                  <a:srgbClr val="FF0000"/>
                </a:solidFill>
              </a:rPr>
              <a:t>U of all tasks in the system is the sum of the utilizations </a:t>
            </a:r>
            <a:r>
              <a:rPr lang="en-US" dirty="0" smtClean="0"/>
              <a:t>of the individual tasks.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2600"/>
            <a:ext cx="18288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f the execution </a:t>
            </a:r>
            <a:r>
              <a:rPr lang="en-US" dirty="0"/>
              <a:t>times of the three </a:t>
            </a:r>
            <a:r>
              <a:rPr lang="en-US" dirty="0">
                <a:solidFill>
                  <a:srgbClr val="FF0000"/>
                </a:solidFill>
              </a:rPr>
              <a:t>periodic tasks are 1, 1, and 3, and their periods are 3, 4, and 10</a:t>
            </a:r>
            <a:r>
              <a:rPr lang="en-US" dirty="0" smtClean="0"/>
              <a:t>, respectively</a:t>
            </a:r>
            <a:r>
              <a:rPr lang="en-US" dirty="0"/>
              <a:t>, then their </a:t>
            </a:r>
            <a:r>
              <a:rPr lang="en-US" dirty="0">
                <a:solidFill>
                  <a:srgbClr val="FF0000"/>
                </a:solidFill>
              </a:rPr>
              <a:t>utilizations are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.33, 0.25 and 0.3.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U=(1/3+1/4+3/10)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U=0.88</a:t>
            </a:r>
          </a:p>
          <a:p>
            <a:r>
              <a:rPr lang="en-US" dirty="0" smtClean="0"/>
              <a:t>The </a:t>
            </a:r>
            <a:r>
              <a:rPr lang="en-US" dirty="0"/>
              <a:t>total utilization of the tasks </a:t>
            </a:r>
            <a:r>
              <a:rPr lang="en-US" dirty="0" smtClean="0"/>
              <a:t>is 0.88</a:t>
            </a:r>
            <a:r>
              <a:rPr lang="en-US" dirty="0"/>
              <a:t>; these tasks can keep a processor busy </a:t>
            </a:r>
            <a:r>
              <a:rPr lang="en-US" dirty="0">
                <a:solidFill>
                  <a:srgbClr val="FF0000"/>
                </a:solidFill>
              </a:rPr>
              <a:t>at most 88 percent of the time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job </a:t>
            </a:r>
            <a:r>
              <a:rPr lang="en-US" dirty="0" smtClean="0"/>
              <a:t>in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/>
              <a:t>that 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-</a:t>
            </a:r>
            <a:r>
              <a:rPr lang="en-US" dirty="0"/>
              <a:t>R</a:t>
            </a:r>
            <a:r>
              <a:rPr lang="en-US" dirty="0" smtClean="0"/>
              <a:t>eleased </a:t>
            </a:r>
            <a:r>
              <a:rPr lang="en-US" dirty="0"/>
              <a:t>at t must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-Complete </a:t>
            </a:r>
            <a:r>
              <a:rPr lang="en-US" dirty="0"/>
              <a:t>Di units of time after t; </a:t>
            </a:r>
            <a:r>
              <a:rPr lang="en-US" dirty="0">
                <a:solidFill>
                  <a:srgbClr val="FF0000"/>
                </a:solidFill>
              </a:rPr>
              <a:t>D is the </a:t>
            </a:r>
            <a:r>
              <a:rPr lang="en-US" b="1" dirty="0">
                <a:solidFill>
                  <a:srgbClr val="FF0000"/>
                </a:solidFill>
              </a:rPr>
              <a:t>relative deadline </a:t>
            </a:r>
            <a:r>
              <a:rPr lang="en-US" dirty="0">
                <a:solidFill>
                  <a:srgbClr val="FF0000"/>
                </a:solidFill>
              </a:rPr>
              <a:t>of the tasks </a:t>
            </a:r>
            <a:r>
              <a:rPr lang="en-US" dirty="0" err="1">
                <a:solidFill>
                  <a:srgbClr val="FF0000"/>
                </a:solidFill>
              </a:rPr>
              <a:t>Ti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1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Aperiodic</a:t>
            </a:r>
            <a:r>
              <a:rPr lang="en-US" dirty="0" smtClean="0"/>
              <a:t> and sporadic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task is </a:t>
            </a:r>
            <a:r>
              <a:rPr lang="en-US" b="1" dirty="0" err="1" smtClean="0"/>
              <a:t>aperiodic</a:t>
            </a:r>
            <a:r>
              <a:rPr lang="en-US" dirty="0" smtClean="0"/>
              <a:t> if the jobs in it have </a:t>
            </a:r>
            <a:r>
              <a:rPr lang="en-US" dirty="0" smtClean="0">
                <a:solidFill>
                  <a:srgbClr val="FF0000"/>
                </a:solidFill>
              </a:rPr>
              <a:t>either soft deadline or no deadline.</a:t>
            </a:r>
          </a:p>
          <a:p>
            <a:pPr lvl="1"/>
            <a:r>
              <a:rPr lang="en-US" dirty="0" smtClean="0"/>
              <a:t>Example: to adjust radar sensitivity, that is to complete each adjustment as soon as possible. </a:t>
            </a:r>
          </a:p>
          <a:p>
            <a:r>
              <a:rPr lang="en-US" dirty="0" smtClean="0"/>
              <a:t>Tasks containing jobs that are released at </a:t>
            </a:r>
            <a:r>
              <a:rPr lang="en-US" dirty="0" smtClean="0">
                <a:solidFill>
                  <a:srgbClr val="FF0000"/>
                </a:solidFill>
              </a:rPr>
              <a:t>random time instants and have hard deadline are </a:t>
            </a:r>
            <a:r>
              <a:rPr lang="en-US" b="1" dirty="0" smtClean="0">
                <a:solidFill>
                  <a:srgbClr val="FF0000"/>
                </a:solidFill>
              </a:rPr>
              <a:t>sporadic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primary concern is to ensure that their deadline are always met; minimizing their response time is of secondary importance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</TotalTime>
  <Words>717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Periodic task model</vt:lpstr>
      <vt:lpstr>About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Aperiodic and sporadic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Periodic task model</dc:title>
  <dc:creator>Mili</dc:creator>
  <cp:lastModifiedBy>Priya Singh</cp:lastModifiedBy>
  <cp:revision>29</cp:revision>
  <dcterms:created xsi:type="dcterms:W3CDTF">2018-01-29T18:06:02Z</dcterms:created>
  <dcterms:modified xsi:type="dcterms:W3CDTF">2018-02-06T05:41:10Z</dcterms:modified>
</cp:coreProperties>
</file>