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2" r:id="rId3"/>
    <p:sldId id="297" r:id="rId4"/>
    <p:sldId id="298" r:id="rId5"/>
    <p:sldId id="302" r:id="rId6"/>
    <p:sldId id="303" r:id="rId7"/>
    <p:sldId id="304" r:id="rId8"/>
    <p:sldId id="305" r:id="rId9"/>
    <p:sldId id="30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68" d="100"/>
          <a:sy n="68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F094-4067-4D73-BFF1-136C8BDE51A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213C4-354F-4F24-BE8C-5829AA8F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213C4-354F-4F24-BE8C-5829AA8F4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D9EF23F-62A3-4C75-80CA-DE2CA14A84C3}" type="datetimeFigureOut">
              <a:rPr lang="en-IN" smtClean="0"/>
              <a:pPr/>
              <a:t>19-02-2018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16D084-08E6-4615-8292-0CBBAE3DD9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305800" cy="1828800"/>
          </a:xfrm>
        </p:spPr>
        <p:txBody>
          <a:bodyPr>
            <a:normAutofit/>
          </a:bodyPr>
          <a:lstStyle/>
          <a:p>
            <a:r>
              <a:rPr lang="en-IN" sz="6600" dirty="0"/>
              <a:t>Real Time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EBE0822-63D1-453E-AD39-ADFA47D4223B}"/>
              </a:ext>
            </a:extLst>
          </p:cNvPr>
          <p:cNvSpPr/>
          <p:nvPr/>
        </p:nvSpPr>
        <p:spPr>
          <a:xfrm>
            <a:off x="304800" y="3216120"/>
            <a:ext cx="8610600" cy="95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392" lvl="2" algn="ctr"/>
            <a:r>
              <a:rPr lang="en-US" sz="3200" b="1" dirty="0"/>
              <a:t>Static Timer Driven Scheduling 	</a:t>
            </a:r>
            <a:endParaRPr lang="en-US" sz="4000" b="1" dirty="0"/>
          </a:p>
          <a:p>
            <a:pPr lvl="0" algn="r">
              <a:lnSpc>
                <a:spcPct val="150000"/>
              </a:lnSpc>
              <a:defRPr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000" b="1" dirty="0"/>
              <a:t>Static Timer Driven Cyclic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job parameters with hard deadlines are known in advance, </a:t>
            </a:r>
            <a:r>
              <a:rPr lang="en-US" sz="2400" dirty="0" smtClean="0">
                <a:solidFill>
                  <a:srgbClr val="FF0000"/>
                </a:solidFill>
              </a:rPr>
              <a:t>a static </a:t>
            </a:r>
            <a:r>
              <a:rPr lang="en-US" sz="2400" dirty="0">
                <a:solidFill>
                  <a:srgbClr val="FF0000"/>
                </a:solidFill>
              </a:rPr>
              <a:t>schedule (containing all scheduling decision times) can be constructed </a:t>
            </a:r>
            <a:r>
              <a:rPr lang="en-US" sz="2400" dirty="0"/>
              <a:t>offline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Assume that the operating system </a:t>
            </a:r>
            <a:r>
              <a:rPr lang="en-US" sz="2400" dirty="0">
                <a:solidFill>
                  <a:srgbClr val="FF0000"/>
                </a:solidFill>
              </a:rPr>
              <a:t>maintains a queue </a:t>
            </a:r>
            <a:r>
              <a:rPr lang="en-US" sz="2400" dirty="0"/>
              <a:t>for aperiodic jobs. </a:t>
            </a:r>
          </a:p>
          <a:p>
            <a:pPr algn="just"/>
            <a:r>
              <a:rPr lang="en-US" sz="2400" dirty="0"/>
              <a:t>When an aperiodic job is released, it is placed in the queue without the attention of the scheduler. </a:t>
            </a:r>
          </a:p>
          <a:p>
            <a:pPr algn="just"/>
            <a:r>
              <a:rPr lang="en-US" sz="2400" dirty="0"/>
              <a:t>assume jobs are ordered in a manner suitable for the applications in the system.</a:t>
            </a:r>
          </a:p>
          <a:p>
            <a:pPr algn="just"/>
            <a:r>
              <a:rPr lang="en-US" sz="2400" dirty="0"/>
              <a:t>Whenever the processor is available for aperiodic jobs, the job at the head of this queue executes.</a:t>
            </a:r>
          </a:p>
        </p:txBody>
      </p:sp>
    </p:spTree>
    <p:extLst>
      <p:ext uri="{BB962C8B-B14F-4D97-AF65-F5344CB8AC3E}">
        <p14:creationId xmlns:p14="http://schemas.microsoft.com/office/powerpoint/2010/main" val="10837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0AFE6-A6D4-43CC-9107-9957DC5C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4000" b="1" dirty="0"/>
              <a:t>Static Timer Driven Cyclic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547413-21B3-4896-A004-CC91FA6A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Whenever the parameters of jobs with hard deadlines are known before the system begins to execute, a straightforward way to ensure that they meet their deadlines is </a:t>
            </a:r>
          </a:p>
          <a:p>
            <a:pPr algn="just"/>
            <a:r>
              <a:rPr lang="en-US" sz="2400" dirty="0"/>
              <a:t>To construct a </a:t>
            </a:r>
            <a:r>
              <a:rPr lang="en-US" sz="2400" i="1" dirty="0">
                <a:solidFill>
                  <a:srgbClr val="FF0000"/>
                </a:solidFill>
              </a:rPr>
              <a:t>static schedule </a:t>
            </a:r>
            <a:r>
              <a:rPr lang="en-US" sz="2400" dirty="0"/>
              <a:t>of the jobs off-line, This schedule </a:t>
            </a:r>
            <a:r>
              <a:rPr lang="en-US" sz="2400" dirty="0">
                <a:solidFill>
                  <a:srgbClr val="FF0000"/>
                </a:solidFill>
              </a:rPr>
              <a:t>specifies exactly when each job executes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According to the schedule, the </a:t>
            </a:r>
            <a:r>
              <a:rPr lang="en-US" sz="2400" dirty="0">
                <a:solidFill>
                  <a:srgbClr val="FF0000"/>
                </a:solidFill>
              </a:rPr>
              <a:t>amount of processor time allocated to every job is equal to its maximum execution time</a:t>
            </a:r>
            <a:r>
              <a:rPr lang="en-US" sz="2400" dirty="0"/>
              <a:t>, and every job completes by its deadline. </a:t>
            </a:r>
          </a:p>
          <a:p>
            <a:pPr algn="just"/>
            <a:r>
              <a:rPr lang="en-US" sz="2400" dirty="0"/>
              <a:t>During run time, the </a:t>
            </a:r>
            <a:r>
              <a:rPr lang="en-US" sz="2400" dirty="0">
                <a:solidFill>
                  <a:srgbClr val="FF0000"/>
                </a:solidFill>
              </a:rPr>
              <a:t>scheduler dispatches the jobs </a:t>
            </a:r>
            <a:r>
              <a:rPr lang="en-US" sz="2400" dirty="0"/>
              <a:t>according to this schedule. Hence, as long as no job ever </a:t>
            </a:r>
            <a:r>
              <a:rPr lang="en-US" sz="2400" i="1" dirty="0"/>
              <a:t>overruns </a:t>
            </a:r>
            <a:r>
              <a:rPr lang="en-US" sz="2400" dirty="0"/>
              <a:t>all </a:t>
            </a:r>
            <a:r>
              <a:rPr lang="en-US" sz="2400" dirty="0">
                <a:solidFill>
                  <a:srgbClr val="FF0000"/>
                </a:solidFill>
              </a:rPr>
              <a:t>deadlines are surely met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3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875"/>
            <a:ext cx="8610600" cy="493076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Scheduler will schedule periodic jobs using a static schedule that is computed offline and stored in a table </a:t>
            </a:r>
            <a:r>
              <a:rPr lang="en-US" b="1" dirty="0">
                <a:solidFill>
                  <a:srgbClr val="FF0000"/>
                </a:solidFill>
              </a:rPr>
              <a:t>T.</a:t>
            </a:r>
          </a:p>
          <a:p>
            <a:pPr marL="0" lvl="1" indent="0">
              <a:buNone/>
            </a:pPr>
            <a:r>
              <a:rPr lang="en-US" sz="2000" dirty="0"/>
              <a:t>Each entry 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 err="1">
                <a:solidFill>
                  <a:srgbClr val="FF0000"/>
                </a:solidFill>
              </a:rPr>
              <a:t>,T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))</a:t>
            </a:r>
            <a:r>
              <a:rPr lang="en-US" sz="2000" dirty="0"/>
              <a:t> gives a decision time 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dirty="0"/>
              <a:t>, when scheduling decision is made and name of task </a:t>
            </a:r>
            <a:r>
              <a:rPr lang="en-US" sz="2000" b="1" dirty="0">
                <a:solidFill>
                  <a:srgbClr val="FF0000"/>
                </a:solidFill>
              </a:rPr>
              <a:t>T(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sz="2000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).</a:t>
            </a:r>
          </a:p>
          <a:p>
            <a:pPr marL="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T(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sz="2000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)=	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if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is to be scheduled at time 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and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 marL="0" lvl="1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I</a:t>
            </a:r>
            <a:r>
              <a:rPr lang="en-US" sz="2000" b="1" dirty="0"/>
              <a:t>, if no periodic task is scheduled at time </a:t>
            </a:r>
            <a:r>
              <a:rPr lang="en-US" sz="2000" b="1" dirty="0" err="1">
                <a:solidFill>
                  <a:srgbClr val="FF0000"/>
                </a:solidFill>
              </a:rPr>
              <a:t>t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b="1" baseline="-25000" dirty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en-US" b="1" baseline="-25000" dirty="0"/>
              <a:t>Example of Table Driven Schedule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0755640-AA1E-4A12-9186-0546DD59892E}"/>
              </a:ext>
            </a:extLst>
          </p:cNvPr>
          <p:cNvSpPr/>
          <p:nvPr/>
        </p:nvSpPr>
        <p:spPr>
          <a:xfrm>
            <a:off x="432582" y="990600"/>
            <a:ext cx="4143635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Schedule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6B30794B-3701-4F89-ACCD-0B4E9F43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31960"/>
              </p:ext>
            </p:extLst>
          </p:nvPr>
        </p:nvGraphicFramePr>
        <p:xfrm>
          <a:off x="1600200" y="4031605"/>
          <a:ext cx="5562600" cy="221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="" xmlns:a16="http://schemas.microsoft.com/office/drawing/2014/main" val="97304670"/>
                    </a:ext>
                  </a:extLst>
                </a:gridCol>
                <a:gridCol w="2781300">
                  <a:extLst>
                    <a:ext uri="{9D8B030D-6E8A-4147-A177-3AD203B41FA5}">
                      <a16:colId xmlns="" xmlns:a16="http://schemas.microsoft.com/office/drawing/2014/main" val="3453309202"/>
                    </a:ext>
                  </a:extLst>
                </a:gridCol>
              </a:tblGrid>
              <a:tr h="369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time in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6573096"/>
                  </a:ext>
                </a:extLst>
              </a:tr>
              <a:tr h="369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308486"/>
                  </a:ext>
                </a:extLst>
              </a:tr>
              <a:tr h="369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2238518"/>
                  </a:ext>
                </a:extLst>
              </a:tr>
              <a:tr h="369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9978622"/>
                  </a:ext>
                </a:extLst>
              </a:tr>
              <a:tr h="369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0031802"/>
                  </a:ext>
                </a:extLst>
              </a:tr>
              <a:tr h="3694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364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There are four independent task</a:t>
            </a:r>
          </a:p>
          <a:p>
            <a:r>
              <a:rPr lang="en-US" i="1" dirty="0"/>
              <a:t>T</a:t>
            </a:r>
            <a:r>
              <a:rPr lang="en-US" dirty="0"/>
              <a:t>1 = </a:t>
            </a:r>
            <a:r>
              <a:rPr lang="en-US" i="1" dirty="0"/>
              <a:t>(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2 = </a:t>
            </a:r>
            <a:r>
              <a:rPr lang="en-US" i="1" dirty="0"/>
              <a:t>(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8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3 = </a:t>
            </a:r>
            <a:r>
              <a:rPr lang="en-US" i="1" dirty="0"/>
              <a:t>(</a:t>
            </a:r>
            <a:r>
              <a:rPr lang="en-US" dirty="0"/>
              <a:t>20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)</a:t>
            </a:r>
            <a:r>
              <a:rPr lang="en-US" dirty="0"/>
              <a:t>, and </a:t>
            </a:r>
            <a:r>
              <a:rPr lang="en-US" i="1" dirty="0"/>
              <a:t>T</a:t>
            </a:r>
            <a:r>
              <a:rPr lang="en-US" dirty="0"/>
              <a:t>4 = </a:t>
            </a:r>
            <a:r>
              <a:rPr lang="en-US" i="1" dirty="0"/>
              <a:t>(</a:t>
            </a:r>
            <a:r>
              <a:rPr lang="en-US" dirty="0"/>
              <a:t>20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/>
              <a:t>q1=0,p1=4,e1=1,D1=4</a:t>
            </a:r>
          </a:p>
          <a:p>
            <a:r>
              <a:rPr lang="en-US" dirty="0"/>
              <a:t>Their utilizations </a:t>
            </a:r>
            <a:r>
              <a:rPr lang="en-US" dirty="0" smtClean="0"/>
              <a:t>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U1=e1/p1 = ¼ =.25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0.25, 0.36, 0.05, and 0.1, respectively, and the total utilization is 0.76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length of </a:t>
            </a:r>
            <a:r>
              <a:rPr lang="en-US" dirty="0" err="1" smtClean="0"/>
              <a:t>hyperperiod</a:t>
            </a:r>
            <a:r>
              <a:rPr lang="en-US" dirty="0" smtClean="0"/>
              <a:t> is 20. </a:t>
            </a:r>
            <a:r>
              <a:rPr lang="en-US" dirty="0" smtClean="0">
                <a:solidFill>
                  <a:srgbClr val="FF0000"/>
                </a:solidFill>
              </a:rPr>
              <a:t>According to static schedule amount of processor time allocated to array job is equal to maximum execution time </a:t>
            </a:r>
            <a:r>
              <a:rPr lang="en-US" dirty="0" smtClean="0"/>
              <a:t>and every job complete by its deadline.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T1 = 0,4,8,12,16</a:t>
            </a:r>
          </a:p>
          <a:p>
            <a:r>
              <a:rPr lang="en-US" dirty="0" smtClean="0"/>
              <a:t>T2= 2,7,12,17</a:t>
            </a:r>
          </a:p>
          <a:p>
            <a:r>
              <a:rPr lang="en-US" dirty="0" smtClean="0"/>
              <a:t>T3=1,20</a:t>
            </a:r>
          </a:p>
          <a:p>
            <a:r>
              <a:rPr lang="en-US" dirty="0" smtClean="0"/>
              <a:t>T4= 6,26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467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1 starts execution at time 0, 4, 9.8, 13.8, and so on; </a:t>
            </a:r>
            <a:r>
              <a:rPr lang="en-US" i="1" dirty="0"/>
              <a:t>T</a:t>
            </a:r>
            <a:r>
              <a:rPr lang="en-US" dirty="0"/>
              <a:t>2 starts execution at 2, 8, 12, 18</a:t>
            </a:r>
            <a:r>
              <a:rPr lang="en-US" dirty="0" smtClean="0"/>
              <a:t>, and </a:t>
            </a:r>
            <a:r>
              <a:rPr lang="en-US" dirty="0"/>
              <a:t>so on. All tasks meet their deadlines.</a:t>
            </a:r>
          </a:p>
          <a:p>
            <a:r>
              <a:rPr lang="en-US" dirty="0"/>
              <a:t>Some intervals, such as </a:t>
            </a:r>
            <a:r>
              <a:rPr lang="en-US" i="1" dirty="0"/>
              <a:t>(</a:t>
            </a:r>
            <a:r>
              <a:rPr lang="en-US" dirty="0"/>
              <a:t>3</a:t>
            </a:r>
            <a:r>
              <a:rPr lang="en-US" i="1" dirty="0"/>
              <a:t>.</a:t>
            </a:r>
            <a:r>
              <a:rPr lang="en-US" dirty="0"/>
              <a:t>8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i="1" dirty="0"/>
              <a:t>(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6</a:t>
            </a:r>
            <a:r>
              <a:rPr lang="en-US" i="1" dirty="0"/>
              <a:t>)</a:t>
            </a:r>
            <a:r>
              <a:rPr lang="en-US" dirty="0"/>
              <a:t>, and </a:t>
            </a:r>
            <a:r>
              <a:rPr lang="en-US" i="1" dirty="0"/>
              <a:t>(</a:t>
            </a:r>
            <a:r>
              <a:rPr lang="en-US" dirty="0"/>
              <a:t>10</a:t>
            </a:r>
            <a:r>
              <a:rPr lang="en-US" i="1" dirty="0"/>
              <a:t>.</a:t>
            </a:r>
            <a:r>
              <a:rPr lang="en-US" dirty="0"/>
              <a:t>8</a:t>
            </a:r>
            <a:r>
              <a:rPr lang="en-US" i="1" dirty="0"/>
              <a:t>, </a:t>
            </a:r>
            <a:r>
              <a:rPr lang="en-US" dirty="0"/>
              <a:t>12</a:t>
            </a:r>
            <a:r>
              <a:rPr lang="en-US" i="1" dirty="0"/>
              <a:t>)</a:t>
            </a:r>
            <a:r>
              <a:rPr lang="en-US" dirty="0"/>
              <a:t>, are not used by the </a:t>
            </a:r>
            <a:r>
              <a:rPr lang="en-US" dirty="0" smtClean="0"/>
              <a:t>periodic tasks</a:t>
            </a:r>
            <a:r>
              <a:rPr lang="en-US" dirty="0"/>
              <a:t>. These intervals can be used to execute aperiodic jobs.</a:t>
            </a:r>
          </a:p>
        </p:txBody>
      </p:sp>
    </p:spTree>
    <p:extLst>
      <p:ext uri="{BB962C8B-B14F-4D97-AF65-F5344CB8AC3E}">
        <p14:creationId xmlns:p14="http://schemas.microsoft.com/office/powerpoint/2010/main" val="37212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/>
              <a:t>It can be implemented by storing precomputed schedule as a table.</a:t>
            </a:r>
          </a:p>
          <a:p>
            <a:r>
              <a:rPr lang="en-US" dirty="0" err="1" smtClean="0"/>
              <a:t>Tk</a:t>
            </a:r>
            <a:r>
              <a:rPr lang="en-US" dirty="0" smtClean="0"/>
              <a:t> = Indicate decision time when scheduling decision is made.</a:t>
            </a:r>
          </a:p>
          <a:p>
            <a:r>
              <a:rPr lang="en-US" dirty="0" smtClean="0"/>
              <a:t>T(</a:t>
            </a:r>
            <a:r>
              <a:rPr lang="en-US" dirty="0" err="1" smtClean="0"/>
              <a:t>tk</a:t>
            </a:r>
            <a:r>
              <a:rPr lang="en-US" dirty="0" smtClean="0"/>
              <a:t>) = It will give name of task or I.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09213"/>
              </p:ext>
            </p:extLst>
          </p:nvPr>
        </p:nvGraphicFramePr>
        <p:xfrm>
          <a:off x="1981200" y="37338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T(</a:t>
                      </a:r>
                      <a:r>
                        <a:rPr lang="en-US" dirty="0" err="1" smtClean="0"/>
                        <a:t>tk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2407</TotalTime>
  <Words>523</Words>
  <Application>Microsoft Office PowerPoint</Application>
  <PresentationFormat>On-screen Show 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Times New Roman</vt:lpstr>
      <vt:lpstr>Wingdings 2</vt:lpstr>
      <vt:lpstr>Flow</vt:lpstr>
      <vt:lpstr>Real Time Scheduling</vt:lpstr>
      <vt:lpstr>Static Timer Driven Cyclic Scheduling</vt:lpstr>
      <vt:lpstr>Static Timer Driven Cyclic Scheduling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1.8 Periodic task model</dc:title>
  <dc:creator>Mili</dc:creator>
  <cp:lastModifiedBy>Priya Singh</cp:lastModifiedBy>
  <cp:revision>58</cp:revision>
  <dcterms:created xsi:type="dcterms:W3CDTF">2018-01-29T18:06:02Z</dcterms:created>
  <dcterms:modified xsi:type="dcterms:W3CDTF">2018-02-19T10:08:31Z</dcterms:modified>
</cp:coreProperties>
</file>