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2" r:id="rId2"/>
    <p:sldId id="333" r:id="rId3"/>
    <p:sldId id="334" r:id="rId4"/>
    <p:sldId id="335" r:id="rId5"/>
    <p:sldId id="336" r:id="rId6"/>
    <p:sldId id="338" r:id="rId7"/>
    <p:sldId id="337" r:id="rId8"/>
    <p:sldId id="339" r:id="rId9"/>
    <p:sldId id="340" r:id="rId10"/>
    <p:sldId id="341" r:id="rId11"/>
    <p:sldId id="34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F094-4067-4D73-BFF1-136C8BDE51A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13C4-354F-4F24-BE8C-5829AA8F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12-03-2018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05800" cy="1828800"/>
          </a:xfrm>
        </p:spPr>
        <p:txBody>
          <a:bodyPr>
            <a:normAutofit/>
          </a:bodyPr>
          <a:lstStyle/>
          <a:p>
            <a:r>
              <a:rPr lang="en-IN" sz="6600" dirty="0"/>
              <a:t>Real Time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BE0822-63D1-453E-AD39-ADFA47D4223B}"/>
              </a:ext>
            </a:extLst>
          </p:cNvPr>
          <p:cNvSpPr/>
          <p:nvPr/>
        </p:nvSpPr>
        <p:spPr>
          <a:xfrm>
            <a:off x="304800" y="321612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2" algn="ctr"/>
            <a:r>
              <a:rPr lang="en-US" sz="3200" b="1" i="1" dirty="0"/>
              <a:t>Dynamic Priority Driven Scheduling</a:t>
            </a:r>
          </a:p>
          <a:p>
            <a:pPr marL="850392" lvl="2" algn="ctr"/>
            <a:r>
              <a:rPr lang="en-US" sz="2800" b="1" i="1" dirty="0"/>
              <a:t>Earliest deadline first (EDF)</a:t>
            </a:r>
          </a:p>
        </p:txBody>
      </p:sp>
    </p:spTree>
    <p:extLst>
      <p:ext uri="{BB962C8B-B14F-4D97-AF65-F5344CB8AC3E}">
        <p14:creationId xmlns:p14="http://schemas.microsoft.com/office/powerpoint/2010/main" val="235937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Optimality for EDF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3E573D-B4D7-4707-9C1B-69E9FB83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54" y="1463744"/>
            <a:ext cx="7723292" cy="1965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78EEF57-DD4C-46ED-80E7-902A7A66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3" y="3852016"/>
            <a:ext cx="8180593" cy="1143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E2A6D61-E76A-4847-82E3-5FFF2B6E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19" y="5364167"/>
            <a:ext cx="8028159" cy="9146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454571DF-6B60-411B-8E87-AB40A61C061B}"/>
              </a:ext>
            </a:extLst>
          </p:cNvPr>
          <p:cNvSpPr txBox="1">
            <a:spLocks/>
          </p:cNvSpPr>
          <p:nvPr/>
        </p:nvSpPr>
        <p:spPr>
          <a:xfrm>
            <a:off x="3429000" y="2977778"/>
            <a:ext cx="1447800" cy="50536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Fig (a)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3D02F130-6862-4A66-A220-B49B5AD1065B}"/>
              </a:ext>
            </a:extLst>
          </p:cNvPr>
          <p:cNvSpPr txBox="1">
            <a:spLocks/>
          </p:cNvSpPr>
          <p:nvPr/>
        </p:nvSpPr>
        <p:spPr>
          <a:xfrm>
            <a:off x="3581400" y="6153912"/>
            <a:ext cx="1447800" cy="471971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Fig (c)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816E076-8C3A-440C-B8EB-97B9F3B48F0B}"/>
              </a:ext>
            </a:extLst>
          </p:cNvPr>
          <p:cNvSpPr txBox="1">
            <a:spLocks/>
          </p:cNvSpPr>
          <p:nvPr/>
        </p:nvSpPr>
        <p:spPr>
          <a:xfrm>
            <a:off x="3556195" y="4800600"/>
            <a:ext cx="1447800" cy="471971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Fig (b)</a:t>
            </a:r>
          </a:p>
        </p:txBody>
      </p:sp>
    </p:spTree>
    <p:extLst>
      <p:ext uri="{BB962C8B-B14F-4D97-AF65-F5344CB8AC3E}">
        <p14:creationId xmlns:p14="http://schemas.microsoft.com/office/powerpoint/2010/main" val="37119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As long as feasible schedule exists, every feasible schedule can be transformed into preemptive EDF schedule.</a:t>
            </a:r>
          </a:p>
          <a:p>
            <a:r>
              <a:rPr lang="en-US" dirty="0" smtClean="0"/>
              <a:t>If the EDF algorithm fails to produce a feasible schedule, then no feasible </a:t>
            </a:r>
            <a:r>
              <a:rPr lang="en-US" smtClean="0"/>
              <a:t>schedule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b="1" dirty="0"/>
              <a:t>Fixed- and Dynamic-Priority Algorithms</a:t>
            </a:r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/>
              <a:t>Priority driven algorithms differ from each other in how priorities are assigned to jobs. </a:t>
            </a:r>
          </a:p>
          <a:p>
            <a:r>
              <a:rPr lang="en-US" b="1" dirty="0"/>
              <a:t>Priority driven algorithm for scheduling periodic tasks are of 2 types: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	– Fixed-priority algorithm : </a:t>
            </a:r>
            <a:r>
              <a:rPr lang="en-US" dirty="0"/>
              <a:t>to assign the same 	    priority all jobs in each task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– Dynamic-priority algorithm : </a:t>
            </a:r>
            <a:r>
              <a:rPr lang="en-US" dirty="0"/>
              <a:t>to assign 		   different priorities to the individual jobs in each 	   task. </a:t>
            </a:r>
          </a:p>
        </p:txBody>
      </p:sp>
    </p:spTree>
    <p:extLst>
      <p:ext uri="{BB962C8B-B14F-4D97-AF65-F5344CB8AC3E}">
        <p14:creationId xmlns:p14="http://schemas.microsoft.com/office/powerpoint/2010/main" val="28116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600" b="1" dirty="0"/>
              <a:t>Dynamic-Priority Algorithms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Dynamic-priority algorithm are of two types:</a:t>
            </a:r>
          </a:p>
          <a:p>
            <a:pPr marL="514350" indent="-514350" algn="just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Task level dynamic-priority(Job level fixed-priority ):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Once assigned, the priority of the job does not change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b="1" dirty="0"/>
              <a:t>Earliest deadline first (EDF)</a:t>
            </a:r>
          </a:p>
          <a:p>
            <a:pPr marL="0" indent="0">
              <a:buNone/>
            </a:pPr>
            <a:r>
              <a:rPr lang="en-US" dirty="0"/>
              <a:t>		– To assign priorities to jobs in the tasks 			    according to their absolute deadline</a:t>
            </a:r>
          </a:p>
          <a:p>
            <a:pPr marL="0" indent="0">
              <a:buNone/>
            </a:pPr>
            <a:r>
              <a:rPr lang="en-US" b="1" dirty="0"/>
              <a:t>	-First in, first out (FIFO)</a:t>
            </a:r>
          </a:p>
          <a:p>
            <a:pPr marL="0" indent="0">
              <a:buNone/>
            </a:pPr>
            <a:r>
              <a:rPr lang="en-US" dirty="0"/>
              <a:t>		– Job queue is first-in-first-out by release time</a:t>
            </a:r>
          </a:p>
          <a:p>
            <a:pPr marL="0" indent="0">
              <a:buNone/>
            </a:pPr>
            <a:r>
              <a:rPr lang="en-US" b="1" dirty="0"/>
              <a:t>	-Last in, first out (LIFO)</a:t>
            </a:r>
          </a:p>
          <a:p>
            <a:pPr marL="0" indent="0">
              <a:buNone/>
            </a:pPr>
            <a:r>
              <a:rPr lang="en-US" dirty="0"/>
              <a:t>		– Job queue is last-in-first-out by release time</a:t>
            </a:r>
          </a:p>
          <a:p>
            <a:pPr marL="514350" indent="-514350" algn="just">
              <a:buClr>
                <a:srgbClr val="FF0000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Job level (task level) dynamic-priority : </a:t>
            </a:r>
            <a:r>
              <a:rPr lang="en-US" dirty="0"/>
              <a:t>to vary the 	     	   priority of a job after it has started. </a:t>
            </a:r>
          </a:p>
          <a:p>
            <a:pPr marL="0" indent="0">
              <a:buNone/>
            </a:pPr>
            <a:r>
              <a:rPr lang="en-US" b="1" dirty="0"/>
              <a:t>	-Least slack time first (LST)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/>
              <a:t>	– To check all ready jobs each time a new job is released and</a:t>
            </a:r>
          </a:p>
          <a:p>
            <a:pPr marL="0" indent="0">
              <a:buNone/>
            </a:pPr>
            <a:r>
              <a:rPr lang="en-US" sz="2300" dirty="0"/>
              <a:t>		– To order the new job and the existing jobs on their slack time</a:t>
            </a:r>
          </a:p>
          <a:p>
            <a:pPr marL="0" indent="0">
              <a:buNone/>
            </a:pPr>
            <a:r>
              <a:rPr lang="en-US" sz="2300" b="1" dirty="0"/>
              <a:t>	-Round Robin (RR)</a:t>
            </a:r>
          </a:p>
        </p:txBody>
      </p:sp>
    </p:spTree>
    <p:extLst>
      <p:ext uri="{BB962C8B-B14F-4D97-AF65-F5344CB8AC3E}">
        <p14:creationId xmlns:p14="http://schemas.microsoft.com/office/powerpoint/2010/main" val="118169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Earliest deadline first (EDF)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3547413-21B3-4896-A004-CC91FA6AF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 smtClean="0"/>
                  <a:t>-Each </a:t>
                </a:r>
                <a:r>
                  <a:rPr lang="en-US" altLang="en-US" dirty="0"/>
                  <a:t>time a new ready task arrives, it is inserted into a queue of ready tasks, sorted by their deadlines. If a newly arrived task is inserted at the head of the queue, the currently executing task is </a:t>
                </a:r>
                <a:r>
                  <a:rPr lang="en-US" altLang="en-US" dirty="0" smtClean="0"/>
                  <a:t>preempted.</a:t>
                </a:r>
                <a:endParaRPr lang="en-US" altLang="en-US" dirty="0"/>
              </a:p>
              <a:p>
                <a:endParaRPr lang="en-US" dirty="0"/>
              </a:p>
              <a:p>
                <a:r>
                  <a:rPr lang="en-US" dirty="0"/>
                  <a:t>EDF uses </a:t>
                </a:r>
                <a:r>
                  <a:rPr lang="en-US" b="1" dirty="0">
                    <a:solidFill>
                      <a:srgbClr val="FF0000"/>
                    </a:solidFill>
                  </a:rPr>
                  <a:t>variable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priorities.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Deadlines are </a:t>
                </a:r>
                <a:r>
                  <a:rPr lang="en-US" dirty="0">
                    <a:solidFill>
                      <a:srgbClr val="FF0000"/>
                    </a:solidFill>
                  </a:rPr>
                  <a:t>dynamically assigned </a:t>
                </a:r>
                <a:r>
                  <a:rPr lang="en-US" dirty="0"/>
                  <a:t>based on the actual distance to the job deadline: </a:t>
                </a:r>
                <a:r>
                  <a:rPr lang="en-US" dirty="0">
                    <a:solidFill>
                      <a:srgbClr val="FF0000"/>
                    </a:solidFill>
                  </a:rPr>
                  <a:t>jobs with lower distance get higher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priorities.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Ready jobs with higher priority always interrupts a job with lower priority</a:t>
                </a:r>
              </a:p>
              <a:p>
                <a:r>
                  <a:rPr lang="en-US" i="1" dirty="0"/>
                  <a:t>with scheduling periodic process that have deadlines equal to their periods, EDF has a utilization bound of 100%, thus the </a:t>
                </a:r>
                <a:r>
                  <a:rPr lang="en-US" i="1" dirty="0" err="1"/>
                  <a:t>schedulability</a:t>
                </a:r>
                <a:r>
                  <a:rPr lang="en-US" i="1" dirty="0"/>
                  <a:t> test for EDF is :</a:t>
                </a:r>
              </a:p>
              <a:p>
                <a:pPr marL="0" indent="0">
                  <a:buNone/>
                </a:pPr>
                <a:r>
                  <a:rPr lang="en-US" sz="2300" b="1" dirty="0"/>
                  <a:t>			U=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sz="23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547413-21B3-4896-A004-CC91FA6AF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4000"/>
              </a:xfrm>
              <a:blipFill rotWithShape="0">
                <a:blip r:embed="rId2"/>
                <a:stretch>
                  <a:fillRect l="-1111" t="-2171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Earliest deadline first (EDF):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de-DE" dirty="0"/>
              <a:t>2 periodic task T1(2, 0.9) und T2(5, 2.3)</a:t>
            </a:r>
          </a:p>
          <a:p>
            <a:pPr lvl="1"/>
            <a:r>
              <a:rPr lang="en-US" b="1" dirty="0"/>
              <a:t>(Notation: </a:t>
            </a: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b="1" dirty="0"/>
              <a:t>(</a:t>
            </a:r>
            <a:r>
              <a:rPr lang="en-US" b="1" dirty="0" err="1"/>
              <a:t>t</a:t>
            </a:r>
            <a:r>
              <a:rPr lang="en-US" b="1" baseline="-25000" dirty="0" err="1"/>
              <a:t>p,i</a:t>
            </a:r>
            <a:r>
              <a:rPr lang="en-US" b="1" dirty="0"/>
              <a:t> , </a:t>
            </a:r>
            <a:r>
              <a:rPr lang="en-US" b="1" dirty="0" err="1"/>
              <a:t>t</a:t>
            </a:r>
            <a:r>
              <a:rPr lang="en-US" b="1" baseline="-25000" dirty="0" err="1"/>
              <a:t>e,i</a:t>
            </a:r>
            <a:r>
              <a:rPr lang="en-US" b="1" dirty="0"/>
              <a:t>))</a:t>
            </a:r>
          </a:p>
          <a:p>
            <a:pPr lvl="1"/>
            <a:endParaRPr lang="en-US" sz="2100" b="1" dirty="0"/>
          </a:p>
          <a:p>
            <a:pPr lvl="1"/>
            <a:endParaRPr lang="en-US" sz="21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8B729CD-E6E3-441A-A9D9-D65650AD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0930"/>
            <a:ext cx="8379606" cy="1996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A27B0B4-F989-4986-9740-9836714A9D7C}"/>
              </a:ext>
            </a:extLst>
          </p:cNvPr>
          <p:cNvSpPr/>
          <p:nvPr/>
        </p:nvSpPr>
        <p:spPr>
          <a:xfrm>
            <a:off x="640080" y="4427070"/>
            <a:ext cx="83796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779B2B"/>
                </a:solidFill>
                <a:latin typeface="MnSymbol7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t=0: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, 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5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J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executed</a:t>
            </a:r>
          </a:p>
          <a:p>
            <a:r>
              <a:rPr lang="en-US" sz="1050" dirty="0">
                <a:solidFill>
                  <a:srgbClr val="779B2B"/>
                </a:solidFill>
                <a:latin typeface="MnSymbol7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t=2: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, 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5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J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executed</a:t>
            </a:r>
          </a:p>
          <a:p>
            <a:r>
              <a:rPr lang="en-US" sz="1050" dirty="0">
                <a:solidFill>
                  <a:srgbClr val="779B2B"/>
                </a:solidFill>
                <a:latin typeface="MnSymbol7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t=4: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, t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d,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5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J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MMI7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executed</a:t>
            </a:r>
          </a:p>
          <a:p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i.e., in interval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1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has the higher priority, but during interval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MMI1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MR10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MnSymbol1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MR7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RobotoCondensed-Regular"/>
              </a:rPr>
              <a:t>has the higher priority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2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 err="1"/>
              <a:t>Schedulability</a:t>
            </a:r>
            <a:r>
              <a:rPr lang="en-US" sz="3600" b="1" dirty="0"/>
              <a:t> for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RobotoCondensed-Bold"/>
              </a:rPr>
              <a:t>Problem: </a:t>
            </a:r>
            <a:r>
              <a:rPr lang="en-US" dirty="0">
                <a:latin typeface="RobotoCondensed-Regular"/>
              </a:rPr>
              <a:t>Is there a way to determine, if a task set </a:t>
            </a:r>
            <a:r>
              <a:rPr lang="en-US" dirty="0">
                <a:latin typeface="CMMI10"/>
              </a:rPr>
              <a:t>T </a:t>
            </a:r>
            <a:r>
              <a:rPr lang="en-US" dirty="0">
                <a:latin typeface="RobotoCondensed-Regular"/>
              </a:rPr>
              <a:t>is feasible for EDF </a:t>
            </a:r>
            <a:r>
              <a:rPr lang="en-US" i="1" dirty="0">
                <a:latin typeface="RobotoCondensed-Italic"/>
              </a:rPr>
              <a:t>without </a:t>
            </a:r>
            <a:r>
              <a:rPr lang="en-US" dirty="0">
                <a:latin typeface="RobotoCondensed-Regular"/>
              </a:rPr>
              <a:t>constructing the schedule?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Theorem 4.2 (EDF </a:t>
            </a:r>
            <a:r>
              <a:rPr lang="en-US" dirty="0" err="1"/>
              <a:t>schedulability</a:t>
            </a:r>
            <a:r>
              <a:rPr lang="en-US" dirty="0"/>
              <a:t> condition)</a:t>
            </a:r>
          </a:p>
          <a:p>
            <a:pPr marL="0" indent="0">
              <a:buNone/>
            </a:pPr>
            <a:r>
              <a:rPr lang="en-US" i="1" dirty="0"/>
              <a:t>	Under standard assumptions, a set </a:t>
            </a:r>
            <a:r>
              <a:rPr lang="en-US" dirty="0"/>
              <a:t>T </a:t>
            </a:r>
            <a:r>
              <a:rPr lang="en-US" i="1" dirty="0"/>
              <a:t>of </a:t>
            </a:r>
            <a:r>
              <a:rPr lang="en-US" dirty="0"/>
              <a:t>n </a:t>
            </a:r>
            <a:r>
              <a:rPr lang="en-US" i="1" dirty="0"/>
              <a:t>tasks is 	executable using EDF if and only if: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other words: in EDF, all task sets with a load less/equal of 1 are feasible</a:t>
            </a:r>
            <a:endParaRPr lang="en-US" sz="2100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48015C-10A2-4BDD-BE2A-57FB13E8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706437" y="4495800"/>
            <a:ext cx="24666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Optimality for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5" y="1524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B3"/>
                </a:solidFill>
                <a:latin typeface="CMSS12"/>
              </a:rPr>
              <a:t>Theorem</a:t>
            </a:r>
          </a:p>
          <a:p>
            <a:endParaRPr lang="en-US" sz="2400" dirty="0">
              <a:solidFill>
                <a:srgbClr val="000000"/>
              </a:solidFill>
              <a:latin typeface="CMSS1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MSS10"/>
              </a:rPr>
              <a:t>When </a:t>
            </a:r>
            <a:r>
              <a:rPr lang="en-US" sz="2400" dirty="0">
                <a:solidFill>
                  <a:srgbClr val="FF0000"/>
                </a:solidFill>
                <a:latin typeface="CMSS10"/>
              </a:rPr>
              <a:t>preemption is allowed and jobs do not contend for resources</a:t>
            </a:r>
            <a:r>
              <a:rPr lang="en-US" sz="2400" dirty="0">
                <a:solidFill>
                  <a:srgbClr val="000000"/>
                </a:solidFill>
                <a:latin typeface="CMSS10"/>
              </a:rPr>
              <a:t>, the EDF algorithm can produce a feasible schedule of a set </a:t>
            </a:r>
            <a:r>
              <a:rPr lang="en-US" sz="2400" dirty="0">
                <a:solidFill>
                  <a:srgbClr val="000000"/>
                </a:solidFill>
                <a:latin typeface="CMSY1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MSS10"/>
              </a:rPr>
              <a:t>of jobs with arbitrary release times and deadlines on a processor if and only if </a:t>
            </a:r>
            <a:r>
              <a:rPr lang="en-US" sz="2400" dirty="0">
                <a:solidFill>
                  <a:srgbClr val="000000"/>
                </a:solidFill>
                <a:latin typeface="CMSY1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MSS10"/>
              </a:rPr>
              <a:t>has feasible schedules.</a:t>
            </a:r>
          </a:p>
          <a:p>
            <a:endParaRPr lang="en-US" sz="2400" dirty="0">
              <a:solidFill>
                <a:srgbClr val="000000"/>
              </a:solidFill>
              <a:latin typeface="CMSS1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MSS10"/>
              </a:rPr>
              <a:t>Proof intuition: Any feasible schedule of </a:t>
            </a:r>
            <a:r>
              <a:rPr lang="en-US" sz="2400" dirty="0">
                <a:solidFill>
                  <a:srgbClr val="000000"/>
                </a:solidFill>
                <a:latin typeface="CMSY1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MSS10"/>
              </a:rPr>
              <a:t>can be transformed into an EDF schedule</a:t>
            </a:r>
            <a:endParaRPr lang="en-US" sz="2400" dirty="0"/>
          </a:p>
          <a:p>
            <a:pPr algn="just"/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57922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Optimality for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5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Basis</a:t>
            </a:r>
          </a:p>
          <a:p>
            <a:pPr lvl="1"/>
            <a:r>
              <a:rPr lang="en-US" sz="2600" dirty="0"/>
              <a:t>Parts of J</a:t>
            </a:r>
            <a:r>
              <a:rPr lang="en-US" sz="2600" b="1" baseline="-25000" dirty="0"/>
              <a:t>i</a:t>
            </a:r>
            <a:r>
              <a:rPr lang="en-US" sz="2600" dirty="0"/>
              <a:t> and </a:t>
            </a:r>
            <a:r>
              <a:rPr lang="en-US" sz="2600" dirty="0" err="1"/>
              <a:t>J</a:t>
            </a:r>
            <a:r>
              <a:rPr lang="en-US" sz="2600" b="1" baseline="-25000" dirty="0" err="1"/>
              <a:t>k</a:t>
            </a:r>
            <a:r>
              <a:rPr lang="en-US" sz="2600" dirty="0"/>
              <a:t> are scheduled in intervals I</a:t>
            </a:r>
            <a:r>
              <a:rPr lang="en-US" sz="2600" b="1" baseline="-25000" dirty="0"/>
              <a:t>i</a:t>
            </a:r>
            <a:r>
              <a:rPr lang="en-US" sz="2600" dirty="0"/>
              <a:t> and </a:t>
            </a:r>
            <a:r>
              <a:rPr lang="en-US" sz="2600" dirty="0" err="1"/>
              <a:t>I</a:t>
            </a:r>
            <a:r>
              <a:rPr lang="en-US" sz="2600" b="1" baseline="-25000" dirty="0" err="1"/>
              <a:t>k</a:t>
            </a:r>
            <a:endParaRPr lang="en-US" sz="2600" dirty="0"/>
          </a:p>
          <a:p>
            <a:pPr lvl="1"/>
            <a:r>
              <a:rPr lang="en-US" sz="2600" dirty="0"/>
              <a:t>d</a:t>
            </a:r>
            <a:r>
              <a:rPr lang="en-US" sz="2600" b="1" baseline="-25000" dirty="0"/>
              <a:t>i</a:t>
            </a:r>
            <a:r>
              <a:rPr lang="en-US" sz="2600" dirty="0"/>
              <a:t> &gt; </a:t>
            </a:r>
            <a:r>
              <a:rPr lang="en-US" sz="2600" dirty="0" err="1"/>
              <a:t>d</a:t>
            </a:r>
            <a:r>
              <a:rPr lang="en-US" sz="2600" b="1" baseline="-25000" dirty="0" err="1"/>
              <a:t>k</a:t>
            </a:r>
            <a:r>
              <a:rPr lang="en-US" sz="2600" dirty="0"/>
              <a:t> but I</a:t>
            </a:r>
            <a:r>
              <a:rPr lang="en-US" sz="2600" b="1" baseline="-25000" dirty="0"/>
              <a:t>1</a:t>
            </a:r>
            <a:r>
              <a:rPr lang="en-US" sz="2600" dirty="0"/>
              <a:t> is earlier that I</a:t>
            </a:r>
            <a:r>
              <a:rPr lang="en-US" sz="2600" b="1" baseline="-25000" dirty="0"/>
              <a:t>2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Case 1: </a:t>
            </a:r>
            <a:r>
              <a:rPr lang="en-US" sz="2600" dirty="0" err="1"/>
              <a:t>r</a:t>
            </a:r>
            <a:r>
              <a:rPr lang="en-US" sz="2600" b="1" baseline="-25000" dirty="0" err="1"/>
              <a:t>k</a:t>
            </a:r>
            <a:r>
              <a:rPr lang="en-US" sz="2600" dirty="0"/>
              <a:t> later than (or equal to) the end of I</a:t>
            </a:r>
            <a:r>
              <a:rPr lang="en-US" sz="2600" b="1" baseline="-25000" dirty="0"/>
              <a:t>1</a:t>
            </a:r>
          </a:p>
          <a:p>
            <a:pPr lvl="2"/>
            <a:r>
              <a:rPr lang="en-US" sz="2600" dirty="0"/>
              <a:t> Jobs are already scheduled based on EDF. Hence no need to reschedule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98EE40E-7B44-4F0D-B1BA-C52C9ED5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2" y="3124200"/>
            <a:ext cx="7443046" cy="18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/>
              <a:t>Optimality for EDF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5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Case 2</a:t>
            </a:r>
          </a:p>
          <a:p>
            <a:pPr lvl="1"/>
            <a:r>
              <a:rPr lang="en-US" sz="2600" dirty="0" err="1">
                <a:latin typeface="+mj-lt"/>
              </a:rPr>
              <a:t>r</a:t>
            </a:r>
            <a:r>
              <a:rPr lang="en-US" sz="2600" b="1" baseline="-25000" dirty="0" err="1">
                <a:latin typeface="+mj-lt"/>
              </a:rPr>
              <a:t>k</a:t>
            </a:r>
            <a:r>
              <a:rPr lang="en-US" sz="2600" dirty="0">
                <a:latin typeface="+mj-lt"/>
              </a:rPr>
              <a:t> is before end of I</a:t>
            </a:r>
            <a:r>
              <a:rPr lang="en-US" sz="2600" b="1" baseline="-25000" dirty="0">
                <a:latin typeface="+mj-lt"/>
              </a:rPr>
              <a:t>1</a:t>
            </a:r>
            <a:endParaRPr lang="en-US" sz="2600" dirty="0">
              <a:latin typeface="+mj-lt"/>
            </a:endParaRPr>
          </a:p>
          <a:p>
            <a:pPr lvl="1"/>
            <a:r>
              <a:rPr lang="en-US" sz="2600" dirty="0">
                <a:latin typeface="+mj-lt"/>
              </a:rPr>
              <a:t>solution: swap J</a:t>
            </a:r>
            <a:r>
              <a:rPr lang="en-US" b="1" baseline="-25000" dirty="0">
                <a:latin typeface="+mj-lt"/>
              </a:rPr>
              <a:t>i</a:t>
            </a:r>
            <a:r>
              <a:rPr lang="en-US" sz="14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and </a:t>
            </a:r>
            <a:r>
              <a:rPr lang="en-US" sz="2600" dirty="0" err="1">
                <a:latin typeface="+mj-lt"/>
              </a:rPr>
              <a:t>J</a:t>
            </a:r>
            <a:r>
              <a:rPr lang="en-US" b="1" baseline="-25000" dirty="0" err="1">
                <a:latin typeface="+mj-lt"/>
              </a:rPr>
              <a:t>k</a:t>
            </a:r>
            <a:r>
              <a:rPr lang="en-US" sz="14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and fit parts into I</a:t>
            </a:r>
            <a:r>
              <a:rPr lang="en-US" b="1" baseline="-25000" dirty="0">
                <a:latin typeface="+mj-lt"/>
              </a:rPr>
              <a:t>1</a:t>
            </a:r>
            <a:r>
              <a:rPr lang="en-US" sz="14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and I</a:t>
            </a:r>
            <a:r>
              <a:rPr lang="en-US" b="1" baseline="-25000" dirty="0">
                <a:latin typeface="+mj-lt"/>
              </a:rPr>
              <a:t>2 </a:t>
            </a:r>
            <a:r>
              <a:rPr lang="en-US" dirty="0">
                <a:latin typeface="+mj-lt"/>
              </a:rPr>
              <a:t>like:</a:t>
            </a:r>
          </a:p>
          <a:p>
            <a:pPr lvl="1"/>
            <a:r>
              <a:rPr lang="en-US" dirty="0">
                <a:latin typeface="+mj-lt"/>
              </a:rPr>
              <a:t>Step 1: 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swap </a:t>
            </a:r>
            <a:r>
              <a:rPr lang="en-US" dirty="0" err="1">
                <a:latin typeface="+mj-lt"/>
              </a:rPr>
              <a:t>J</a:t>
            </a:r>
            <a:r>
              <a:rPr lang="en-US" b="1" baseline="-25000" dirty="0" err="1"/>
              <a:t>k</a:t>
            </a:r>
            <a:r>
              <a:rPr lang="en-US" dirty="0">
                <a:latin typeface="+mj-lt"/>
              </a:rPr>
              <a:t> with J</a:t>
            </a:r>
            <a:r>
              <a:rPr lang="en-US" b="1" baseline="-25000" dirty="0"/>
              <a:t>i</a:t>
            </a:r>
          </a:p>
          <a:p>
            <a:pPr marL="393192" lvl="1" indent="0">
              <a:buNone/>
            </a:pPr>
            <a:r>
              <a:rPr lang="en-US" sz="2300" dirty="0">
                <a:latin typeface="+mj-lt"/>
              </a:rPr>
              <a:t>	         (ii) if I1 is shorter than I</a:t>
            </a:r>
            <a:r>
              <a:rPr lang="en-US" sz="2300" b="1" baseline="-25000" dirty="0">
                <a:latin typeface="+mj-lt"/>
              </a:rPr>
              <a:t>2</a:t>
            </a:r>
            <a:r>
              <a:rPr lang="en-US" sz="2300" dirty="0">
                <a:latin typeface="+mj-lt"/>
              </a:rPr>
              <a:t>, obtain the schedule of fig (b)</a:t>
            </a:r>
          </a:p>
          <a:p>
            <a:pPr marL="393192" lvl="1" indent="0">
              <a:buNone/>
            </a:pPr>
            <a:r>
              <a:rPr lang="en-US" dirty="0">
                <a:latin typeface="+mj-lt"/>
              </a:rPr>
              <a:t>	        </a:t>
            </a:r>
            <a:r>
              <a:rPr lang="en-US" sz="2300" dirty="0">
                <a:latin typeface="+mj-lt"/>
              </a:rPr>
              <a:t>(iii) if I</a:t>
            </a:r>
            <a:r>
              <a:rPr lang="en-US" sz="2300" b="1" baseline="-25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 is longer than I</a:t>
            </a:r>
            <a:r>
              <a:rPr lang="en-US" sz="2300" b="1" baseline="-25000" dirty="0">
                <a:latin typeface="+mj-lt"/>
              </a:rPr>
              <a:t>2</a:t>
            </a:r>
            <a:r>
              <a:rPr lang="en-US" sz="2300" dirty="0">
                <a:latin typeface="+mj-lt"/>
              </a:rPr>
              <a:t>, </a:t>
            </a:r>
            <a:r>
              <a:rPr lang="en-US" sz="2300" dirty="0" err="1">
                <a:latin typeface="+mj-lt"/>
              </a:rPr>
              <a:t>J</a:t>
            </a:r>
            <a:r>
              <a:rPr lang="en-US" sz="2300" b="1" baseline="-25000" dirty="0" err="1">
                <a:latin typeface="+mj-lt"/>
              </a:rPr>
              <a:t>k</a:t>
            </a:r>
            <a:r>
              <a:rPr lang="en-US" sz="2300" dirty="0">
                <a:latin typeface="+mj-lt"/>
              </a:rPr>
              <a:t> and first part of J</a:t>
            </a:r>
            <a:r>
              <a:rPr lang="en-US" sz="2300" b="1" baseline="-25000" dirty="0">
                <a:latin typeface="+mj-lt"/>
              </a:rPr>
              <a:t>1</a:t>
            </a:r>
            <a:r>
              <a:rPr lang="en-US" sz="2300" dirty="0">
                <a:latin typeface="+mj-lt"/>
              </a:rPr>
              <a:t> are 			</a:t>
            </a:r>
            <a:r>
              <a:rPr lang="en-US" sz="2300" dirty="0"/>
              <a:t>scheduled in I</a:t>
            </a:r>
            <a:r>
              <a:rPr lang="en-US" sz="2300" b="1" baseline="-25000" dirty="0"/>
              <a:t>1</a:t>
            </a:r>
            <a:r>
              <a:rPr lang="en-US" sz="2300" dirty="0"/>
              <a:t>, last part of J</a:t>
            </a:r>
            <a:r>
              <a:rPr lang="en-US" sz="2300" b="1" baseline="-25000" dirty="0"/>
              <a:t>1</a:t>
            </a:r>
            <a:r>
              <a:rPr lang="en-US" sz="2300" dirty="0"/>
              <a:t> is scheduled in I</a:t>
            </a:r>
            <a:r>
              <a:rPr lang="en-US" sz="2300" b="1" baseline="-25000" dirty="0"/>
              <a:t>2</a:t>
            </a:r>
          </a:p>
          <a:p>
            <a:pPr lvl="1"/>
            <a:r>
              <a:rPr lang="en-US" dirty="0"/>
              <a:t>Step 2: repeat step 1 for all pairs</a:t>
            </a:r>
          </a:p>
          <a:p>
            <a:pPr lvl="1"/>
            <a:r>
              <a:rPr lang="en-US" dirty="0"/>
              <a:t>Step 3: eliminate the idle states: fig (c)</a:t>
            </a:r>
          </a:p>
          <a:p>
            <a:pPr lvl="1"/>
            <a:r>
              <a:rPr lang="en-US" dirty="0"/>
              <a:t>Step 4: Final schedule is EDF schedule.</a:t>
            </a:r>
          </a:p>
          <a:p>
            <a:pPr lvl="1"/>
            <a:endParaRPr lang="en-US" sz="2800" b="1" baseline="-25000" dirty="0"/>
          </a:p>
          <a:p>
            <a:pPr marL="393192" lvl="1" indent="0">
              <a:buNone/>
            </a:pPr>
            <a:endParaRPr lang="en-US" sz="2600" b="1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701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5970</TotalTime>
  <Words>505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Calibri</vt:lpstr>
      <vt:lpstr>Cambria Math</vt:lpstr>
      <vt:lpstr>CMMI10</vt:lpstr>
      <vt:lpstr>CMMI7</vt:lpstr>
      <vt:lpstr>CMR10</vt:lpstr>
      <vt:lpstr>CMR7</vt:lpstr>
      <vt:lpstr>CMSS10</vt:lpstr>
      <vt:lpstr>CMSS12</vt:lpstr>
      <vt:lpstr>CMSY10</vt:lpstr>
      <vt:lpstr>Constantia</vt:lpstr>
      <vt:lpstr>MnSymbol10</vt:lpstr>
      <vt:lpstr>MnSymbol7</vt:lpstr>
      <vt:lpstr>RobotoCondensed-Bold</vt:lpstr>
      <vt:lpstr>RobotoCondensed-Italic</vt:lpstr>
      <vt:lpstr>RobotoCondensed-Regular</vt:lpstr>
      <vt:lpstr>Wingdings 2</vt:lpstr>
      <vt:lpstr>Flow</vt:lpstr>
      <vt:lpstr>Real Time Scheduling</vt:lpstr>
      <vt:lpstr>Fixed- and Dynamic-Priority Algorithms</vt:lpstr>
      <vt:lpstr>Dynamic-Priority Algorithms</vt:lpstr>
      <vt:lpstr>Earliest deadline first (EDF)</vt:lpstr>
      <vt:lpstr>Earliest deadline first (EDF): Example</vt:lpstr>
      <vt:lpstr>Schedulability for EDF</vt:lpstr>
      <vt:lpstr>Optimality for EDF</vt:lpstr>
      <vt:lpstr>Optimality for EDF</vt:lpstr>
      <vt:lpstr>Optimality for EDF</vt:lpstr>
      <vt:lpstr>Optimality for EDF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Priya Singh</cp:lastModifiedBy>
  <cp:revision>96</cp:revision>
  <dcterms:created xsi:type="dcterms:W3CDTF">2018-01-29T18:06:02Z</dcterms:created>
  <dcterms:modified xsi:type="dcterms:W3CDTF">2018-03-12T04:20:10Z</dcterms:modified>
</cp:coreProperties>
</file>