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7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9310" y="1665859"/>
            <a:ext cx="645337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345" y="308228"/>
            <a:ext cx="11335308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544" y="2065193"/>
            <a:ext cx="11393805" cy="446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Software</a:t>
            </a:r>
            <a:r>
              <a:rPr spc="-175" dirty="0"/>
              <a:t> </a:t>
            </a:r>
            <a:r>
              <a:rPr spc="-4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8314" y="4263593"/>
            <a:ext cx="2597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6FC0"/>
                </a:solidFill>
                <a:latin typeface="Calibri"/>
                <a:cs typeface="Calibri"/>
              </a:rPr>
              <a:t>Semester</a:t>
            </a:r>
            <a:r>
              <a:rPr sz="44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6FC0"/>
                </a:solidFill>
                <a:latin typeface="Calibri"/>
                <a:cs typeface="Calibri"/>
              </a:rPr>
              <a:t>6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258" y="224790"/>
            <a:ext cx="34912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C000"/>
                </a:solidFill>
              </a:rPr>
              <a:t>“No </a:t>
            </a:r>
            <a:r>
              <a:rPr sz="4000" spc="-30" dirty="0">
                <a:solidFill>
                  <a:srgbClr val="FFC000"/>
                </a:solidFill>
              </a:rPr>
              <a:t>Silver</a:t>
            </a:r>
            <a:r>
              <a:rPr sz="4000" spc="-229" dirty="0">
                <a:solidFill>
                  <a:srgbClr val="FFC000"/>
                </a:solidFill>
              </a:rPr>
              <a:t> </a:t>
            </a:r>
            <a:r>
              <a:rPr sz="4000" spc="-5" dirty="0">
                <a:solidFill>
                  <a:srgbClr val="FFC000"/>
                </a:solidFill>
              </a:rPr>
              <a:t>Bullet”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1400" y="851462"/>
            <a:ext cx="11256010" cy="44850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hardware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continues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decline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 drastically.</a:t>
            </a:r>
            <a:endParaRPr sz="3200">
              <a:latin typeface="Calibri"/>
              <a:cs typeface="Calibri"/>
            </a:endParaRPr>
          </a:p>
          <a:p>
            <a:pPr marL="241300" marR="5715" indent="-229235" algn="just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50" dirty="0">
                <a:solidFill>
                  <a:srgbClr val="006FC0"/>
                </a:solidFill>
                <a:latin typeface="Calibri"/>
                <a:cs typeface="Calibri"/>
              </a:rPr>
              <a:t>However,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desperate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cries 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Silver Bullet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something 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to  make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costs drop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rapidly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computer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hardware costs 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do.</a:t>
            </a:r>
            <a:endParaRPr sz="32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But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look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horizon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of a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decade,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see no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silver</a:t>
            </a:r>
            <a:r>
              <a:rPr sz="3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bullet.</a:t>
            </a:r>
            <a:endParaRPr sz="32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is no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single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development,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either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 technology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  management technique, that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itself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promises even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order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of  magnitude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improvement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productivity,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 reliability 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and in 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simplicity.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308228"/>
            <a:ext cx="3841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C000"/>
                </a:solidFill>
              </a:rPr>
              <a:t>“No </a:t>
            </a:r>
            <a:r>
              <a:rPr spc="-30" dirty="0">
                <a:solidFill>
                  <a:srgbClr val="FFC000"/>
                </a:solidFill>
              </a:rPr>
              <a:t>Silver</a:t>
            </a:r>
            <a:r>
              <a:rPr spc="-24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Bullet”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747" y="1149477"/>
            <a:ext cx="1111377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hard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building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specification, design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testing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of  this conceptual construct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, not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labour of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representing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 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testing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correctness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representation.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While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 no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royal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road, there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80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forward.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reusability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(and open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source)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new silver</a:t>
            </a:r>
            <a:r>
              <a:rPr sz="28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bullet?</a:t>
            </a:r>
            <a:endParaRPr sz="2800">
              <a:latin typeface="Calibri"/>
              <a:cs typeface="Calibri"/>
            </a:endParaRPr>
          </a:p>
          <a:p>
            <a:pPr marL="241300" marR="102870" indent="-228600">
              <a:lnSpc>
                <a:spcPts val="303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make </a:t>
            </a:r>
            <a:r>
              <a:rPr sz="2800" b="1" spc="-25" dirty="0">
                <a:solidFill>
                  <a:srgbClr val="FFC000"/>
                </a:solidFill>
                <a:latin typeface="Calibri"/>
                <a:cs typeface="Calibri"/>
              </a:rPr>
              <a:t>syntax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errors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,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sure,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but they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trivial as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compared to 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conceptual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errors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(logic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errors)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241300" marR="70675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why,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building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always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hard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inherently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no 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silver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bullet.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417" y="609981"/>
            <a:ext cx="474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C000"/>
                </a:solidFill>
              </a:rPr>
              <a:t>The Bug </a:t>
            </a:r>
            <a:r>
              <a:rPr spc="-25" dirty="0">
                <a:solidFill>
                  <a:srgbClr val="FFC000"/>
                </a:solidFill>
              </a:rPr>
              <a:t>Blame</a:t>
            </a:r>
            <a:r>
              <a:rPr spc="-350" dirty="0">
                <a:solidFill>
                  <a:srgbClr val="FFC000"/>
                </a:solidFill>
              </a:rPr>
              <a:t> </a:t>
            </a:r>
            <a:r>
              <a:rPr spc="-35" dirty="0">
                <a:solidFill>
                  <a:srgbClr val="FFC000"/>
                </a:solidFill>
              </a:rPr>
              <a:t>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5377"/>
            <a:ext cx="7264400" cy="2857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blame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for software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bugs belongs</a:t>
            </a:r>
            <a:r>
              <a:rPr sz="32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25"/>
              </a:spcBef>
              <a:buChar char="•"/>
              <a:tabLst>
                <a:tab pos="267335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Software</a:t>
            </a:r>
            <a:r>
              <a:rPr sz="3200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companies</a:t>
            </a:r>
            <a:endParaRPr sz="3200">
              <a:latin typeface="Arial"/>
              <a:cs typeface="Arial"/>
            </a:endParaRPr>
          </a:p>
          <a:p>
            <a:pPr marL="267970" indent="-255904">
              <a:lnSpc>
                <a:spcPct val="100000"/>
              </a:lnSpc>
              <a:spcBef>
                <a:spcPts val="61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Software</a:t>
            </a:r>
            <a:r>
              <a:rPr sz="32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developers</a:t>
            </a:r>
            <a:endParaRPr sz="3200">
              <a:latin typeface="Arial"/>
              <a:cs typeface="Arial"/>
            </a:endParaRPr>
          </a:p>
          <a:p>
            <a:pPr marL="267970" indent="-255904">
              <a:lnSpc>
                <a:spcPct val="100000"/>
              </a:lnSpc>
              <a:spcBef>
                <a:spcPts val="610"/>
              </a:spcBef>
              <a:buChar char="•"/>
              <a:tabLst>
                <a:tab pos="268605" algn="l"/>
              </a:tabLst>
            </a:pPr>
            <a:r>
              <a:rPr sz="3200" spc="-10" dirty="0">
                <a:solidFill>
                  <a:srgbClr val="006FC0"/>
                </a:solidFill>
                <a:latin typeface="Arial"/>
                <a:cs typeface="Arial"/>
              </a:rPr>
              <a:t>Legal</a:t>
            </a:r>
            <a:r>
              <a:rPr sz="32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25"/>
              </a:spcBef>
              <a:buChar char="•"/>
              <a:tabLst>
                <a:tab pos="267335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Universities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5792" y="631316"/>
            <a:ext cx="6362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What is a</a:t>
            </a:r>
            <a:r>
              <a:rPr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Software????</a:t>
            </a:r>
          </a:p>
        </p:txBody>
      </p:sp>
      <p:sp>
        <p:nvSpPr>
          <p:cNvPr id="5" name="object 5"/>
          <p:cNvSpPr/>
          <p:nvPr/>
        </p:nvSpPr>
        <p:spPr>
          <a:xfrm>
            <a:off x="464235" y="1690751"/>
            <a:ext cx="5331714" cy="510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1160" y="1871853"/>
            <a:ext cx="53981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Computer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all 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Relevant</a:t>
            </a:r>
            <a:r>
              <a:rPr sz="3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Documentation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Calibri"/>
              <a:cs typeface="Calibri"/>
            </a:endParaRPr>
          </a:p>
          <a:p>
            <a:pPr marL="12700" marR="315595">
              <a:lnSpc>
                <a:spcPct val="100000"/>
              </a:lnSpc>
            </a:pP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3600" spc="-20" dirty="0">
                <a:solidFill>
                  <a:srgbClr val="6F2F9F"/>
                </a:solidFill>
                <a:latin typeface="Calibri"/>
                <a:cs typeface="Calibri"/>
              </a:rPr>
              <a:t>Program+  </a:t>
            </a:r>
            <a:r>
              <a:rPr sz="3600" spc="-10" dirty="0">
                <a:solidFill>
                  <a:srgbClr val="6F2F9F"/>
                </a:solidFill>
                <a:latin typeface="Calibri"/>
                <a:cs typeface="Calibri"/>
              </a:rPr>
              <a:t>Documentation+</a:t>
            </a:r>
            <a:r>
              <a:rPr sz="3600" spc="-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6F2F9F"/>
                </a:solidFill>
                <a:latin typeface="Calibri"/>
                <a:cs typeface="Calibri"/>
              </a:rPr>
              <a:t>Operating  Procedures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348" y="631316"/>
            <a:ext cx="660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Documentation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03389" y="1547393"/>
            <a:ext cx="10860278" cy="4965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22" y="376808"/>
            <a:ext cx="589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Operating</a:t>
            </a:r>
            <a:r>
              <a:rPr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Procedures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81658"/>
            <a:ext cx="10781665" cy="5317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897" y="151637"/>
            <a:ext cx="3917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sz="4000" b="0" spc="-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0" spc="-5" dirty="0">
                <a:solidFill>
                  <a:srgbClr val="FFC000"/>
                </a:solidFill>
                <a:latin typeface="Arial"/>
                <a:cs typeface="Arial"/>
              </a:rPr>
              <a:t>Product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34034"/>
            <a:ext cx="9932670" cy="50330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64769">
              <a:lnSpc>
                <a:spcPts val="3890"/>
              </a:lnSpc>
              <a:spcBef>
                <a:spcPts val="590"/>
              </a:spcBef>
            </a:pPr>
            <a:r>
              <a:rPr sz="3600" b="1" spc="-10" dirty="0">
                <a:solidFill>
                  <a:srgbClr val="006FC0"/>
                </a:solidFill>
                <a:latin typeface="Calibri"/>
                <a:cs typeface="Calibri"/>
              </a:rPr>
              <a:t>Software products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particular 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general</a:t>
            </a:r>
            <a:r>
              <a:rPr sz="3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market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alibri"/>
              <a:cs typeface="Calibri"/>
            </a:endParaRPr>
          </a:p>
          <a:p>
            <a:pPr marL="341630" indent="-3295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342265" algn="l"/>
              </a:tabLst>
            </a:pPr>
            <a:r>
              <a:rPr sz="3600" b="1" spc="-10" dirty="0">
                <a:solidFill>
                  <a:srgbClr val="006FC0"/>
                </a:solidFill>
                <a:latin typeface="Calibri"/>
                <a:cs typeface="Calibri"/>
              </a:rPr>
              <a:t>Software products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may</a:t>
            </a:r>
            <a:r>
              <a:rPr sz="3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endParaRPr sz="3600">
              <a:latin typeface="Calibri"/>
              <a:cs typeface="Calibri"/>
            </a:endParaRPr>
          </a:p>
          <a:p>
            <a:pPr marL="2962275" marR="862330" indent="-2035175">
              <a:lnSpc>
                <a:spcPts val="3890"/>
              </a:lnSpc>
              <a:spcBef>
                <a:spcPts val="1060"/>
              </a:spcBef>
            </a:pPr>
            <a:r>
              <a:rPr sz="3600" b="1" spc="-5" dirty="0">
                <a:solidFill>
                  <a:srgbClr val="FFC000"/>
                </a:solidFill>
                <a:latin typeface="Calibri"/>
                <a:cs typeface="Calibri"/>
              </a:rPr>
              <a:t>Generic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-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sold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range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of 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different</a:t>
            </a:r>
            <a:r>
              <a:rPr sz="3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customers</a:t>
            </a:r>
            <a:endParaRPr sz="3600">
              <a:latin typeface="Calibri"/>
              <a:cs typeface="Calibri"/>
            </a:endParaRPr>
          </a:p>
          <a:p>
            <a:pPr marL="927100">
              <a:lnSpc>
                <a:spcPts val="4105"/>
              </a:lnSpc>
              <a:spcBef>
                <a:spcPts val="509"/>
              </a:spcBef>
            </a:pPr>
            <a:r>
              <a:rPr sz="3600" b="1" spc="-15" dirty="0">
                <a:solidFill>
                  <a:srgbClr val="FFC000"/>
                </a:solidFill>
                <a:latin typeface="Calibri"/>
                <a:cs typeface="Calibri"/>
              </a:rPr>
              <a:t>Bespoke (Custom)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-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single</a:t>
            </a:r>
            <a:endParaRPr sz="3600">
              <a:latin typeface="Calibri"/>
              <a:cs typeface="Calibri"/>
            </a:endParaRPr>
          </a:p>
          <a:p>
            <a:pPr marL="4791075" marR="5080">
              <a:lnSpc>
                <a:spcPts val="3890"/>
              </a:lnSpc>
              <a:spcBef>
                <a:spcPts val="270"/>
              </a:spcBef>
            </a:pP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according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their 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specification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599" rIns="0" bIns="0" rtlCol="0">
            <a:spAutoFit/>
          </a:bodyPr>
          <a:lstStyle/>
          <a:p>
            <a:pPr marL="501015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Software Product is a product designed for  delivery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a customer:</a:t>
            </a:r>
            <a:r>
              <a:rPr sz="3600" b="1" spc="-1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Artifacts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690725"/>
            <a:ext cx="10515600" cy="459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050" y="60451"/>
            <a:ext cx="3009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C000"/>
                </a:solidFill>
                <a:latin typeface="Arial"/>
                <a:cs typeface="Arial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999236"/>
            <a:ext cx="11309985" cy="52851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Engineering is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process of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designing and building  something that serves </a:t>
            </a:r>
            <a:r>
              <a:rPr sz="3200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particular purpose </a:t>
            </a:r>
            <a:r>
              <a:rPr sz="3200" spc="-10" dirty="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find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cost-  </a:t>
            </a:r>
            <a:r>
              <a:rPr sz="3200" spc="-10" dirty="0">
                <a:solidFill>
                  <a:srgbClr val="006FC0"/>
                </a:solidFill>
                <a:latin typeface="Arial"/>
                <a:cs typeface="Arial"/>
              </a:rPr>
              <a:t>effective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solution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32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problems.</a:t>
            </a:r>
            <a:endParaRPr sz="3200">
              <a:latin typeface="Arial"/>
              <a:cs typeface="Arial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50"/>
              </a:spcBef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Engineering is the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science, </a:t>
            </a:r>
            <a:r>
              <a:rPr sz="3200" dirty="0">
                <a:solidFill>
                  <a:srgbClr val="FFC000"/>
                </a:solidFill>
                <a:latin typeface="Arial"/>
                <a:cs typeface="Arial"/>
              </a:rPr>
              <a:t>skill,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and profession of acquiring  </a:t>
            </a:r>
            <a:r>
              <a:rPr sz="3200" spc="-10" dirty="0">
                <a:solidFill>
                  <a:srgbClr val="FFC00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applying scientific, economic, social, and</a:t>
            </a:r>
            <a:r>
              <a:rPr sz="3200" spc="7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practical  knowledge</a:t>
            </a: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, in order </a:t>
            </a:r>
            <a:r>
              <a:rPr sz="3200" dirty="0">
                <a:solidFill>
                  <a:srgbClr val="6F2F9F"/>
                </a:solidFill>
                <a:latin typeface="Arial"/>
                <a:cs typeface="Arial"/>
              </a:rPr>
              <a:t>to design </a:t>
            </a: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and also build structures,  machines, </a:t>
            </a:r>
            <a:r>
              <a:rPr sz="3200" dirty="0">
                <a:solidFill>
                  <a:srgbClr val="6F2F9F"/>
                </a:solidFill>
                <a:latin typeface="Arial"/>
                <a:cs typeface="Arial"/>
              </a:rPr>
              <a:t>devices, systems, </a:t>
            </a: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materials and</a:t>
            </a:r>
            <a:r>
              <a:rPr sz="3200" spc="-11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F2F9F"/>
                </a:solidFill>
                <a:latin typeface="Arial"/>
                <a:cs typeface="Arial"/>
              </a:rPr>
              <a:t>processes.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While</a:t>
            </a:r>
            <a:endParaRPr sz="3200">
              <a:latin typeface="Arial"/>
              <a:cs typeface="Arial"/>
            </a:endParaRPr>
          </a:p>
          <a:p>
            <a:pPr marL="241300" marR="6985" indent="-228600" algn="just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Manufacturing is the production of goods for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use </a:t>
            </a:r>
            <a:r>
              <a:rPr sz="3200" i="1" spc="-10" dirty="0">
                <a:solidFill>
                  <a:srgbClr val="C00000"/>
                </a:solidFill>
                <a:latin typeface="Arial"/>
                <a:cs typeface="Arial"/>
              </a:rPr>
              <a:t>or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sale  using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labour </a:t>
            </a:r>
            <a:r>
              <a:rPr sz="3200" i="1" spc="-10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machines, </a:t>
            </a:r>
            <a:r>
              <a:rPr sz="3200" i="1" spc="-10" dirty="0">
                <a:solidFill>
                  <a:srgbClr val="C00000"/>
                </a:solidFill>
                <a:latin typeface="Arial"/>
                <a:cs typeface="Arial"/>
              </a:rPr>
              <a:t>tools,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chemical and biological  processing, or</a:t>
            </a:r>
            <a:r>
              <a:rPr sz="3200" i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formulation.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329564"/>
            <a:ext cx="7701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C000"/>
                </a:solidFill>
                <a:latin typeface="Arial"/>
                <a:cs typeface="Arial"/>
              </a:rPr>
              <a:t>What is Software</a:t>
            </a:r>
            <a:r>
              <a:rPr b="0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C000"/>
                </a:solidFill>
                <a:latin typeface="Arial"/>
                <a:cs typeface="Arial"/>
              </a:rPr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1998"/>
            <a:ext cx="10944860" cy="3902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Engineering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engineering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discipline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which is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concerned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 all aspects of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Software engineers</a:t>
            </a:r>
            <a:r>
              <a:rPr sz="28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endParaRPr sz="2800">
              <a:latin typeface="Calibri"/>
              <a:cs typeface="Calibri"/>
            </a:endParaRPr>
          </a:p>
          <a:p>
            <a:pPr marL="1184910" lvl="1" indent="-257810">
              <a:lnSpc>
                <a:spcPct val="100000"/>
              </a:lnSpc>
              <a:spcBef>
                <a:spcPts val="655"/>
              </a:spcBef>
              <a:buChar char="–"/>
              <a:tabLst>
                <a:tab pos="1184910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adopt a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systematic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organized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approach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their</a:t>
            </a:r>
            <a:r>
              <a:rPr sz="2800" spc="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1184910" lvl="1" indent="-257810">
              <a:lnSpc>
                <a:spcPct val="100000"/>
              </a:lnSpc>
              <a:spcBef>
                <a:spcPts val="665"/>
              </a:spcBef>
              <a:buClr>
                <a:srgbClr val="006FC0"/>
              </a:buClr>
              <a:buChar char="–"/>
              <a:tabLst>
                <a:tab pos="1184910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use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appropriate tools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techniques depending</a:t>
            </a:r>
            <a:r>
              <a:rPr sz="2800" spc="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2099310" lvl="2" indent="-257810">
              <a:lnSpc>
                <a:spcPct val="100000"/>
              </a:lnSpc>
              <a:spcBef>
                <a:spcPts val="675"/>
              </a:spcBef>
              <a:buChar char="•"/>
              <a:tabLst>
                <a:tab pos="209931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problem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solved</a:t>
            </a:r>
            <a:endParaRPr sz="2800">
              <a:latin typeface="Calibri"/>
              <a:cs typeface="Calibri"/>
            </a:endParaRPr>
          </a:p>
          <a:p>
            <a:pPr marL="2099310" lvl="2" indent="-257810">
              <a:lnSpc>
                <a:spcPct val="100000"/>
              </a:lnSpc>
              <a:spcBef>
                <a:spcPts val="660"/>
              </a:spcBef>
              <a:buChar char="•"/>
              <a:tabLst>
                <a:tab pos="209931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1184910" lvl="1" indent="-257810">
              <a:lnSpc>
                <a:spcPct val="100000"/>
              </a:lnSpc>
              <a:spcBef>
                <a:spcPts val="660"/>
              </a:spcBef>
              <a:buClr>
                <a:srgbClr val="006FC0"/>
              </a:buClr>
              <a:buChar char="–"/>
              <a:tabLst>
                <a:tab pos="1184910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resources</a:t>
            </a:r>
            <a:r>
              <a:rPr sz="28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available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473" y="4063"/>
            <a:ext cx="4610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Unit 1:</a:t>
            </a:r>
            <a:r>
              <a:rPr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557" y="613308"/>
            <a:ext cx="11007090" cy="5906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0769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Introduction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2800" b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12700" marR="770255">
              <a:lnSpc>
                <a:spcPts val="3020"/>
              </a:lnSpc>
              <a:spcBef>
                <a:spcPts val="1055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Last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40 </a:t>
            </a:r>
            <a:r>
              <a:rPr sz="2800" b="1" spc="-25" dirty="0">
                <a:solidFill>
                  <a:srgbClr val="FFC000"/>
                </a:solidFill>
                <a:latin typeface="Calibri"/>
                <a:cs typeface="Calibri"/>
              </a:rPr>
              <a:t>years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been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experiencing rapid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changes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nature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and 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complexity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Earlier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Applications </a:t>
            </a:r>
            <a:r>
              <a:rPr sz="2800" b="1" spc="-25" dirty="0">
                <a:solidFill>
                  <a:srgbClr val="006FC0"/>
                </a:solidFill>
                <a:latin typeface="Calibri"/>
                <a:cs typeface="Calibri"/>
              </a:rPr>
              <a:t>ran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on single</a:t>
            </a:r>
            <a:r>
              <a:rPr sz="28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processor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Produced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alphanumeric</a:t>
            </a:r>
            <a:r>
              <a:rPr sz="2800" b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outputs</a:t>
            </a:r>
            <a:endParaRPr sz="2800">
              <a:latin typeface="Calibri"/>
              <a:cs typeface="Calibri"/>
            </a:endParaRPr>
          </a:p>
          <a:p>
            <a:pPr marL="12700" marR="4307205">
              <a:lnSpc>
                <a:spcPct val="1196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Received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inputs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a linear/ single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source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Today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40" dirty="0">
                <a:solidFill>
                  <a:srgbClr val="006FC0"/>
                </a:solidFill>
                <a:latin typeface="Calibri"/>
                <a:cs typeface="Calibri"/>
              </a:rPr>
              <a:t>GUI’s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Client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Multi processors,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operating </a:t>
            </a:r>
            <a:r>
              <a:rPr sz="2800" b="1" spc="-25" dirty="0">
                <a:solidFill>
                  <a:srgbClr val="006FC0"/>
                </a:solidFill>
                <a:latin typeface="Calibri"/>
                <a:cs typeface="Calibri"/>
              </a:rPr>
              <a:t>systems,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distributed computing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many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more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such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complexities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b="1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evolved.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04" y="81229"/>
            <a:ext cx="8760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Definitions of Software</a:t>
            </a:r>
            <a:r>
              <a:rPr b="0" u="heavy" spc="-6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b="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91" y="811784"/>
            <a:ext cx="11741150" cy="5422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first conference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engineering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 1968,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Fritz Bauer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defined 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engineering as 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“</a:t>
            </a:r>
            <a:r>
              <a:rPr sz="2800" spc="2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establishment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 sound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engineering 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principles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in order to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obtain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economically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developed software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reliable 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works efficiently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real</a:t>
            </a:r>
            <a:r>
              <a:rPr sz="2800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6F2F9F"/>
                </a:solidFill>
                <a:latin typeface="Calibri"/>
                <a:cs typeface="Calibri"/>
              </a:rPr>
              <a:t>machines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”.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According 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IEEE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241300" marR="7620">
              <a:lnSpc>
                <a:spcPts val="3020"/>
              </a:lnSpc>
              <a:spcBef>
                <a:spcPts val="1100"/>
              </a:spcBef>
              <a:tabLst>
                <a:tab pos="922655" algn="l"/>
                <a:tab pos="2701290" algn="l"/>
                <a:tab pos="3140075" algn="l"/>
                <a:tab pos="4927600" algn="l"/>
                <a:tab pos="6644005" algn="l"/>
                <a:tab pos="7337425" algn="l"/>
                <a:tab pos="9262745" algn="l"/>
                <a:tab pos="10785475" algn="l"/>
                <a:tab pos="11231880" algn="l"/>
              </a:tabLst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Th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applic</a:t>
            </a:r>
            <a:r>
              <a:rPr sz="2800" b="1" spc="-3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tion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55" dirty="0">
                <a:solidFill>
                  <a:srgbClr val="003094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003094"/>
                </a:solidFill>
                <a:latin typeface="Calibri"/>
                <a:cs typeface="Calibri"/>
              </a:rPr>
              <a:t>y</a:t>
            </a:r>
            <a:r>
              <a:rPr sz="2800" b="1" spc="-45" dirty="0">
                <a:solidFill>
                  <a:srgbClr val="003094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003094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003094"/>
                </a:solidFill>
                <a:latin typeface="Calibri"/>
                <a:cs typeface="Calibri"/>
              </a:rPr>
              <a:t>em</a:t>
            </a:r>
            <a:r>
              <a:rPr sz="2800" b="1" spc="-15" dirty="0">
                <a:solidFill>
                  <a:srgbClr val="003094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003094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003094"/>
                </a:solidFill>
                <a:latin typeface="Calibri"/>
                <a:cs typeface="Calibri"/>
              </a:rPr>
              <a:t>ic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,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disciplined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qua</a:t>
            </a:r>
            <a:r>
              <a:rPr sz="2800" b="1" spc="-3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tif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le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app</a:t>
            </a:r>
            <a:r>
              <a:rPr sz="2800" b="1" spc="-4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800" b="1" spc="1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	</a:t>
            </a:r>
            <a:r>
              <a:rPr sz="2800" b="1" spc="-3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 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development, operation,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maintenance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800" b="1" spc="1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Due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increase in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maintaining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software,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objective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now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shifting </a:t>
            </a:r>
            <a:r>
              <a:rPr sz="2800" i="1" spc="-45" dirty="0">
                <a:solidFill>
                  <a:srgbClr val="6F2F9F"/>
                </a:solidFill>
                <a:latin typeface="Calibri"/>
                <a:cs typeface="Calibri"/>
              </a:rPr>
              <a:t>to 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produce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quality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software that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is maintainable,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delivered </a:t>
            </a:r>
            <a:r>
              <a:rPr sz="2800" i="1" dirty="0">
                <a:solidFill>
                  <a:srgbClr val="6F2F9F"/>
                </a:solidFill>
                <a:latin typeface="Calibri"/>
                <a:cs typeface="Calibri"/>
              </a:rPr>
              <a:t>on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time, within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budget, 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i="1" spc="-10" dirty="0">
                <a:solidFill>
                  <a:srgbClr val="6F2F9F"/>
                </a:solidFill>
                <a:latin typeface="Calibri"/>
                <a:cs typeface="Calibri"/>
              </a:rPr>
              <a:t>also satisfies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its</a:t>
            </a:r>
            <a:r>
              <a:rPr sz="2800" i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6F2F9F"/>
                </a:solid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185" y="171399"/>
            <a:ext cx="5983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sz="4000" b="1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Characteristics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338" y="877570"/>
            <a:ext cx="70332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1.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does not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wear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out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25908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FF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3182" y="2971800"/>
            <a:ext cx="5083810" cy="1832610"/>
          </a:xfrm>
          <a:custGeom>
            <a:avLst/>
            <a:gdLst/>
            <a:ahLst/>
            <a:cxnLst/>
            <a:rect l="l" t="t" r="r" b="b"/>
            <a:pathLst>
              <a:path w="5083809" h="1832610">
                <a:moveTo>
                  <a:pt x="3490" y="0"/>
                </a:moveTo>
                <a:lnTo>
                  <a:pt x="2557" y="51019"/>
                </a:lnTo>
                <a:lnTo>
                  <a:pt x="1684" y="101999"/>
                </a:lnTo>
                <a:lnTo>
                  <a:pt x="931" y="152904"/>
                </a:lnTo>
                <a:lnTo>
                  <a:pt x="359" y="203693"/>
                </a:lnTo>
                <a:lnTo>
                  <a:pt x="28" y="254329"/>
                </a:lnTo>
                <a:lnTo>
                  <a:pt x="0" y="304774"/>
                </a:lnTo>
                <a:lnTo>
                  <a:pt x="333" y="354990"/>
                </a:lnTo>
                <a:lnTo>
                  <a:pt x="1088" y="404937"/>
                </a:lnTo>
                <a:lnTo>
                  <a:pt x="2327" y="454579"/>
                </a:lnTo>
                <a:lnTo>
                  <a:pt x="4109" y="503876"/>
                </a:lnTo>
                <a:lnTo>
                  <a:pt x="6495" y="552790"/>
                </a:lnTo>
                <a:lnTo>
                  <a:pt x="9546" y="601284"/>
                </a:lnTo>
                <a:lnTo>
                  <a:pt x="13321" y="649318"/>
                </a:lnTo>
                <a:lnTo>
                  <a:pt x="17881" y="696855"/>
                </a:lnTo>
                <a:lnTo>
                  <a:pt x="23287" y="743856"/>
                </a:lnTo>
                <a:lnTo>
                  <a:pt x="29599" y="790283"/>
                </a:lnTo>
                <a:lnTo>
                  <a:pt x="36878" y="836098"/>
                </a:lnTo>
                <a:lnTo>
                  <a:pt x="45183" y="881262"/>
                </a:lnTo>
                <a:lnTo>
                  <a:pt x="54576" y="925737"/>
                </a:lnTo>
                <a:lnTo>
                  <a:pt x="65117" y="969486"/>
                </a:lnTo>
                <a:lnTo>
                  <a:pt x="76866" y="1012469"/>
                </a:lnTo>
                <a:lnTo>
                  <a:pt x="89883" y="1054648"/>
                </a:lnTo>
                <a:lnTo>
                  <a:pt x="104230" y="1095986"/>
                </a:lnTo>
                <a:lnTo>
                  <a:pt x="119966" y="1136443"/>
                </a:lnTo>
                <a:lnTo>
                  <a:pt x="137153" y="1175982"/>
                </a:lnTo>
                <a:lnTo>
                  <a:pt x="155849" y="1214565"/>
                </a:lnTo>
                <a:lnTo>
                  <a:pt x="176117" y="1252152"/>
                </a:lnTo>
                <a:lnTo>
                  <a:pt x="198016" y="1288706"/>
                </a:lnTo>
                <a:lnTo>
                  <a:pt x="221606" y="1324189"/>
                </a:lnTo>
                <a:lnTo>
                  <a:pt x="246949" y="1358562"/>
                </a:lnTo>
                <a:lnTo>
                  <a:pt x="274105" y="1391787"/>
                </a:lnTo>
                <a:lnTo>
                  <a:pt x="303133" y="1423826"/>
                </a:lnTo>
                <a:lnTo>
                  <a:pt x="334095" y="1454640"/>
                </a:lnTo>
                <a:lnTo>
                  <a:pt x="367051" y="1484192"/>
                </a:lnTo>
                <a:lnTo>
                  <a:pt x="402061" y="1512442"/>
                </a:lnTo>
                <a:lnTo>
                  <a:pt x="439186" y="1539353"/>
                </a:lnTo>
                <a:lnTo>
                  <a:pt x="478486" y="1564886"/>
                </a:lnTo>
                <a:lnTo>
                  <a:pt x="520022" y="1589004"/>
                </a:lnTo>
                <a:lnTo>
                  <a:pt x="563854" y="1611667"/>
                </a:lnTo>
                <a:lnTo>
                  <a:pt x="610042" y="1632839"/>
                </a:lnTo>
                <a:lnTo>
                  <a:pt x="671638" y="1657154"/>
                </a:lnTo>
                <a:lnTo>
                  <a:pt x="739519" y="1679860"/>
                </a:lnTo>
                <a:lnTo>
                  <a:pt x="813295" y="1700963"/>
                </a:lnTo>
                <a:lnTo>
                  <a:pt x="852271" y="1710916"/>
                </a:lnTo>
                <a:lnTo>
                  <a:pt x="892575" y="1720470"/>
                </a:lnTo>
                <a:lnTo>
                  <a:pt x="934156" y="1729626"/>
                </a:lnTo>
                <a:lnTo>
                  <a:pt x="976967" y="1738386"/>
                </a:lnTo>
                <a:lnTo>
                  <a:pt x="1020958" y="1746750"/>
                </a:lnTo>
                <a:lnTo>
                  <a:pt x="1066081" y="1754719"/>
                </a:lnTo>
                <a:lnTo>
                  <a:pt x="1112287" y="1762293"/>
                </a:lnTo>
                <a:lnTo>
                  <a:pt x="1159526" y="1769474"/>
                </a:lnTo>
                <a:lnTo>
                  <a:pt x="1207750" y="1776262"/>
                </a:lnTo>
                <a:lnTo>
                  <a:pt x="1256910" y="1782659"/>
                </a:lnTo>
                <a:lnTo>
                  <a:pt x="1306958" y="1788664"/>
                </a:lnTo>
                <a:lnTo>
                  <a:pt x="1357843" y="1794279"/>
                </a:lnTo>
                <a:lnTo>
                  <a:pt x="1409519" y="1799505"/>
                </a:lnTo>
                <a:lnTo>
                  <a:pt x="1461934" y="1804342"/>
                </a:lnTo>
                <a:lnTo>
                  <a:pt x="1515041" y="1808791"/>
                </a:lnTo>
                <a:lnTo>
                  <a:pt x="1568792" y="1812853"/>
                </a:lnTo>
                <a:lnTo>
                  <a:pt x="1623136" y="1816528"/>
                </a:lnTo>
                <a:lnTo>
                  <a:pt x="1678025" y="1819819"/>
                </a:lnTo>
                <a:lnTo>
                  <a:pt x="1733410" y="1822725"/>
                </a:lnTo>
                <a:lnTo>
                  <a:pt x="1789242" y="1825247"/>
                </a:lnTo>
                <a:lnTo>
                  <a:pt x="1845473" y="1827385"/>
                </a:lnTo>
                <a:lnTo>
                  <a:pt x="1902054" y="1829142"/>
                </a:lnTo>
                <a:lnTo>
                  <a:pt x="1958935" y="1830518"/>
                </a:lnTo>
                <a:lnTo>
                  <a:pt x="2016067" y="1831512"/>
                </a:lnTo>
                <a:lnTo>
                  <a:pt x="2073403" y="1832127"/>
                </a:lnTo>
                <a:lnTo>
                  <a:pt x="2130893" y="1832363"/>
                </a:lnTo>
                <a:lnTo>
                  <a:pt x="2188488" y="1832221"/>
                </a:lnTo>
                <a:lnTo>
                  <a:pt x="2246139" y="1831702"/>
                </a:lnTo>
                <a:lnTo>
                  <a:pt x="2303798" y="1830806"/>
                </a:lnTo>
                <a:lnTo>
                  <a:pt x="2361415" y="1829534"/>
                </a:lnTo>
                <a:lnTo>
                  <a:pt x="2418941" y="1827887"/>
                </a:lnTo>
                <a:lnTo>
                  <a:pt x="2476329" y="1825867"/>
                </a:lnTo>
                <a:lnTo>
                  <a:pt x="2533528" y="1823473"/>
                </a:lnTo>
                <a:lnTo>
                  <a:pt x="2590491" y="1820706"/>
                </a:lnTo>
                <a:lnTo>
                  <a:pt x="2647167" y="1817568"/>
                </a:lnTo>
                <a:lnTo>
                  <a:pt x="2703509" y="1814059"/>
                </a:lnTo>
                <a:lnTo>
                  <a:pt x="2759467" y="1810179"/>
                </a:lnTo>
                <a:lnTo>
                  <a:pt x="2814993" y="1805931"/>
                </a:lnTo>
                <a:lnTo>
                  <a:pt x="2870037" y="1801314"/>
                </a:lnTo>
                <a:lnTo>
                  <a:pt x="2924551" y="1796329"/>
                </a:lnTo>
                <a:lnTo>
                  <a:pt x="2978486" y="1790977"/>
                </a:lnTo>
                <a:lnTo>
                  <a:pt x="3031793" y="1785260"/>
                </a:lnTo>
                <a:lnTo>
                  <a:pt x="3084423" y="1779177"/>
                </a:lnTo>
                <a:lnTo>
                  <a:pt x="3136328" y="1772730"/>
                </a:lnTo>
                <a:lnTo>
                  <a:pt x="3187457" y="1765919"/>
                </a:lnTo>
                <a:lnTo>
                  <a:pt x="3237764" y="1758745"/>
                </a:lnTo>
                <a:lnTo>
                  <a:pt x="3287198" y="1751210"/>
                </a:lnTo>
                <a:lnTo>
                  <a:pt x="3335710" y="1743313"/>
                </a:lnTo>
                <a:lnTo>
                  <a:pt x="3383253" y="1735055"/>
                </a:lnTo>
                <a:lnTo>
                  <a:pt x="3429776" y="1726439"/>
                </a:lnTo>
                <a:lnTo>
                  <a:pt x="3475232" y="1717463"/>
                </a:lnTo>
                <a:lnTo>
                  <a:pt x="3519570" y="1708129"/>
                </a:lnTo>
                <a:lnTo>
                  <a:pt x="3562744" y="1698438"/>
                </a:lnTo>
                <a:lnTo>
                  <a:pt x="3604702" y="1688391"/>
                </a:lnTo>
                <a:lnTo>
                  <a:pt x="3645398" y="1677989"/>
                </a:lnTo>
                <a:lnTo>
                  <a:pt x="3684781" y="1667231"/>
                </a:lnTo>
                <a:lnTo>
                  <a:pt x="3722802" y="1656120"/>
                </a:lnTo>
                <a:lnTo>
                  <a:pt x="3759414" y="1644655"/>
                </a:lnTo>
                <a:lnTo>
                  <a:pt x="3844762" y="1613941"/>
                </a:lnTo>
                <a:lnTo>
                  <a:pt x="3893686" y="1592738"/>
                </a:lnTo>
                <a:lnTo>
                  <a:pt x="3941359" y="1569339"/>
                </a:lnTo>
                <a:lnTo>
                  <a:pt x="3987805" y="1543854"/>
                </a:lnTo>
                <a:lnTo>
                  <a:pt x="4033043" y="1516393"/>
                </a:lnTo>
                <a:lnTo>
                  <a:pt x="4077096" y="1487065"/>
                </a:lnTo>
                <a:lnTo>
                  <a:pt x="4119984" y="1455980"/>
                </a:lnTo>
                <a:lnTo>
                  <a:pt x="4161729" y="1423248"/>
                </a:lnTo>
                <a:lnTo>
                  <a:pt x="4202353" y="1388979"/>
                </a:lnTo>
                <a:lnTo>
                  <a:pt x="4241876" y="1353283"/>
                </a:lnTo>
                <a:lnTo>
                  <a:pt x="4280320" y="1316269"/>
                </a:lnTo>
                <a:lnTo>
                  <a:pt x="4317707" y="1278047"/>
                </a:lnTo>
                <a:lnTo>
                  <a:pt x="4354058" y="1238727"/>
                </a:lnTo>
                <a:lnTo>
                  <a:pt x="4389394" y="1198419"/>
                </a:lnTo>
                <a:lnTo>
                  <a:pt x="4423737" y="1157233"/>
                </a:lnTo>
                <a:lnTo>
                  <a:pt x="4457108" y="1115277"/>
                </a:lnTo>
                <a:lnTo>
                  <a:pt x="4489528" y="1072663"/>
                </a:lnTo>
                <a:lnTo>
                  <a:pt x="4521019" y="1029500"/>
                </a:lnTo>
                <a:lnTo>
                  <a:pt x="4551602" y="985897"/>
                </a:lnTo>
                <a:lnTo>
                  <a:pt x="4581298" y="941965"/>
                </a:lnTo>
                <a:lnTo>
                  <a:pt x="4610130" y="897813"/>
                </a:lnTo>
                <a:lnTo>
                  <a:pt x="4638117" y="853551"/>
                </a:lnTo>
                <a:lnTo>
                  <a:pt x="4665282" y="809288"/>
                </a:lnTo>
                <a:lnTo>
                  <a:pt x="4691646" y="765136"/>
                </a:lnTo>
                <a:lnTo>
                  <a:pt x="4717231" y="721202"/>
                </a:lnTo>
                <a:lnTo>
                  <a:pt x="4742057" y="677598"/>
                </a:lnTo>
                <a:lnTo>
                  <a:pt x="4766146" y="634433"/>
                </a:lnTo>
                <a:lnTo>
                  <a:pt x="4789519" y="591817"/>
                </a:lnTo>
                <a:lnTo>
                  <a:pt x="4812199" y="549859"/>
                </a:lnTo>
                <a:lnTo>
                  <a:pt x="4834205" y="508669"/>
                </a:lnTo>
                <a:lnTo>
                  <a:pt x="4855560" y="468358"/>
                </a:lnTo>
                <a:lnTo>
                  <a:pt x="4876285" y="429034"/>
                </a:lnTo>
                <a:lnTo>
                  <a:pt x="4896401" y="390808"/>
                </a:lnTo>
                <a:lnTo>
                  <a:pt x="4915930" y="353790"/>
                </a:lnTo>
                <a:lnTo>
                  <a:pt x="4934893" y="318088"/>
                </a:lnTo>
                <a:lnTo>
                  <a:pt x="4953312" y="283814"/>
                </a:lnTo>
                <a:lnTo>
                  <a:pt x="4988600" y="219986"/>
                </a:lnTo>
                <a:lnTo>
                  <a:pt x="5021966" y="163183"/>
                </a:lnTo>
                <a:lnTo>
                  <a:pt x="5053582" y="114284"/>
                </a:lnTo>
                <a:lnTo>
                  <a:pt x="5068786" y="93073"/>
                </a:lnTo>
                <a:lnTo>
                  <a:pt x="5083617" y="7416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25908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5410200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5829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6394" y="3914013"/>
            <a:ext cx="87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Failure 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Inte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2700" y="2743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44450" y="63500"/>
                </a:moveTo>
                <a:lnTo>
                  <a:pt x="31750" y="635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63500"/>
                </a:lnTo>
                <a:close/>
              </a:path>
              <a:path w="76200" h="1143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43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2800" y="25908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FF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7575" y="2770759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55A11"/>
                </a:solidFill>
                <a:latin typeface="Arial"/>
                <a:cs typeface="Arial"/>
              </a:rPr>
              <a:t>Useful Life</a:t>
            </a:r>
            <a:r>
              <a:rPr sz="1800" spc="-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600" y="3390900"/>
            <a:ext cx="2590800" cy="76200"/>
          </a:xfrm>
          <a:custGeom>
            <a:avLst/>
            <a:gdLst/>
            <a:ahLst/>
            <a:cxnLst/>
            <a:rect l="l" t="t" r="r" b="b"/>
            <a:pathLst>
              <a:path w="2590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590800" h="76200">
                <a:moveTo>
                  <a:pt x="2514600" y="0"/>
                </a:moveTo>
                <a:lnTo>
                  <a:pt x="2514600" y="76200"/>
                </a:lnTo>
                <a:lnTo>
                  <a:pt x="2578100" y="44450"/>
                </a:lnTo>
                <a:lnTo>
                  <a:pt x="2527300" y="44450"/>
                </a:lnTo>
                <a:lnTo>
                  <a:pt x="2527300" y="31750"/>
                </a:lnTo>
                <a:lnTo>
                  <a:pt x="2578100" y="31750"/>
                </a:lnTo>
                <a:lnTo>
                  <a:pt x="2514600" y="0"/>
                </a:lnTo>
                <a:close/>
              </a:path>
              <a:path w="2590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590800" h="76200">
                <a:moveTo>
                  <a:pt x="2514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2590800" h="76200">
                <a:moveTo>
                  <a:pt x="25781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78100" y="44450"/>
                </a:lnTo>
                <a:lnTo>
                  <a:pt x="2590800" y="38100"/>
                </a:lnTo>
                <a:lnTo>
                  <a:pt x="2578100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47229" y="2618359"/>
            <a:ext cx="170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55A11"/>
                </a:solidFill>
                <a:latin typeface="Arial"/>
                <a:cs typeface="Arial"/>
              </a:rPr>
              <a:t>Wear </a:t>
            </a:r>
            <a:r>
              <a:rPr sz="1800" dirty="0">
                <a:solidFill>
                  <a:srgbClr val="C55A11"/>
                </a:solidFill>
                <a:latin typeface="Arial"/>
                <a:cs typeface="Arial"/>
              </a:rPr>
              <a:t>Out</a:t>
            </a:r>
            <a:r>
              <a:rPr sz="1800" spc="-6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5594" y="2542159"/>
            <a:ext cx="774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55A11"/>
                </a:solidFill>
                <a:latin typeface="Arial"/>
                <a:cs typeface="Arial"/>
              </a:rPr>
              <a:t>Bur</a:t>
            </a:r>
            <a:r>
              <a:rPr sz="1800" spc="-15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C55A11"/>
                </a:solidFill>
                <a:latin typeface="Arial"/>
                <a:cs typeface="Arial"/>
              </a:rPr>
              <a:t>-In  </a:t>
            </a:r>
            <a:r>
              <a:rPr sz="1800" spc="-5" dirty="0">
                <a:solidFill>
                  <a:srgbClr val="C55A11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3162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82061" y="5603072"/>
            <a:ext cx="5553075" cy="9658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518159" algn="ctr">
              <a:lnSpc>
                <a:spcPct val="100000"/>
              </a:lnSpc>
              <a:spcBef>
                <a:spcPts val="600"/>
              </a:spcBef>
            </a:pP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dirty="0">
                <a:solidFill>
                  <a:srgbClr val="C55A11"/>
                </a:solidFill>
                <a:latin typeface="Arial"/>
                <a:cs typeface="Arial"/>
              </a:rPr>
              <a:t>Bathtub Curve For</a:t>
            </a:r>
            <a:r>
              <a:rPr sz="3200" b="1" spc="-1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55A11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118617"/>
            <a:ext cx="5977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sz="4000" b="1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Characteristics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459778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2368042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8298" y="2291842"/>
            <a:ext cx="3703954" cy="2057400"/>
          </a:xfrm>
          <a:custGeom>
            <a:avLst/>
            <a:gdLst/>
            <a:ahLst/>
            <a:cxnLst/>
            <a:rect l="l" t="t" r="r" b="b"/>
            <a:pathLst>
              <a:path w="3703954" h="2057400">
                <a:moveTo>
                  <a:pt x="55191" y="0"/>
                </a:moveTo>
                <a:lnTo>
                  <a:pt x="48295" y="46640"/>
                </a:lnTo>
                <a:lnTo>
                  <a:pt x="41495" y="93253"/>
                </a:lnTo>
                <a:lnTo>
                  <a:pt x="34887" y="139809"/>
                </a:lnTo>
                <a:lnTo>
                  <a:pt x="28569" y="186280"/>
                </a:lnTo>
                <a:lnTo>
                  <a:pt x="22637" y="232639"/>
                </a:lnTo>
                <a:lnTo>
                  <a:pt x="17186" y="278857"/>
                </a:lnTo>
                <a:lnTo>
                  <a:pt x="12314" y="324906"/>
                </a:lnTo>
                <a:lnTo>
                  <a:pt x="8116" y="370758"/>
                </a:lnTo>
                <a:lnTo>
                  <a:pt x="4689" y="416384"/>
                </a:lnTo>
                <a:lnTo>
                  <a:pt x="2130" y="461757"/>
                </a:lnTo>
                <a:lnTo>
                  <a:pt x="535" y="506849"/>
                </a:lnTo>
                <a:lnTo>
                  <a:pt x="0" y="551630"/>
                </a:lnTo>
                <a:lnTo>
                  <a:pt x="621" y="596073"/>
                </a:lnTo>
                <a:lnTo>
                  <a:pt x="2495" y="640151"/>
                </a:lnTo>
                <a:lnTo>
                  <a:pt x="5719" y="683833"/>
                </a:lnTo>
                <a:lnTo>
                  <a:pt x="10388" y="727094"/>
                </a:lnTo>
                <a:lnTo>
                  <a:pt x="16599" y="769903"/>
                </a:lnTo>
                <a:lnTo>
                  <a:pt x="24449" y="812234"/>
                </a:lnTo>
                <a:lnTo>
                  <a:pt x="34034" y="854057"/>
                </a:lnTo>
                <a:lnTo>
                  <a:pt x="45450" y="895346"/>
                </a:lnTo>
                <a:lnTo>
                  <a:pt x="58794" y="936071"/>
                </a:lnTo>
                <a:lnTo>
                  <a:pt x="74161" y="976204"/>
                </a:lnTo>
                <a:lnTo>
                  <a:pt x="91649" y="1015718"/>
                </a:lnTo>
                <a:lnTo>
                  <a:pt x="111354" y="1054584"/>
                </a:lnTo>
                <a:lnTo>
                  <a:pt x="133372" y="1092773"/>
                </a:lnTo>
                <a:lnTo>
                  <a:pt x="157799" y="1130259"/>
                </a:lnTo>
                <a:lnTo>
                  <a:pt x="184733" y="1167012"/>
                </a:lnTo>
                <a:lnTo>
                  <a:pt x="214268" y="1203004"/>
                </a:lnTo>
                <a:lnTo>
                  <a:pt x="246502" y="1238208"/>
                </a:lnTo>
                <a:lnTo>
                  <a:pt x="281532" y="1272595"/>
                </a:lnTo>
                <a:lnTo>
                  <a:pt x="319452" y="1306137"/>
                </a:lnTo>
                <a:lnTo>
                  <a:pt x="360361" y="1338805"/>
                </a:lnTo>
                <a:lnTo>
                  <a:pt x="404354" y="1370572"/>
                </a:lnTo>
                <a:lnTo>
                  <a:pt x="451527" y="1401410"/>
                </a:lnTo>
                <a:lnTo>
                  <a:pt x="501977" y="1431290"/>
                </a:lnTo>
                <a:lnTo>
                  <a:pt x="560055" y="1462376"/>
                </a:lnTo>
                <a:lnTo>
                  <a:pt x="621923" y="1492354"/>
                </a:lnTo>
                <a:lnTo>
                  <a:pt x="687463" y="1521259"/>
                </a:lnTo>
                <a:lnTo>
                  <a:pt x="756553" y="1549126"/>
                </a:lnTo>
                <a:lnTo>
                  <a:pt x="792392" y="1562682"/>
                </a:lnTo>
                <a:lnTo>
                  <a:pt x="829073" y="1575991"/>
                </a:lnTo>
                <a:lnTo>
                  <a:pt x="866582" y="1589058"/>
                </a:lnTo>
                <a:lnTo>
                  <a:pt x="904904" y="1601888"/>
                </a:lnTo>
                <a:lnTo>
                  <a:pt x="944022" y="1614484"/>
                </a:lnTo>
                <a:lnTo>
                  <a:pt x="983923" y="1626852"/>
                </a:lnTo>
                <a:lnTo>
                  <a:pt x="1024592" y="1638996"/>
                </a:lnTo>
                <a:lnTo>
                  <a:pt x="1066012" y="1650920"/>
                </a:lnTo>
                <a:lnTo>
                  <a:pt x="1108170" y="1662628"/>
                </a:lnTo>
                <a:lnTo>
                  <a:pt x="1151050" y="1674125"/>
                </a:lnTo>
                <a:lnTo>
                  <a:pt x="1194637" y="1685416"/>
                </a:lnTo>
                <a:lnTo>
                  <a:pt x="1238917" y="1696504"/>
                </a:lnTo>
                <a:lnTo>
                  <a:pt x="1283873" y="1707394"/>
                </a:lnTo>
                <a:lnTo>
                  <a:pt x="1329491" y="1718091"/>
                </a:lnTo>
                <a:lnTo>
                  <a:pt x="1375757" y="1728599"/>
                </a:lnTo>
                <a:lnTo>
                  <a:pt x="1422654" y="1738921"/>
                </a:lnTo>
                <a:lnTo>
                  <a:pt x="1470168" y="1749064"/>
                </a:lnTo>
                <a:lnTo>
                  <a:pt x="1518284" y="1759031"/>
                </a:lnTo>
                <a:lnTo>
                  <a:pt x="1566987" y="1768826"/>
                </a:lnTo>
                <a:lnTo>
                  <a:pt x="1616261" y="1778454"/>
                </a:lnTo>
                <a:lnTo>
                  <a:pt x="1666092" y="1787919"/>
                </a:lnTo>
                <a:lnTo>
                  <a:pt x="1716465" y="1797226"/>
                </a:lnTo>
                <a:lnTo>
                  <a:pt x="1767365" y="1806379"/>
                </a:lnTo>
                <a:lnTo>
                  <a:pt x="1818776" y="1815383"/>
                </a:lnTo>
                <a:lnTo>
                  <a:pt x="1870684" y="1824241"/>
                </a:lnTo>
                <a:lnTo>
                  <a:pt x="1923073" y="1832959"/>
                </a:lnTo>
                <a:lnTo>
                  <a:pt x="1975928" y="1841541"/>
                </a:lnTo>
                <a:lnTo>
                  <a:pt x="2029236" y="1849990"/>
                </a:lnTo>
                <a:lnTo>
                  <a:pt x="2082979" y="1858312"/>
                </a:lnTo>
                <a:lnTo>
                  <a:pt x="2137144" y="1866511"/>
                </a:lnTo>
                <a:lnTo>
                  <a:pt x="2191715" y="1874591"/>
                </a:lnTo>
                <a:lnTo>
                  <a:pt x="2246677" y="1882556"/>
                </a:lnTo>
                <a:lnTo>
                  <a:pt x="2302016" y="1890412"/>
                </a:lnTo>
                <a:lnTo>
                  <a:pt x="2357716" y="1898162"/>
                </a:lnTo>
                <a:lnTo>
                  <a:pt x="2413762" y="1905811"/>
                </a:lnTo>
                <a:lnTo>
                  <a:pt x="2470139" y="1913363"/>
                </a:lnTo>
                <a:lnTo>
                  <a:pt x="2526832" y="1920823"/>
                </a:lnTo>
                <a:lnTo>
                  <a:pt x="2583826" y="1928195"/>
                </a:lnTo>
                <a:lnTo>
                  <a:pt x="2641106" y="1935484"/>
                </a:lnTo>
                <a:lnTo>
                  <a:pt x="2698657" y="1942693"/>
                </a:lnTo>
                <a:lnTo>
                  <a:pt x="2756464" y="1949827"/>
                </a:lnTo>
                <a:lnTo>
                  <a:pt x="2814512" y="1956891"/>
                </a:lnTo>
                <a:lnTo>
                  <a:pt x="2872785" y="1963890"/>
                </a:lnTo>
                <a:lnTo>
                  <a:pt x="2931270" y="1970826"/>
                </a:lnTo>
                <a:lnTo>
                  <a:pt x="2989950" y="1977706"/>
                </a:lnTo>
                <a:lnTo>
                  <a:pt x="3048810" y="1984532"/>
                </a:lnTo>
                <a:lnTo>
                  <a:pt x="3107837" y="1991310"/>
                </a:lnTo>
                <a:lnTo>
                  <a:pt x="3167014" y="1998045"/>
                </a:lnTo>
                <a:lnTo>
                  <a:pt x="3226326" y="2004739"/>
                </a:lnTo>
                <a:lnTo>
                  <a:pt x="3285759" y="2011399"/>
                </a:lnTo>
                <a:lnTo>
                  <a:pt x="3345298" y="2018027"/>
                </a:lnTo>
                <a:lnTo>
                  <a:pt x="3404926" y="2024630"/>
                </a:lnTo>
                <a:lnTo>
                  <a:pt x="3464631" y="2031210"/>
                </a:lnTo>
                <a:lnTo>
                  <a:pt x="3524395" y="2037773"/>
                </a:lnTo>
                <a:lnTo>
                  <a:pt x="3584205" y="2044322"/>
                </a:lnTo>
                <a:lnTo>
                  <a:pt x="3644046" y="2050863"/>
                </a:lnTo>
                <a:lnTo>
                  <a:pt x="3703901" y="205740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5994" y="4834204"/>
            <a:ext cx="526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499694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199"/>
                </a:lnTo>
                <a:lnTo>
                  <a:pt x="1282700" y="44449"/>
                </a:lnTo>
                <a:lnTo>
                  <a:pt x="1231900" y="44449"/>
                </a:lnTo>
                <a:lnTo>
                  <a:pt x="1231900" y="31749"/>
                </a:lnTo>
                <a:lnTo>
                  <a:pt x="1282700" y="31749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19200" y="44449"/>
                </a:lnTo>
                <a:lnTo>
                  <a:pt x="1219200" y="31749"/>
                </a:lnTo>
                <a:close/>
              </a:path>
              <a:path w="1295400" h="76200">
                <a:moveTo>
                  <a:pt x="1282700" y="31749"/>
                </a:moveTo>
                <a:lnTo>
                  <a:pt x="1231900" y="31749"/>
                </a:lnTo>
                <a:lnTo>
                  <a:pt x="1231900" y="44449"/>
                </a:lnTo>
                <a:lnTo>
                  <a:pt x="1282700" y="44449"/>
                </a:lnTo>
                <a:lnTo>
                  <a:pt x="1295400" y="38099"/>
                </a:lnTo>
                <a:lnTo>
                  <a:pt x="1282700" y="317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3309950"/>
            <a:ext cx="876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Intensity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" y="2520442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4450" y="63500"/>
                </a:moveTo>
                <a:lnTo>
                  <a:pt x="31750" y="63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9698" y="5373725"/>
            <a:ext cx="453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Ideal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Software Failure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Curve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0029" y="2273300"/>
            <a:ext cx="4333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Software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may </a:t>
            </a:r>
            <a:r>
              <a:rPr sz="3200" spc="-1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32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retired  due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environmental  changes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new  requirements, new  expectations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7136" y="841832"/>
            <a:ext cx="9423146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329" y="153670"/>
            <a:ext cx="538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Software Characteristics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317" y="994689"/>
            <a:ext cx="11183620" cy="4630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2.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is not</a:t>
            </a:r>
            <a:r>
              <a:rPr sz="28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manufactured</a:t>
            </a:r>
            <a:endParaRPr sz="2800">
              <a:latin typeface="Calibri"/>
              <a:cs typeface="Calibri"/>
            </a:endParaRPr>
          </a:p>
          <a:p>
            <a:pPr marL="240665" marR="6350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concept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exploration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retirement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product.</a:t>
            </a:r>
            <a:endParaRPr sz="2800">
              <a:latin typeface="Calibri"/>
              <a:cs typeface="Calibri"/>
            </a:endParaRPr>
          </a:p>
          <a:p>
            <a:pPr marL="240665" marR="6985">
              <a:lnSpc>
                <a:spcPts val="3020"/>
              </a:lnSpc>
              <a:spcBef>
                <a:spcPts val="995"/>
              </a:spcBef>
              <a:tabLst>
                <a:tab pos="614045" algn="l"/>
                <a:tab pos="998219" algn="l"/>
                <a:tab pos="1716405" algn="l"/>
                <a:tab pos="2542540" algn="l"/>
                <a:tab pos="4620260" algn="l"/>
                <a:tab pos="5595620" algn="l"/>
                <a:tab pos="6305550" algn="l"/>
                <a:tab pos="7880350" algn="l"/>
                <a:tab pos="9926955" algn="l"/>
                <a:tab pos="1090104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elo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mai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nc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  order to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keep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operational.</a:t>
            </a:r>
            <a:endParaRPr sz="2800">
              <a:latin typeface="Calibri"/>
              <a:cs typeface="Calibri"/>
            </a:endParaRPr>
          </a:p>
          <a:p>
            <a:pPr marL="240665" marR="5080">
              <a:lnSpc>
                <a:spcPts val="3030"/>
              </a:lnSpc>
              <a:spcBef>
                <a:spcPts val="994"/>
              </a:spcBef>
              <a:tabLst>
                <a:tab pos="1661795" algn="l"/>
                <a:tab pos="2840990" algn="l"/>
                <a:tab pos="3694429" algn="l"/>
                <a:tab pos="4744720" algn="l"/>
                <a:tab pos="5095240" algn="l"/>
                <a:tab pos="5717540" algn="l"/>
                <a:tab pos="6205220" algn="l"/>
                <a:tab pos="7058659" algn="l"/>
                <a:tab pos="7733665" algn="l"/>
                <a:tab pos="8064500" algn="l"/>
                <a:tab pos="8884920" algn="l"/>
                <a:tab pos="9507855" algn="l"/>
                <a:tab pos="1065847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maki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10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00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ol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cost.</a:t>
            </a:r>
            <a:endParaRPr sz="2800">
              <a:latin typeface="Calibri"/>
              <a:cs typeface="Calibri"/>
            </a:endParaRPr>
          </a:p>
          <a:p>
            <a:pPr marL="240665" marR="6985">
              <a:lnSpc>
                <a:spcPts val="3020"/>
              </a:lnSpc>
              <a:spcBef>
                <a:spcPts val="1005"/>
              </a:spcBef>
              <a:tabLst>
                <a:tab pos="1475105" algn="l"/>
              </a:tabLst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In</a:t>
            </a:r>
            <a:r>
              <a:rPr sz="2800" spc="2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case	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hardware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products, every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product costs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us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due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800" spc="-35" dirty="0">
                <a:solidFill>
                  <a:srgbClr val="FFC000"/>
                </a:solidFill>
                <a:latin typeface="Calibri"/>
                <a:cs typeface="Calibri"/>
              </a:rPr>
              <a:t>raw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material  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processing</a:t>
            </a:r>
            <a:r>
              <a:rPr sz="2800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expenses.</a:t>
            </a:r>
            <a:endParaRPr sz="28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625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Hence it 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manufactured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classical</a:t>
            </a:r>
            <a:r>
              <a:rPr sz="2800" spc="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sense.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673" y="310387"/>
            <a:ext cx="5977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sz="4000" b="1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Characteristics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761" y="3021330"/>
            <a:ext cx="1791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assem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46098"/>
            <a:ext cx="8742680" cy="27279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710"/>
              </a:spcBef>
              <a:buSzPct val="87500"/>
              <a:buAutoNum type="arabicPeriod" startAt="3"/>
              <a:tabLst>
                <a:tab pos="363855" algn="l"/>
              </a:tabLst>
            </a:pP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logical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rather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physical.</a:t>
            </a:r>
            <a:endParaRPr sz="32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spcBef>
                <a:spcPts val="610"/>
              </a:spcBef>
              <a:buAutoNum type="arabicPeriod" startAt="3"/>
              <a:tabLst>
                <a:tab pos="41402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Reusability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3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spcBef>
                <a:spcPts val="615"/>
              </a:spcBef>
              <a:buAutoNum type="arabicPeriod" startAt="3"/>
              <a:tabLst>
                <a:tab pos="414020" algn="l"/>
              </a:tabLst>
            </a:pP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flexible.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60"/>
              </a:spcBef>
              <a:buAutoNum type="arabicPeriod" startAt="3"/>
              <a:tabLst>
                <a:tab pos="458470" algn="l"/>
                <a:tab pos="1222375" algn="l"/>
                <a:tab pos="576326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Most 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3200" spc="-3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custom</a:t>
            </a:r>
            <a:r>
              <a:rPr sz="3200" spc="3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built,	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rather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being 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from	existing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709" y="471677"/>
            <a:ext cx="3877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0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C000"/>
                </a:solidFill>
                <a:latin typeface="Arial"/>
                <a:cs typeface="Arial"/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97" y="1243101"/>
            <a:ext cx="11574145" cy="39039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Management</a:t>
            </a:r>
            <a:r>
              <a:rPr sz="2800" b="1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Myths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50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already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book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that’s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full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standards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procedures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building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software.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Won’t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provide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my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people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everything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they need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know?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The books very well</a:t>
            </a:r>
            <a:r>
              <a:rPr sz="28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exist</a:t>
            </a:r>
            <a:endParaRPr sz="28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it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used?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practitioners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aware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existence?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complete?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adaptable?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797" y="5944616"/>
            <a:ext cx="545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many cases 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answer 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658" y="100329"/>
            <a:ext cx="318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FFC000"/>
                </a:solidFill>
              </a:rPr>
              <a:t>Software</a:t>
            </a:r>
            <a:r>
              <a:rPr sz="4000" spc="-155" dirty="0">
                <a:solidFill>
                  <a:srgbClr val="FFC000"/>
                </a:solidFill>
              </a:rPr>
              <a:t> </a:t>
            </a:r>
            <a:r>
              <a:rPr sz="4000" spc="-25" dirty="0">
                <a:solidFill>
                  <a:srgbClr val="FFC000"/>
                </a:solidFill>
              </a:rPr>
              <a:t>Myths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6049" y="1034542"/>
            <a:ext cx="1150937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523240" indent="-2286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we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get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behind schedule,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we can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add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more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programmers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catch 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up.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S/W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is not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mechanistic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process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manufacturing.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  <a:tab pos="249364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Adding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people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late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s/w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makes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later</a:t>
            </a:r>
            <a:r>
              <a:rPr sz="2800" spc="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  <a:tab pos="1705610" algn="l"/>
                <a:tab pos="2499995" algn="l"/>
                <a:tab pos="4050029" algn="l"/>
                <a:tab pos="4664075" algn="l"/>
                <a:tab pos="6549390" algn="l"/>
                <a:tab pos="7458075" algn="l"/>
                <a:tab pos="7934959" algn="l"/>
                <a:tab pos="9321800" algn="l"/>
                <a:tab pos="9936480" algn="l"/>
                <a:tab pos="1120013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pen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edu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ewc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ome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edu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amo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 time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spent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productive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effort.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People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 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added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but only 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planned 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well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coordinated</a:t>
            </a:r>
            <a:r>
              <a:rPr sz="2800" spc="2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manner.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158" y="609981"/>
            <a:ext cx="35674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FFC000"/>
                </a:solidFill>
              </a:rPr>
              <a:t>Software</a:t>
            </a:r>
            <a:r>
              <a:rPr spc="-110" dirty="0">
                <a:solidFill>
                  <a:srgbClr val="FFC000"/>
                </a:solidFill>
              </a:rPr>
              <a:t> </a:t>
            </a:r>
            <a:r>
              <a:rPr spc="5" dirty="0">
                <a:solidFill>
                  <a:srgbClr val="FFC000"/>
                </a:solidFill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91" y="1793493"/>
            <a:ext cx="1140269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700" marR="30480" indent="-228600" algn="just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– If I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decide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outsource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s/w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project to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3</a:t>
            </a:r>
            <a:r>
              <a:rPr sz="2775" spc="-15" baseline="25525" dirty="0">
                <a:solidFill>
                  <a:srgbClr val="6F2F9F"/>
                </a:solidFill>
                <a:latin typeface="Calibri"/>
                <a:cs typeface="Calibri"/>
              </a:rPr>
              <a:t>rd </a:t>
            </a:r>
            <a:r>
              <a:rPr sz="2800" spc="-45" dirty="0">
                <a:solidFill>
                  <a:srgbClr val="6F2F9F"/>
                </a:solidFill>
                <a:latin typeface="Calibri"/>
                <a:cs typeface="Calibri"/>
              </a:rPr>
              <a:t>party,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can just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relax 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let that firm build</a:t>
            </a:r>
            <a:r>
              <a:rPr sz="2800" spc="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66700" marR="33020" indent="-228600" algn="just">
              <a:lnSpc>
                <a:spcPts val="3020"/>
              </a:lnSpc>
              <a:spcBef>
                <a:spcPts val="101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- If an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organization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does not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understand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how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manage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control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projects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internally,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will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invariably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struggle when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it outsource s/w  projects.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190" y="1753006"/>
            <a:ext cx="11532235" cy="3607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Customer</a:t>
            </a:r>
            <a:r>
              <a:rPr sz="2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myths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ts val="3190"/>
              </a:lnSpc>
              <a:spcBef>
                <a:spcPts val="675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– A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general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statement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objectives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sufficient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begin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writing</a:t>
            </a:r>
            <a:r>
              <a:rPr sz="2800" spc="509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927100" algn="just">
              <a:lnSpc>
                <a:spcPts val="3190"/>
              </a:lnSpc>
            </a:pP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–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add the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details</a:t>
            </a:r>
            <a:r>
              <a:rPr sz="2800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6F2F9F"/>
                </a:solidFill>
                <a:latin typeface="Calibri"/>
                <a:cs typeface="Calibri"/>
              </a:rPr>
              <a:t>later.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formal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detailed description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information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domain, function, 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behaviour,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performance, interfaces,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constraints,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validation criteria  is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essential.</a:t>
            </a:r>
            <a:endParaRPr sz="28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These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 can be determined only after thorough communication  between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developer.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2158" y="609981"/>
            <a:ext cx="35674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FFC000"/>
                </a:solidFill>
              </a:rPr>
              <a:t>Software</a:t>
            </a:r>
            <a:r>
              <a:rPr spc="-110" dirty="0">
                <a:solidFill>
                  <a:srgbClr val="FFC000"/>
                </a:solidFill>
              </a:rPr>
              <a:t> </a:t>
            </a:r>
            <a:r>
              <a:rPr spc="5" dirty="0">
                <a:solidFill>
                  <a:srgbClr val="FFC000"/>
                </a:solidFill>
              </a:rPr>
              <a:t>Myths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32" y="54051"/>
            <a:ext cx="8974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Key Challenges </a:t>
            </a: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faced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by</a:t>
            </a:r>
            <a:r>
              <a:rPr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Industry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008" y="852068"/>
            <a:ext cx="11794490" cy="4994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Struggle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stay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abreast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28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Dealing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accumulated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backlogs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Coping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up with issues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related to</a:t>
            </a:r>
            <a:r>
              <a:rPr sz="28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stakeholders.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Signs </a:t>
            </a:r>
            <a:r>
              <a:rPr sz="36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C000"/>
                </a:solidFill>
                <a:latin typeface="Calibri"/>
                <a:cs typeface="Calibri"/>
              </a:rPr>
              <a:t>Evolution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Concept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GURU</a:t>
            </a:r>
            <a:r>
              <a:rPr sz="2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800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vanished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has been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acceptance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need </a:t>
            </a:r>
            <a:r>
              <a:rPr sz="2800" b="1" i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for </a:t>
            </a:r>
            <a:r>
              <a:rPr sz="2800" b="1" i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change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existing</a:t>
            </a:r>
            <a:r>
              <a:rPr sz="2800" spc="2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1060"/>
              </a:spcBef>
            </a:pP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to 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adapt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Software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Engineering Concepts,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Dynamic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strategies,  practices to avoid conflict,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largely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Improve Software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Development Process 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to 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generate Quality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Software on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and in</a:t>
            </a:r>
            <a:r>
              <a:rPr sz="2800" b="1" i="1" spc="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Budget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23" y="958418"/>
            <a:ext cx="11943080" cy="45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70"/>
              </a:lnSpc>
              <a:spcBef>
                <a:spcPts val="100"/>
              </a:spcBef>
            </a:pPr>
            <a:r>
              <a:rPr sz="3000" spc="-5" dirty="0">
                <a:solidFill>
                  <a:srgbClr val="FFC000"/>
                </a:solidFill>
                <a:latin typeface="Times New Roman"/>
                <a:cs typeface="Times New Roman"/>
              </a:rPr>
              <a:t>Myth: 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Project requirements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continually change, but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change can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be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easily</a:t>
            </a:r>
            <a:r>
              <a:rPr sz="2400" b="1" spc="5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accommodated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because 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software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is</a:t>
            </a:r>
            <a:r>
              <a:rPr sz="24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flexible.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91700"/>
              </a:lnSpc>
              <a:spcBef>
                <a:spcPts val="895"/>
              </a:spcBef>
              <a:buFont typeface="Arial"/>
              <a:buChar char="•"/>
              <a:tabLst>
                <a:tab pos="241300" algn="l"/>
              </a:tabLst>
            </a:pPr>
            <a:r>
              <a:rPr sz="3500" dirty="0">
                <a:solidFill>
                  <a:srgbClr val="FFC000"/>
                </a:solidFill>
                <a:latin typeface="Times New Roman"/>
                <a:cs typeface="Times New Roman"/>
              </a:rPr>
              <a:t>Reality: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true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that software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change,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impact of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change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varies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with 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the time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at which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it is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introduced.</a:t>
            </a:r>
            <a:endParaRPr sz="24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631190" algn="l"/>
                <a:tab pos="1682750" algn="l"/>
                <a:tab pos="2934335" algn="l"/>
                <a:tab pos="3324225" algn="l"/>
                <a:tab pos="4188460" algn="l"/>
                <a:tab pos="4612005" algn="l"/>
                <a:tab pos="5799455" algn="l"/>
                <a:tab pos="7245984" algn="l"/>
                <a:tab pos="8093709" algn="l"/>
                <a:tab pos="9357360" algn="l"/>
                <a:tab pos="9928860" algn="l"/>
                <a:tab pos="11030585" algn="l"/>
                <a:tab pos="1164209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If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ious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at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ention	i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given	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	up-front	d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fin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tion,	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y	</a:t>
            </a:r>
            <a:r>
              <a:rPr sz="24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equests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	for	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change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can	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be 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accommodated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easily.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  <a:tab pos="3866515" algn="l"/>
              </a:tabLst>
            </a:pP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changes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requested	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during software design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, the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cost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impact grows</a:t>
            </a:r>
            <a:r>
              <a:rPr sz="24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rapidly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  <a:tab pos="1428115" algn="l"/>
                <a:tab pos="1800225" algn="l"/>
                <a:tab pos="3028315" algn="l"/>
                <a:tab pos="4779645" algn="l"/>
                <a:tab pos="6058535" algn="l"/>
                <a:tab pos="6447790" algn="l"/>
                <a:tab pos="7211059" algn="l"/>
                <a:tab pos="9087485" algn="l"/>
                <a:tab pos="10018395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Changes	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function,	performance,	interface,	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or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other	characteristics	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during	implementation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(code and test) have a severe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impact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r>
              <a:rPr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cost.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530"/>
              </a:lnSpc>
              <a:spcBef>
                <a:spcPts val="10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Change, when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requested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after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 in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production, can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over an order of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magnitude  more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expensive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than 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change requested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earlier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021" y="266191"/>
            <a:ext cx="4156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Myths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572158"/>
            <a:ext cx="10918825" cy="3736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Practitioner’s</a:t>
            </a:r>
            <a:r>
              <a:rPr sz="28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Myth</a:t>
            </a:r>
            <a:endParaRPr sz="2800">
              <a:latin typeface="Calibri"/>
              <a:cs typeface="Calibri"/>
            </a:endParaRPr>
          </a:p>
          <a:p>
            <a:pPr marL="12700" marR="775970" algn="just">
              <a:lnSpc>
                <a:spcPct val="119600"/>
              </a:lnSpc>
              <a:spcBef>
                <a:spcPts val="15"/>
              </a:spcBef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Once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we write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program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get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work, our job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done. 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</a:t>
            </a:r>
            <a:endParaRPr sz="28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020"/>
              </a:lnSpc>
              <a:spcBef>
                <a:spcPts val="1045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Someone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once said that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sooner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you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begin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writing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code,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longer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it 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take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 get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done.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Industry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indicate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between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60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80% of all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effort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expended 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on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s/w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expanded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after it is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delivered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first 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4161" y="609981"/>
            <a:ext cx="3507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FFC000"/>
                </a:solidFill>
              </a:rPr>
              <a:t>Software</a:t>
            </a:r>
            <a:r>
              <a:rPr spc="-155" dirty="0">
                <a:solidFill>
                  <a:srgbClr val="FFC000"/>
                </a:solidFill>
              </a:rPr>
              <a:t> </a:t>
            </a:r>
            <a:r>
              <a:rPr spc="-25" dirty="0">
                <a:solidFill>
                  <a:srgbClr val="FFC000"/>
                </a:solidFill>
              </a:rPr>
              <a:t>Myths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197" y="1532636"/>
            <a:ext cx="11014710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Until I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get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program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running,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no </a:t>
            </a:r>
            <a:r>
              <a:rPr sz="2800" spc="-30" dirty="0">
                <a:solidFill>
                  <a:srgbClr val="6F2F9F"/>
                </a:solidFill>
                <a:latin typeface="Calibri"/>
                <a:cs typeface="Calibri"/>
              </a:rPr>
              <a:t>way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 accessing its 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12700" marR="8890" algn="just">
              <a:lnSpc>
                <a:spcPts val="3030"/>
              </a:lnSpc>
              <a:spcBef>
                <a:spcPts val="100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- One of 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effective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quality assurance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mechanisms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 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applied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inception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a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project—the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formal technical</a:t>
            </a:r>
            <a:r>
              <a:rPr sz="2800" b="1" i="1" spc="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review</a:t>
            </a:r>
            <a:endParaRPr sz="2800">
              <a:latin typeface="Calibri"/>
              <a:cs typeface="Calibri"/>
            </a:endParaRPr>
          </a:p>
          <a:p>
            <a:pPr marL="241300" marR="6985" indent="-228600" algn="just">
              <a:lnSpc>
                <a:spcPts val="3020"/>
              </a:lnSpc>
              <a:spcBef>
                <a:spcPts val="994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only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deliverable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work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product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successful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working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12700" marR="6985" algn="just">
              <a:lnSpc>
                <a:spcPts val="3020"/>
              </a:lnSpc>
              <a:spcBef>
                <a:spcPts val="100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-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working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program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 of a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i="1" spc="-10" dirty="0">
                <a:solidFill>
                  <a:srgbClr val="006FC0"/>
                </a:solidFill>
                <a:latin typeface="Calibri"/>
                <a:cs typeface="Calibri"/>
              </a:rPr>
              <a:t>configuration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that  includes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many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elements.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Documentation provides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foundation  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for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successful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engineering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and,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more important,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guidance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2800" spc="2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support.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2158" y="484124"/>
            <a:ext cx="35674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FFC000"/>
                </a:solidFill>
              </a:rPr>
              <a:t>Software</a:t>
            </a:r>
            <a:r>
              <a:rPr spc="-110" dirty="0">
                <a:solidFill>
                  <a:srgbClr val="FFC000"/>
                </a:solidFill>
              </a:rPr>
              <a:t> </a:t>
            </a:r>
            <a:r>
              <a:rPr spc="5" dirty="0">
                <a:solidFill>
                  <a:srgbClr val="FFC000"/>
                </a:solidFill>
              </a:rPr>
              <a:t>Myths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200" y="1874011"/>
            <a:ext cx="11003280" cy="2116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 algn="just">
              <a:lnSpc>
                <a:spcPts val="3030"/>
              </a:lnSpc>
              <a:spcBef>
                <a:spcPts val="470"/>
              </a:spcBef>
            </a:pP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Myth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SE will 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make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us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create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voluminous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unnecessary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documentation 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will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invariably slows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us</a:t>
            </a:r>
            <a:r>
              <a:rPr sz="2800" spc="7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down.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0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Reality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SE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is not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about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creating documents.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about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creating 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quality.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Better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quality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reduced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rework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reduced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rework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results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 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faster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delivery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times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4161" y="609981"/>
            <a:ext cx="3507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FFC000"/>
                </a:solidFill>
              </a:rPr>
              <a:t>Software</a:t>
            </a:r>
            <a:r>
              <a:rPr spc="-155" dirty="0">
                <a:solidFill>
                  <a:srgbClr val="FFC000"/>
                </a:solidFill>
              </a:rPr>
              <a:t> </a:t>
            </a:r>
            <a:r>
              <a:rPr spc="-25" dirty="0">
                <a:solidFill>
                  <a:srgbClr val="FFC000"/>
                </a:solidFill>
              </a:rPr>
              <a:t>Myths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014" y="609981"/>
            <a:ext cx="2827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C000"/>
                </a:solidFill>
              </a:rPr>
              <a:t>Other</a:t>
            </a:r>
            <a:r>
              <a:rPr spc="-175" dirty="0">
                <a:solidFill>
                  <a:srgbClr val="FFC000"/>
                </a:solidFill>
              </a:rPr>
              <a:t> </a:t>
            </a:r>
            <a:r>
              <a:rPr spc="-25" dirty="0">
                <a:solidFill>
                  <a:srgbClr val="FFC000"/>
                </a:solidFill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540"/>
            <a:ext cx="9110345" cy="347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Computers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provide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reliability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2800" spc="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replace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Reusing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increases</a:t>
            </a:r>
            <a:r>
              <a:rPr sz="28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safety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Testing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remove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8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bugs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will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work right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8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marR="8509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designed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so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thoroughly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face  integration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features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is a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better</a:t>
            </a:r>
            <a:r>
              <a:rPr sz="2800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604" y="183895"/>
            <a:ext cx="4716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932269"/>
            <a:ext cx="10781665" cy="29051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Software process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3600" spc="-40" dirty="0">
                <a:solidFill>
                  <a:srgbClr val="006FC0"/>
                </a:solidFill>
                <a:latin typeface="Calibri"/>
                <a:cs typeface="Calibri"/>
              </a:rPr>
              <a:t>way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in which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produce</a:t>
            </a:r>
            <a:r>
              <a:rPr sz="36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software.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Why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is it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difficult </a:t>
            </a:r>
            <a:r>
              <a:rPr sz="36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improve software process</a:t>
            </a:r>
            <a:r>
              <a:rPr sz="3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  <a:p>
            <a:pPr marL="1221105" lvl="1" indent="-294640">
              <a:lnSpc>
                <a:spcPct val="100000"/>
              </a:lnSpc>
              <a:spcBef>
                <a:spcPts val="640"/>
              </a:spcBef>
              <a:buChar char="•"/>
              <a:tabLst>
                <a:tab pos="122174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Not enough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 marL="1221105" lvl="1" indent="-294640">
              <a:lnSpc>
                <a:spcPct val="100000"/>
              </a:lnSpc>
              <a:spcBef>
                <a:spcPts val="625"/>
              </a:spcBef>
              <a:buChar char="•"/>
              <a:tabLst>
                <a:tab pos="122174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Lack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knowledge</a:t>
            </a:r>
            <a:endParaRPr sz="32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15633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Insufficient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commitment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3583" y="2501201"/>
            <a:ext cx="6638416" cy="407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657" y="26288"/>
            <a:ext cx="4716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840384"/>
            <a:ext cx="11853545" cy="474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14999"/>
              </a:lnSpc>
              <a:spcBef>
                <a:spcPts val="1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8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(Webster)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 system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operations in producing something;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 series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,  changes,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functions that achieve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(IEEE)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sequence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steps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performed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 given</a:t>
            </a:r>
            <a:r>
              <a:rPr sz="280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purpose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According </a:t>
            </a: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Pressman</a:t>
            </a:r>
            <a:endParaRPr sz="3600">
              <a:latin typeface="Calibri"/>
              <a:cs typeface="Calibri"/>
            </a:endParaRPr>
          </a:p>
          <a:p>
            <a:pPr marL="355600" marR="6985" indent="-342900">
              <a:lnSpc>
                <a:spcPct val="114999"/>
              </a:lnSpc>
              <a:spcBef>
                <a:spcPts val="11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Software Engineering process is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glue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holds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Technology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layers together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and enables rational and timely development of Computer</a:t>
            </a:r>
            <a:r>
              <a:rPr sz="2400" spc="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30"/>
              </a:spcBef>
              <a:buFont typeface="Symbol"/>
              <a:buChar char=""/>
              <a:tabLst>
                <a:tab pos="354965" algn="l"/>
                <a:tab pos="355600" algn="l"/>
                <a:tab pos="1605280" algn="l"/>
                <a:tab pos="2737485" algn="l"/>
                <a:tab pos="3056255" algn="l"/>
                <a:tab pos="4629150" algn="l"/>
                <a:tab pos="5133340" algn="l"/>
                <a:tab pos="5452110" algn="l"/>
                <a:tab pos="6007100" algn="l"/>
                <a:tab pos="6409690" algn="l"/>
                <a:tab pos="7177405" algn="l"/>
                <a:tab pos="8817610" algn="l"/>
                <a:tab pos="10033635" algn="l"/>
                <a:tab pos="10692765" algn="l"/>
                <a:tab pos="11501755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Pro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ess	defi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es	a	fr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mework	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or	a	set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	</a:t>
            </a:r>
            <a:r>
              <a:rPr sz="2400" b="1" i="1" spc="-10" dirty="0">
                <a:solidFill>
                  <a:srgbClr val="FFC000"/>
                </a:solidFill>
                <a:latin typeface="Arial"/>
                <a:cs typeface="Arial"/>
              </a:rPr>
              <a:t>KE</a:t>
            </a:r>
            <a:r>
              <a:rPr sz="2400" b="1" i="1" dirty="0">
                <a:solidFill>
                  <a:srgbClr val="FFC000"/>
                </a:solidFill>
                <a:latin typeface="Arial"/>
                <a:cs typeface="Arial"/>
              </a:rPr>
              <a:t>Y	P</a:t>
            </a:r>
            <a:r>
              <a:rPr sz="2400" b="1" i="1" spc="5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2400" b="1" i="1" dirty="0">
                <a:solidFill>
                  <a:srgbClr val="FFC000"/>
                </a:solidFill>
                <a:latin typeface="Arial"/>
                <a:cs typeface="Arial"/>
              </a:rPr>
              <a:t>OC</a:t>
            </a:r>
            <a:r>
              <a:rPr sz="2400" b="1" i="1" spc="-1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b="1" i="1" dirty="0">
                <a:solidFill>
                  <a:srgbClr val="FFC000"/>
                </a:solidFill>
                <a:latin typeface="Arial"/>
                <a:cs typeface="Arial"/>
              </a:rPr>
              <a:t>SS	AREAS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that	must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established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effective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delivery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engineering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technology.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960" y="244856"/>
            <a:ext cx="37928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C000"/>
                </a:solidFill>
              </a:rPr>
              <a:t>Software</a:t>
            </a:r>
            <a:r>
              <a:rPr spc="-165" dirty="0">
                <a:solidFill>
                  <a:srgbClr val="FFC000"/>
                </a:solidFill>
              </a:rPr>
              <a:t> </a:t>
            </a:r>
            <a:r>
              <a:rPr spc="-45" dirty="0">
                <a:solidFill>
                  <a:srgbClr val="FFC00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1504390"/>
            <a:ext cx="11583035" cy="433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6700"/>
              </a:lnSpc>
              <a:spcBef>
                <a:spcPts val="95"/>
              </a:spcBef>
              <a:buSzPct val="118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common process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framework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established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by defining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small number of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framework 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activities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applicable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projects,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regardless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their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size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40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SzPct val="118750"/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Several 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Task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Sets—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Collection Of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24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SzPct val="118750"/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solidFill>
                  <a:srgbClr val="6F2F9F"/>
                </a:solidFill>
                <a:latin typeface="Calibri"/>
                <a:cs typeface="Calibri"/>
              </a:rPr>
              <a:t>Work</a:t>
            </a:r>
            <a:r>
              <a:rPr sz="2400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6F2F9F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SzPct val="118750"/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Project</a:t>
            </a:r>
            <a:r>
              <a:rPr sz="24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Milestones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SzPct val="118750"/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solidFill>
                  <a:srgbClr val="6F2F9F"/>
                </a:solidFill>
                <a:latin typeface="Calibri"/>
                <a:cs typeface="Calibri"/>
              </a:rPr>
              <a:t>Work</a:t>
            </a:r>
            <a:r>
              <a:rPr sz="2400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SzPct val="118750"/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Quality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Assurance</a:t>
            </a:r>
            <a:r>
              <a:rPr sz="24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6F2F9F"/>
              </a:buClr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SzPct val="118750"/>
              <a:buFont typeface="Arial"/>
              <a:buChar char="•"/>
              <a:tabLst>
                <a:tab pos="241300" algn="l"/>
                <a:tab pos="1341120" algn="l"/>
                <a:tab pos="2461895" algn="l"/>
                <a:tab pos="3020695" algn="l"/>
                <a:tab pos="4519295" algn="l"/>
                <a:tab pos="5760085" algn="l"/>
                <a:tab pos="6162040" algn="l"/>
                <a:tab pos="6619240" algn="l"/>
                <a:tab pos="7811770" algn="l"/>
                <a:tab pos="8223250" algn="l"/>
                <a:tab pos="8789670" algn="l"/>
                <a:tab pos="10742295" algn="l"/>
                <a:tab pos="11148060" algn="l"/>
              </a:tabLst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ess	E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ab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ame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	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ctivities	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	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ada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d	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o	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e	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400" b="1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ac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eri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s	of	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software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project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project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55" dirty="0">
                <a:solidFill>
                  <a:srgbClr val="FFC000"/>
                </a:solidFill>
              </a:rPr>
              <a:t>Difference </a:t>
            </a:r>
            <a:r>
              <a:rPr spc="-45" dirty="0">
                <a:solidFill>
                  <a:srgbClr val="FFC000"/>
                </a:solidFill>
              </a:rPr>
              <a:t>between Software </a:t>
            </a:r>
            <a:r>
              <a:rPr spc="-35" dirty="0">
                <a:solidFill>
                  <a:srgbClr val="FFC000"/>
                </a:solidFill>
              </a:rPr>
              <a:t>Engineering</a:t>
            </a:r>
            <a:r>
              <a:rPr spc="-315" dirty="0">
                <a:solidFill>
                  <a:srgbClr val="FFC000"/>
                </a:solidFill>
              </a:rPr>
              <a:t> </a:t>
            </a:r>
            <a:r>
              <a:rPr spc="-25" dirty="0">
                <a:solidFill>
                  <a:srgbClr val="FFC000"/>
                </a:solidFill>
              </a:rPr>
              <a:t>and  </a:t>
            </a:r>
            <a:r>
              <a:rPr spc="-70" dirty="0">
                <a:solidFill>
                  <a:srgbClr val="FFC000"/>
                </a:solidFill>
              </a:rPr>
              <a:t>Traditional</a:t>
            </a:r>
            <a:r>
              <a:rPr spc="-100" dirty="0">
                <a:solidFill>
                  <a:srgbClr val="FFC000"/>
                </a:solidFill>
              </a:rPr>
              <a:t> </a:t>
            </a:r>
            <a:r>
              <a:rPr spc="-35" dirty="0">
                <a:solidFill>
                  <a:srgbClr val="FFC000"/>
                </a:solidFill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06" y="1679829"/>
            <a:ext cx="11847195" cy="40697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intangible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doesn’t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degrade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 time as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hardware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does.</a:t>
            </a:r>
            <a:endParaRPr sz="2400">
              <a:latin typeface="Calibri"/>
              <a:cs typeface="Calibri"/>
            </a:endParaRPr>
          </a:p>
          <a:p>
            <a:pPr marL="354965" marR="5715" indent="-342900">
              <a:lnSpc>
                <a:spcPct val="114999"/>
              </a:lnSpc>
              <a:spcBef>
                <a:spcPts val="10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failures 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caused by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design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implementation 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error,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by degradation over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While In </a:t>
            </a: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classical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engineering</a:t>
            </a:r>
            <a:r>
              <a:rPr sz="2800" b="1" spc="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disciplines</a:t>
            </a:r>
            <a:endParaRPr sz="2800">
              <a:latin typeface="Arial"/>
              <a:cs typeface="Arial"/>
            </a:endParaRPr>
          </a:p>
          <a:p>
            <a:pPr marL="12700" marR="6985">
              <a:lnSpc>
                <a:spcPts val="2590"/>
              </a:lnSpc>
              <a:spcBef>
                <a:spcPts val="965"/>
              </a:spcBef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Engineer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equipped with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tools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mathematical maturity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specify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properties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product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separately from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those of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design.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000"/>
              </a:spcBef>
            </a:pPr>
            <a:r>
              <a:rPr sz="2400" b="1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 typical software engineering relies much more </a:t>
            </a:r>
            <a:r>
              <a:rPr sz="24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on </a:t>
            </a:r>
            <a:r>
              <a:rPr sz="2400" b="1" i="1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experience </a:t>
            </a:r>
            <a:r>
              <a:rPr sz="24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judgment </a:t>
            </a:r>
            <a:r>
              <a:rPr sz="2400" b="1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rather than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mathematical</a:t>
            </a:r>
            <a:r>
              <a:rPr sz="2400" b="1" i="1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formula.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168" y="1690712"/>
            <a:ext cx="10961497" cy="510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44117"/>
            <a:ext cx="1182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Difference between Software Engineering and </a:t>
            </a:r>
            <a:r>
              <a:rPr sz="2800" b="1" spc="-20" dirty="0">
                <a:solidFill>
                  <a:srgbClr val="FFC000"/>
                </a:solidFill>
                <a:latin typeface="Arial"/>
                <a:cs typeface="Arial"/>
              </a:rPr>
              <a:t>Traditional</a:t>
            </a:r>
            <a:r>
              <a:rPr sz="2800" b="1" spc="20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8" y="90881"/>
            <a:ext cx="2975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006FC0"/>
                </a:solidFill>
              </a:rPr>
              <a:t>Software</a:t>
            </a:r>
            <a:r>
              <a:rPr sz="4000" spc="-160" dirty="0">
                <a:solidFill>
                  <a:srgbClr val="006FC0"/>
                </a:solidFill>
              </a:rPr>
              <a:t> </a:t>
            </a:r>
            <a:r>
              <a:rPr sz="4000" spc="-15" dirty="0">
                <a:solidFill>
                  <a:srgbClr val="006FC0"/>
                </a:solidFill>
              </a:rPr>
              <a:t>Crisis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6560" y="1055116"/>
            <a:ext cx="6239002" cy="5162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2218" y="1203197"/>
            <a:ext cx="476567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 IBM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Report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says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299085" marR="28321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31%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projects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are 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cancelled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before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3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are  completed.</a:t>
            </a:r>
            <a:endParaRPr sz="3200">
              <a:latin typeface="Calibri"/>
              <a:cs typeface="Calibri"/>
            </a:endParaRPr>
          </a:p>
          <a:p>
            <a:pPr marL="299085" marR="558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53%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are over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budget by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 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sz="3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189%.</a:t>
            </a:r>
            <a:endParaRPr sz="32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implies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success  of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just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16%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human 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efforts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 this</a:t>
            </a:r>
            <a:r>
              <a:rPr sz="3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industry.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39" y="153746"/>
            <a:ext cx="647001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6600" marR="5080" indent="-723900">
              <a:lnSpc>
                <a:spcPts val="3130"/>
              </a:lnSpc>
              <a:spcBef>
                <a:spcPts val="500"/>
              </a:spcBef>
            </a:pPr>
            <a:r>
              <a:rPr sz="2900" b="1" dirty="0">
                <a:solidFill>
                  <a:srgbClr val="FFC000"/>
                </a:solidFill>
                <a:latin typeface="Arial"/>
                <a:cs typeface="Arial"/>
              </a:rPr>
              <a:t>Constructing a </a:t>
            </a:r>
            <a:r>
              <a:rPr sz="2900" b="1" dirty="0">
                <a:solidFill>
                  <a:srgbClr val="6F2F9F"/>
                </a:solidFill>
                <a:latin typeface="Arial"/>
                <a:cs typeface="Arial"/>
              </a:rPr>
              <a:t>BRIDGE </a:t>
            </a:r>
            <a:r>
              <a:rPr sz="2900" b="1" dirty="0">
                <a:solidFill>
                  <a:srgbClr val="FFC000"/>
                </a:solidFill>
                <a:latin typeface="Arial"/>
                <a:cs typeface="Arial"/>
              </a:rPr>
              <a:t>compared</a:t>
            </a:r>
            <a:r>
              <a:rPr sz="29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C000"/>
                </a:solidFill>
                <a:latin typeface="Arial"/>
                <a:cs typeface="Arial"/>
              </a:rPr>
              <a:t>to  </a:t>
            </a:r>
            <a:r>
              <a:rPr sz="2900" b="1" spc="-20" dirty="0">
                <a:solidFill>
                  <a:srgbClr val="6F2F9F"/>
                </a:solidFill>
                <a:latin typeface="Arial"/>
                <a:cs typeface="Arial"/>
              </a:rPr>
              <a:t>SOFTWARE</a:t>
            </a:r>
            <a:r>
              <a:rPr sz="29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6F2F9F"/>
                </a:solidFill>
                <a:latin typeface="Arial"/>
                <a:cs typeface="Arial"/>
              </a:rPr>
              <a:t>DEVELOPMENT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749" y="1364589"/>
            <a:ext cx="11774678" cy="523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5" y="1752346"/>
            <a:ext cx="38182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C000"/>
                </a:solidFill>
                <a:latin typeface="Arial"/>
                <a:cs typeface="Arial"/>
              </a:rPr>
              <a:t>QUALITY???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061" y="631316"/>
            <a:ext cx="4342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Software</a:t>
            </a:r>
            <a:r>
              <a:rPr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1635074"/>
            <a:ext cx="11601450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6F2F9F"/>
                </a:solidFill>
                <a:latin typeface="Arial"/>
                <a:cs typeface="Arial"/>
              </a:rPr>
              <a:t>Conformance</a:t>
            </a:r>
            <a:r>
              <a:rPr sz="3000" b="1" i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i="1" dirty="0">
                <a:solidFill>
                  <a:srgbClr val="6F2F9F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295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Explicitly Stated </a:t>
            </a:r>
            <a:r>
              <a:rPr sz="3000" b="1" dirty="0">
                <a:solidFill>
                  <a:srgbClr val="006FC0"/>
                </a:solidFill>
                <a:latin typeface="Arial"/>
                <a:cs typeface="Arial"/>
              </a:rPr>
              <a:t>Functional And </a:t>
            </a: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Performance</a:t>
            </a:r>
            <a:r>
              <a:rPr sz="3000" b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6FC0"/>
                </a:solidFill>
                <a:latin typeface="Arial"/>
                <a:cs typeface="Arial"/>
              </a:rPr>
              <a:t>Requirements</a:t>
            </a:r>
            <a:endParaRPr sz="3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Explicitly </a:t>
            </a:r>
            <a:r>
              <a:rPr sz="3000" b="1" dirty="0">
                <a:solidFill>
                  <a:srgbClr val="006FC0"/>
                </a:solidFill>
                <a:latin typeface="Arial"/>
                <a:cs typeface="Arial"/>
              </a:rPr>
              <a:t>Documented </a:t>
            </a: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Development</a:t>
            </a:r>
            <a:r>
              <a:rPr sz="30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Standards</a:t>
            </a:r>
            <a:endParaRPr sz="3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Implicit</a:t>
            </a:r>
            <a:r>
              <a:rPr sz="30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6FC0"/>
                </a:solidFill>
                <a:latin typeface="Arial"/>
                <a:cs typeface="Arial"/>
              </a:rPr>
              <a:t>Characteristics</a:t>
            </a:r>
            <a:endParaRPr sz="3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95"/>
              </a:spcBef>
            </a:pPr>
            <a:r>
              <a:rPr sz="3000" i="1" dirty="0">
                <a:solidFill>
                  <a:srgbClr val="6F2F9F"/>
                </a:solidFill>
                <a:latin typeface="Arial"/>
                <a:cs typeface="Arial"/>
              </a:rPr>
              <a:t>which </a:t>
            </a:r>
            <a:r>
              <a:rPr sz="3000" i="1" spc="-5" dirty="0">
                <a:solidFill>
                  <a:srgbClr val="6F2F9F"/>
                </a:solidFill>
                <a:latin typeface="Arial"/>
                <a:cs typeface="Arial"/>
              </a:rPr>
              <a:t>are expected from all </a:t>
            </a:r>
            <a:r>
              <a:rPr sz="3000" i="1" dirty="0">
                <a:solidFill>
                  <a:srgbClr val="6F2F9F"/>
                </a:solidFill>
                <a:latin typeface="Arial"/>
                <a:cs typeface="Arial"/>
              </a:rPr>
              <a:t>professionally </a:t>
            </a:r>
            <a:r>
              <a:rPr sz="3000" i="1" spc="-5" dirty="0">
                <a:solidFill>
                  <a:srgbClr val="6F2F9F"/>
                </a:solidFill>
                <a:latin typeface="Arial"/>
                <a:cs typeface="Arial"/>
              </a:rPr>
              <a:t>developed</a:t>
            </a:r>
            <a:r>
              <a:rPr sz="3000" i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6F2F9F"/>
                </a:solidFill>
                <a:latin typeface="Arial"/>
                <a:cs typeface="Arial"/>
              </a:rPr>
              <a:t>software</a:t>
            </a:r>
            <a:r>
              <a:rPr sz="3000" i="1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631316"/>
            <a:ext cx="6499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FFC000"/>
                </a:solidFill>
                <a:latin typeface="Arial"/>
                <a:cs typeface="Arial"/>
              </a:rPr>
              <a:t>McCall’s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Quality</a:t>
            </a:r>
            <a:r>
              <a:rPr b="1" spc="-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" y="1798066"/>
            <a:ext cx="8672830" cy="3090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3200" spc="-60" dirty="0">
                <a:solidFill>
                  <a:srgbClr val="006FC0"/>
                </a:solidFill>
                <a:latin typeface="Arial"/>
                <a:cs typeface="Arial"/>
              </a:rPr>
              <a:t>Two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categories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of software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quality</a:t>
            </a:r>
            <a:r>
              <a:rPr sz="32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factors:</a:t>
            </a:r>
            <a:endParaRPr sz="3200">
              <a:latin typeface="Arial"/>
              <a:cs typeface="Arial"/>
            </a:endParaRPr>
          </a:p>
          <a:p>
            <a:pPr marL="694055" marR="1175385" lvl="1" indent="-224790">
              <a:lnSpc>
                <a:spcPts val="3960"/>
              </a:lnSpc>
              <a:spcBef>
                <a:spcPts val="150"/>
              </a:spcBef>
              <a:buChar char="•"/>
              <a:tabLst>
                <a:tab pos="699135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Factors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that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can be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directly</a:t>
            </a:r>
            <a:r>
              <a:rPr sz="32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measured </a:t>
            </a:r>
            <a:r>
              <a:rPr sz="32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(bugs </a:t>
            </a:r>
            <a:r>
              <a:rPr sz="3200" dirty="0">
                <a:solidFill>
                  <a:srgbClr val="FFC000"/>
                </a:solidFill>
                <a:latin typeface="Arial"/>
                <a:cs typeface="Arial"/>
              </a:rPr>
              <a:t>or</a:t>
            </a:r>
            <a:r>
              <a:rPr sz="3200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defects)</a:t>
            </a:r>
            <a:endParaRPr sz="3200">
              <a:latin typeface="Arial"/>
              <a:cs typeface="Arial"/>
            </a:endParaRPr>
          </a:p>
          <a:p>
            <a:pPr marL="698500" lvl="1" indent="-229870">
              <a:lnSpc>
                <a:spcPts val="3800"/>
              </a:lnSpc>
              <a:buChar char="•"/>
              <a:tabLst>
                <a:tab pos="699135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Factors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that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can be measured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only</a:t>
            </a:r>
            <a:r>
              <a:rPr sz="32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indirectly</a:t>
            </a:r>
            <a:endParaRPr sz="3200">
              <a:latin typeface="Arial"/>
              <a:cs typeface="Arial"/>
            </a:endParaRPr>
          </a:p>
          <a:p>
            <a:pPr marL="694055">
              <a:lnSpc>
                <a:spcPct val="100000"/>
              </a:lnSpc>
              <a:spcBef>
                <a:spcPts val="120"/>
              </a:spcBef>
            </a:pP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(usability </a:t>
            </a:r>
            <a:r>
              <a:rPr sz="3200" dirty="0">
                <a:solidFill>
                  <a:srgbClr val="FFC000"/>
                </a:solidFill>
                <a:latin typeface="Arial"/>
                <a:cs typeface="Arial"/>
              </a:rPr>
              <a:t>or</a:t>
            </a:r>
            <a:r>
              <a:rPr sz="3200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Arial"/>
                <a:cs typeface="Arial"/>
              </a:rPr>
              <a:t>maintainability)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Both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sets can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(and should)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32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measured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609981"/>
            <a:ext cx="714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FFC000"/>
                </a:solidFill>
              </a:rPr>
              <a:t>Mccall’s </a:t>
            </a:r>
            <a:r>
              <a:rPr spc="-25" dirty="0">
                <a:solidFill>
                  <a:srgbClr val="FFC000"/>
                </a:solidFill>
              </a:rPr>
              <a:t>Quality </a:t>
            </a:r>
            <a:r>
              <a:rPr spc="-60" dirty="0">
                <a:solidFill>
                  <a:srgbClr val="FFC000"/>
                </a:solidFill>
              </a:rPr>
              <a:t>Factors</a:t>
            </a:r>
            <a:r>
              <a:rPr spc="-210" dirty="0">
                <a:solidFill>
                  <a:srgbClr val="FFC000"/>
                </a:solidFill>
              </a:rPr>
              <a:t> </a:t>
            </a:r>
            <a:r>
              <a:rPr spc="-45" dirty="0">
                <a:solidFill>
                  <a:srgbClr val="FFC000"/>
                </a:solidFill>
              </a:rPr>
              <a:t>(contd..)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0615" y="1500962"/>
            <a:ext cx="599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120" y="1500962"/>
            <a:ext cx="83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62" y="1500962"/>
            <a:ext cx="959739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  <a:tab pos="1728470" algn="l"/>
                <a:tab pos="3535045" algn="l"/>
                <a:tab pos="4431030" algn="l"/>
                <a:tab pos="5924550" algn="l"/>
                <a:tab pos="7136130" algn="l"/>
                <a:tab pos="8310245" algn="l"/>
              </a:tabLst>
            </a:pP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McCall,	Richards,	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and	</a:t>
            </a:r>
            <a:r>
              <a:rPr sz="2800" spc="-20" dirty="0">
                <a:solidFill>
                  <a:srgbClr val="6F2F9F"/>
                </a:solidFill>
                <a:latin typeface="Arial"/>
                <a:cs typeface="Arial"/>
              </a:rPr>
              <a:t>Walters	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group	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these	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factors  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categories, focused 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three aspects of 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a software</a:t>
            </a:r>
            <a:r>
              <a:rPr sz="28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product: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667" y="3212973"/>
            <a:ext cx="10236200" cy="1859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Its operational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characteristics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PRODUCT</a:t>
            </a:r>
            <a:r>
              <a:rPr sz="2800" b="1" u="heavy" spc="6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5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Its ability to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undergo change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PRODUCT</a:t>
            </a:r>
            <a:r>
              <a:rPr sz="2800" b="1" u="heavy" spc="-33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REVISION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0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Its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adaptability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new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environments :</a:t>
            </a:r>
            <a:r>
              <a:rPr sz="2800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PRODUCT</a:t>
            </a:r>
            <a:r>
              <a:rPr sz="2800" b="1" u="heavy" spc="9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TRANSITION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609981"/>
            <a:ext cx="7209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solidFill>
                  <a:srgbClr val="FFC000"/>
                </a:solidFill>
              </a:rPr>
              <a:t>McCall’s </a:t>
            </a:r>
            <a:r>
              <a:rPr spc="-25" dirty="0">
                <a:solidFill>
                  <a:srgbClr val="FFC000"/>
                </a:solidFill>
              </a:rPr>
              <a:t>Quality </a:t>
            </a:r>
            <a:r>
              <a:rPr spc="-60" dirty="0">
                <a:solidFill>
                  <a:srgbClr val="FFC000"/>
                </a:solidFill>
              </a:rPr>
              <a:t>Factors</a:t>
            </a:r>
            <a:r>
              <a:rPr spc="-229" dirty="0">
                <a:solidFill>
                  <a:srgbClr val="FFC000"/>
                </a:solidFill>
              </a:rPr>
              <a:t> </a:t>
            </a:r>
            <a:r>
              <a:rPr spc="-45" dirty="0">
                <a:solidFill>
                  <a:srgbClr val="FFC000"/>
                </a:solidFill>
              </a:rPr>
              <a:t>(contd..)</a:t>
            </a:r>
          </a:p>
        </p:txBody>
      </p:sp>
      <p:sp>
        <p:nvSpPr>
          <p:cNvPr id="3" name="object 3"/>
          <p:cNvSpPr/>
          <p:nvPr/>
        </p:nvSpPr>
        <p:spPr>
          <a:xfrm>
            <a:off x="537883" y="1690712"/>
            <a:ext cx="10721848" cy="485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929" y="136651"/>
            <a:ext cx="4931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Product</a:t>
            </a:r>
            <a:r>
              <a:rPr b="1" spc="-1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45" y="1110742"/>
            <a:ext cx="11409045" cy="54717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 includes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five  software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quality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factors,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which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related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 the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directly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affect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operation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such 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38235"/>
                </a:solidFill>
                <a:latin typeface="Calibri"/>
                <a:cs typeface="Calibri"/>
              </a:rPr>
              <a:t>operational performance, convenience, </a:t>
            </a:r>
            <a:r>
              <a:rPr sz="2800" spc="-5" dirty="0">
                <a:solidFill>
                  <a:srgbClr val="538235"/>
                </a:solidFill>
                <a:latin typeface="Calibri"/>
                <a:cs typeface="Calibri"/>
              </a:rPr>
              <a:t>ease of </a:t>
            </a:r>
            <a:r>
              <a:rPr sz="2800" spc="-10" dirty="0">
                <a:solidFill>
                  <a:srgbClr val="538235"/>
                </a:solidFill>
                <a:latin typeface="Calibri"/>
                <a:cs typeface="Calibri"/>
              </a:rPr>
              <a:t>usage </a:t>
            </a:r>
            <a:r>
              <a:rPr sz="2800" spc="-5" dirty="0">
                <a:solidFill>
                  <a:srgbClr val="538235"/>
                </a:solidFill>
                <a:latin typeface="Calibri"/>
                <a:cs typeface="Calibri"/>
              </a:rPr>
              <a:t>and its </a:t>
            </a:r>
            <a:r>
              <a:rPr sz="2800" spc="-10" dirty="0">
                <a:solidFill>
                  <a:srgbClr val="538235"/>
                </a:solidFill>
                <a:latin typeface="Calibri"/>
                <a:cs typeface="Calibri"/>
              </a:rPr>
              <a:t>correctness.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These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factors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help in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better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800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experience.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Correctness:</a:t>
            </a:r>
            <a:endParaRPr sz="3200">
              <a:latin typeface="Calibri"/>
              <a:cs typeface="Calibri"/>
            </a:endParaRPr>
          </a:p>
          <a:p>
            <a:pPr marL="698500" marR="7620" lvl="1" indent="-229235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extent 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which a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program satisfies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specifications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fulfills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customer’s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mission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Reliability:</a:t>
            </a:r>
            <a:endParaRPr sz="3200">
              <a:latin typeface="Calibri"/>
              <a:cs typeface="Calibri"/>
            </a:endParaRPr>
          </a:p>
          <a:p>
            <a:pPr marL="698500" marR="6985" lvl="1" indent="-229235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extent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which a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performs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intended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failure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under  specified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operating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conditions.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Usability:</a:t>
            </a:r>
            <a:endParaRPr sz="3200">
              <a:latin typeface="Calibri"/>
              <a:cs typeface="Calibri"/>
            </a:endParaRPr>
          </a:p>
          <a:p>
            <a:pPr marL="698500" marR="6350" lvl="1" indent="-229235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extent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learn,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operate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understand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756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006FC0"/>
                </a:solidFill>
              </a:rPr>
              <a:t>Product </a:t>
            </a:r>
            <a:r>
              <a:rPr spc="-15" dirty="0">
                <a:solidFill>
                  <a:srgbClr val="006FC0"/>
                </a:solidFill>
              </a:rPr>
              <a:t>Operation</a:t>
            </a:r>
            <a:r>
              <a:rPr spc="-45" dirty="0">
                <a:solidFill>
                  <a:srgbClr val="006FC0"/>
                </a:solidFill>
              </a:rPr>
              <a:t> </a:t>
            </a:r>
            <a:r>
              <a:rPr spc="-15" dirty="0">
                <a:solidFill>
                  <a:srgbClr val="006FC0"/>
                </a:solidFill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0404"/>
            <a:ext cx="10664190" cy="25736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Integrity: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extent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software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by unauthorized persons can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controlled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Efficiency: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amount of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hardware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resources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software,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needs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perform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0602" y="266191"/>
            <a:ext cx="4622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Product</a:t>
            </a:r>
            <a:r>
              <a:rPr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Revision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102" y="1387602"/>
            <a:ext cx="11753215" cy="4813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 includes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three 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quality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factors,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which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testing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maintenance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software.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provide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ease 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maintenance, flexibility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testing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support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functional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according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needs 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user 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Maintainability: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detect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correct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error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during maintenance phase.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Flexibility: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modify an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operational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Testability: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2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verify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ensure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 meets the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specified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365" y="266191"/>
            <a:ext cx="4964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Product</a:t>
            </a:r>
            <a:r>
              <a:rPr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C000"/>
                </a:solidFill>
                <a:latin typeface="Arial"/>
                <a:cs typeface="Arial"/>
              </a:rPr>
              <a:t>Transition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1382013"/>
            <a:ext cx="11417300" cy="41967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 includes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three 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quality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factors,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allows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adapt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environments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new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previous.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ts val="3329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Portability:</a:t>
            </a:r>
            <a:endParaRPr sz="2800">
              <a:latin typeface="Calibri"/>
              <a:cs typeface="Calibri"/>
            </a:endParaRPr>
          </a:p>
          <a:p>
            <a:pPr marL="698500" marR="5715" lvl="1" indent="-228600">
              <a:lnSpc>
                <a:spcPct val="8000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  <a:tab pos="1262380" algn="l"/>
                <a:tab pos="2106930" algn="l"/>
                <a:tab pos="3317240" algn="l"/>
                <a:tab pos="3726815" algn="l"/>
                <a:tab pos="4845685" algn="l"/>
                <a:tab pos="5409565" algn="l"/>
                <a:tab pos="6615430" algn="l"/>
                <a:tab pos="7362190" algn="l"/>
                <a:tab pos="7983855" algn="l"/>
                <a:tab pos="9319260" algn="l"/>
                <a:tab pos="1031430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	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ed	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	t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er	the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am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	and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Reusability:</a:t>
            </a:r>
            <a:endParaRPr sz="2800">
              <a:latin typeface="Calibri"/>
              <a:cs typeface="Calibri"/>
            </a:endParaRPr>
          </a:p>
          <a:p>
            <a:pPr marL="698500" marR="5715" lvl="1" indent="-228600">
              <a:lnSpc>
                <a:spcPts val="230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  <a:tab pos="1263650" algn="l"/>
                <a:tab pos="2202815" algn="l"/>
                <a:tab pos="2612390" algn="l"/>
                <a:tab pos="3500120" algn="l"/>
                <a:tab pos="3795395" algn="l"/>
                <a:tab pos="4999355" algn="l"/>
                <a:tab pos="5508625" algn="l"/>
                <a:tab pos="6292215" algn="l"/>
                <a:tab pos="6708140" algn="l"/>
                <a:tab pos="7005320" algn="l"/>
                <a:tab pos="8301355" algn="l"/>
                <a:tab pos="8883015" algn="l"/>
                <a:tab pos="9346565" algn="l"/>
                <a:tab pos="10342245" algn="l"/>
                <a:tab pos="1072324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	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	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	wh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	a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	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part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	a	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am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)	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	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	in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other  applications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35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Interoperability: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couple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0"/>
            <a:ext cx="6726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</a:rPr>
              <a:t>A </a:t>
            </a:r>
            <a:r>
              <a:rPr spc="-65" dirty="0">
                <a:solidFill>
                  <a:srgbClr val="FFC000"/>
                </a:solidFill>
              </a:rPr>
              <a:t>few </a:t>
            </a:r>
            <a:r>
              <a:rPr spc="-45" dirty="0">
                <a:solidFill>
                  <a:srgbClr val="FFC000"/>
                </a:solidFill>
              </a:rPr>
              <a:t>Software </a:t>
            </a:r>
            <a:r>
              <a:rPr spc="-50" dirty="0">
                <a:solidFill>
                  <a:srgbClr val="FFC000"/>
                </a:solidFill>
              </a:rPr>
              <a:t>Failures </a:t>
            </a:r>
            <a:r>
              <a:rPr spc="-10" dirty="0">
                <a:solidFill>
                  <a:srgbClr val="FFC000"/>
                </a:solidFill>
              </a:rPr>
              <a:t>in</a:t>
            </a:r>
            <a:r>
              <a:rPr spc="-350" dirty="0">
                <a:solidFill>
                  <a:srgbClr val="FFC000"/>
                </a:solidFill>
              </a:rPr>
              <a:t> </a:t>
            </a:r>
            <a:r>
              <a:rPr spc="-60" dirty="0">
                <a:solidFill>
                  <a:srgbClr val="FFC000"/>
                </a:solidFill>
              </a:rPr>
              <a:t>Past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64152"/>
            <a:ext cx="12036425" cy="60261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spc="-5" dirty="0">
                <a:solidFill>
                  <a:srgbClr val="006FC0"/>
                </a:solidFill>
                <a:latin typeface="Calibri"/>
                <a:cs typeface="Calibri"/>
              </a:rPr>
              <a:t>Y2K </a:t>
            </a:r>
            <a:r>
              <a:rPr sz="3300" b="1" spc="-10" dirty="0">
                <a:solidFill>
                  <a:srgbClr val="006FC0"/>
                </a:solidFill>
                <a:latin typeface="Calibri"/>
                <a:cs typeface="Calibri"/>
              </a:rPr>
              <a:t>Problem </a:t>
            </a:r>
            <a:r>
              <a:rPr sz="3300" spc="-50" dirty="0">
                <a:solidFill>
                  <a:srgbClr val="006FC0"/>
                </a:solidFill>
                <a:latin typeface="Calibri"/>
                <a:cs typeface="Calibri"/>
              </a:rPr>
              <a:t>(Year</a:t>
            </a:r>
            <a:r>
              <a:rPr sz="33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2000)</a:t>
            </a:r>
            <a:endParaRPr sz="33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spc="-15" dirty="0">
                <a:solidFill>
                  <a:srgbClr val="006FC0"/>
                </a:solidFill>
                <a:latin typeface="Calibri"/>
                <a:cs typeface="Calibri"/>
              </a:rPr>
              <a:t>Patriot </a:t>
            </a:r>
            <a:r>
              <a:rPr sz="3300" b="1" spc="-5" dirty="0">
                <a:solidFill>
                  <a:srgbClr val="006FC0"/>
                </a:solidFill>
                <a:latin typeface="Calibri"/>
                <a:cs typeface="Calibri"/>
              </a:rPr>
              <a:t>Missiles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(Gulf </a:t>
            </a:r>
            <a:r>
              <a:rPr sz="3300" spc="-40" dirty="0">
                <a:solidFill>
                  <a:srgbClr val="006FC0"/>
                </a:solidFill>
                <a:latin typeface="Calibri"/>
                <a:cs typeface="Calibri"/>
              </a:rPr>
              <a:t>War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1990,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hit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Iraqi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Scud</a:t>
            </a:r>
            <a:r>
              <a:rPr sz="3300" spc="2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Missiles)</a:t>
            </a:r>
            <a:endParaRPr sz="3300">
              <a:latin typeface="Calibri"/>
              <a:cs typeface="Calibri"/>
            </a:endParaRPr>
          </a:p>
          <a:p>
            <a:pPr marL="241300" marR="9525" indent="-228600" algn="just">
              <a:lnSpc>
                <a:spcPts val="317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1996 </a:t>
            </a:r>
            <a:r>
              <a:rPr sz="3300" b="1" dirty="0">
                <a:solidFill>
                  <a:srgbClr val="006FC0"/>
                </a:solidFill>
                <a:latin typeface="Calibri"/>
                <a:cs typeface="Calibri"/>
              </a:rPr>
              <a:t>US </a:t>
            </a:r>
            <a:r>
              <a:rPr sz="3300" b="1" spc="-5" dirty="0">
                <a:solidFill>
                  <a:srgbClr val="006FC0"/>
                </a:solidFill>
                <a:latin typeface="Calibri"/>
                <a:cs typeface="Calibri"/>
              </a:rPr>
              <a:t>Consumer </a:t>
            </a:r>
            <a:r>
              <a:rPr sz="3300" b="1" spc="-10" dirty="0">
                <a:solidFill>
                  <a:srgbClr val="006FC0"/>
                </a:solidFill>
                <a:latin typeface="Calibri"/>
                <a:cs typeface="Calibri"/>
              </a:rPr>
              <a:t>Database </a:t>
            </a:r>
            <a:r>
              <a:rPr sz="3300" b="1" spc="-20" dirty="0">
                <a:solidFill>
                  <a:srgbClr val="006FC0"/>
                </a:solidFill>
                <a:latin typeface="Calibri"/>
                <a:cs typeface="Calibri"/>
              </a:rPr>
              <a:t>Failure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(development </a:t>
            </a:r>
            <a:r>
              <a:rPr sz="3300" spc="-15" dirty="0">
                <a:solidFill>
                  <a:srgbClr val="006FC0"/>
                </a:solidFill>
                <a:latin typeface="Calibri"/>
                <a:cs typeface="Calibri"/>
              </a:rPr>
              <a:t>team agreed </a:t>
            </a:r>
            <a:r>
              <a:rPr sz="3300" spc="-40" dirty="0">
                <a:solidFill>
                  <a:srgbClr val="006FC0"/>
                </a:solidFill>
                <a:latin typeface="Calibri"/>
                <a:cs typeface="Calibri"/>
              </a:rPr>
              <a:t>to 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3300" spc="-15" dirty="0">
                <a:solidFill>
                  <a:srgbClr val="006FC0"/>
                </a:solidFill>
                <a:latin typeface="Calibri"/>
                <a:cs typeface="Calibri"/>
              </a:rPr>
              <a:t>requirement, compromised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bugs </a:t>
            </a:r>
            <a:r>
              <a:rPr sz="33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delivering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3300" spc="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deadline)</a:t>
            </a:r>
            <a:endParaRPr sz="33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dirty="0">
                <a:solidFill>
                  <a:srgbClr val="006FC0"/>
                </a:solidFill>
                <a:latin typeface="Calibri"/>
                <a:cs typeface="Calibri"/>
              </a:rPr>
              <a:t>British </a:t>
            </a:r>
            <a:r>
              <a:rPr sz="3300" b="1" spc="-20" dirty="0">
                <a:solidFill>
                  <a:srgbClr val="006FC0"/>
                </a:solidFill>
                <a:latin typeface="Calibri"/>
                <a:cs typeface="Calibri"/>
              </a:rPr>
              <a:t>Airways </a:t>
            </a:r>
            <a:r>
              <a:rPr sz="3300" b="1" spc="-25" dirty="0">
                <a:solidFill>
                  <a:srgbClr val="006FC0"/>
                </a:solidFill>
                <a:latin typeface="Calibri"/>
                <a:cs typeface="Calibri"/>
              </a:rPr>
              <a:t>“Technical </a:t>
            </a:r>
            <a:r>
              <a:rPr sz="3300" b="1" spc="-5" dirty="0">
                <a:solidFill>
                  <a:srgbClr val="006FC0"/>
                </a:solidFill>
                <a:latin typeface="Calibri"/>
                <a:cs typeface="Calibri"/>
              </a:rPr>
              <a:t>Issue” </a:t>
            </a:r>
            <a:r>
              <a:rPr sz="3300" b="1" dirty="0">
                <a:solidFill>
                  <a:srgbClr val="006FC0"/>
                </a:solidFill>
                <a:latin typeface="Calibri"/>
                <a:cs typeface="Calibri"/>
              </a:rPr>
              <a:t>( A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3300" spc="-30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issue in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2019 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delayed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hundreds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of flights in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the UK,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while </a:t>
            </a:r>
            <a:r>
              <a:rPr sz="3300" spc="-25" dirty="0">
                <a:solidFill>
                  <a:srgbClr val="006FC0"/>
                </a:solidFill>
                <a:latin typeface="Calibri"/>
                <a:cs typeface="Calibri"/>
              </a:rPr>
              <a:t>dozens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of flights </a:t>
            </a:r>
            <a:r>
              <a:rPr sz="3300" spc="-25" dirty="0">
                <a:solidFill>
                  <a:srgbClr val="006FC0"/>
                </a:solidFill>
                <a:latin typeface="Calibri"/>
                <a:cs typeface="Calibri"/>
              </a:rPr>
              <a:t>were 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canceled </a:t>
            </a:r>
            <a:r>
              <a:rPr sz="3300" spc="-30" dirty="0">
                <a:solidFill>
                  <a:srgbClr val="006FC0"/>
                </a:solidFill>
                <a:latin typeface="Calibri"/>
                <a:cs typeface="Calibri"/>
              </a:rPr>
              <a:t>completely.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failure </a:t>
            </a:r>
            <a:r>
              <a:rPr sz="3300" spc="-25" dirty="0">
                <a:solidFill>
                  <a:srgbClr val="006FC0"/>
                </a:solidFill>
                <a:latin typeface="Calibri"/>
                <a:cs typeface="Calibri"/>
              </a:rPr>
              <a:t>affected </a:t>
            </a:r>
            <a:r>
              <a:rPr sz="3300" spc="-15" dirty="0">
                <a:solidFill>
                  <a:srgbClr val="006FC0"/>
                </a:solidFill>
                <a:latin typeface="Calibri"/>
                <a:cs typeface="Calibri"/>
              </a:rPr>
              <a:t>three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British airports and  thousands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300" spc="-15" dirty="0">
                <a:solidFill>
                  <a:srgbClr val="006FC0"/>
                </a:solidFill>
                <a:latin typeface="Calibri"/>
                <a:cs typeface="Calibri"/>
              </a:rPr>
              <a:t>passengers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who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had </a:t>
            </a:r>
            <a:r>
              <a:rPr sz="33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rebook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their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flights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check-in  </a:t>
            </a:r>
            <a:r>
              <a:rPr sz="3300" spc="-10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3300" spc="-5" dirty="0">
                <a:solidFill>
                  <a:srgbClr val="006FC0"/>
                </a:solidFill>
                <a:latin typeface="Calibri"/>
                <a:cs typeface="Calibri"/>
              </a:rPr>
              <a:t>using </a:t>
            </a:r>
            <a:r>
              <a:rPr sz="3300" dirty="0">
                <a:solidFill>
                  <a:srgbClr val="006FC0"/>
                </a:solidFill>
                <a:latin typeface="Calibri"/>
                <a:cs typeface="Calibri"/>
              </a:rPr>
              <a:t>manual</a:t>
            </a:r>
            <a:r>
              <a:rPr sz="33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006FC0"/>
                </a:solidFill>
                <a:latin typeface="Calibri"/>
                <a:cs typeface="Calibri"/>
              </a:rPr>
              <a:t>systems)</a:t>
            </a:r>
            <a:endParaRPr sz="33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spc="-15" dirty="0">
                <a:solidFill>
                  <a:srgbClr val="006FC0"/>
                </a:solidFill>
                <a:latin typeface="Calibri"/>
                <a:cs typeface="Calibri"/>
              </a:rPr>
              <a:t>Facebook</a:t>
            </a:r>
            <a:r>
              <a:rPr sz="3300" b="1" spc="7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sz="3300" b="1" spc="-25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3300" b="1" dirty="0">
                <a:solidFill>
                  <a:srgbClr val="006FC0"/>
                </a:solidFill>
                <a:latin typeface="Calibri"/>
                <a:cs typeface="Calibri"/>
              </a:rPr>
              <a:t>Leak </a:t>
            </a:r>
            <a:r>
              <a:rPr sz="3300" b="1" spc="-5" dirty="0">
                <a:solidFill>
                  <a:srgbClr val="006FC0"/>
                </a:solidFill>
                <a:latin typeface="Calibri"/>
                <a:cs typeface="Calibri"/>
              </a:rPr>
              <a:t>(2018 September): </a:t>
            </a:r>
            <a:r>
              <a:rPr sz="3300" i="1" spc="-20" dirty="0">
                <a:solidFill>
                  <a:srgbClr val="006FC0"/>
                </a:solidFill>
                <a:latin typeface="Calibri"/>
                <a:cs typeface="Calibri"/>
              </a:rPr>
              <a:t>Even </a:t>
            </a:r>
            <a:r>
              <a:rPr sz="3300" i="1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300" i="1" spc="-15" dirty="0">
                <a:solidFill>
                  <a:srgbClr val="006FC0"/>
                </a:solidFill>
                <a:latin typeface="Calibri"/>
                <a:cs typeface="Calibri"/>
              </a:rPr>
              <a:t>data  </a:t>
            </a:r>
            <a:r>
              <a:rPr sz="3300" i="1" spc="-5" dirty="0">
                <a:solidFill>
                  <a:srgbClr val="006FC0"/>
                </a:solidFill>
                <a:latin typeface="Calibri"/>
                <a:cs typeface="Calibri"/>
              </a:rPr>
              <a:t>of  </a:t>
            </a:r>
            <a:r>
              <a:rPr sz="3300" i="1" spc="-15" dirty="0">
                <a:solidFill>
                  <a:srgbClr val="006FC0"/>
                </a:solidFill>
                <a:latin typeface="Calibri"/>
                <a:cs typeface="Calibri"/>
              </a:rPr>
              <a:t>facebook </a:t>
            </a:r>
            <a:r>
              <a:rPr sz="3300" i="1" spc="-20" dirty="0">
                <a:solidFill>
                  <a:srgbClr val="006FC0"/>
                </a:solidFill>
                <a:latin typeface="Calibri"/>
                <a:cs typeface="Calibri"/>
              </a:rPr>
              <a:t>CEO </a:t>
            </a:r>
            <a:r>
              <a:rPr sz="3300" i="1" dirty="0">
                <a:solidFill>
                  <a:srgbClr val="006FC0"/>
                </a:solidFill>
                <a:latin typeface="Calibri"/>
                <a:cs typeface="Calibri"/>
              </a:rPr>
              <a:t>was </a:t>
            </a:r>
            <a:r>
              <a:rPr sz="3300" i="1" spc="-10" dirty="0">
                <a:solidFill>
                  <a:srgbClr val="006FC0"/>
                </a:solidFill>
                <a:latin typeface="Calibri"/>
                <a:cs typeface="Calibri"/>
              </a:rPr>
              <a:t>compromised by inherent </a:t>
            </a:r>
            <a:r>
              <a:rPr sz="3300" i="1" spc="-5" dirty="0">
                <a:solidFill>
                  <a:srgbClr val="006FC0"/>
                </a:solidFill>
                <a:latin typeface="Calibri"/>
                <a:cs typeface="Calibri"/>
              </a:rPr>
              <a:t>vulnerabilities in</a:t>
            </a:r>
            <a:r>
              <a:rPr sz="3300" i="1" spc="2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300" i="1" spc="-15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list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sz="28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endless…….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52400"/>
            <a:ext cx="725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FFC000"/>
                </a:solidFill>
              </a:rPr>
              <a:t>Software Development </a:t>
            </a:r>
            <a:r>
              <a:rPr spc="-45" dirty="0">
                <a:solidFill>
                  <a:srgbClr val="FFC000"/>
                </a:solidFill>
              </a:rPr>
              <a:t>Life</a:t>
            </a:r>
            <a:r>
              <a:rPr spc="-204" dirty="0">
                <a:solidFill>
                  <a:srgbClr val="FFC000"/>
                </a:solidFill>
              </a:rPr>
              <a:t> </a:t>
            </a:r>
            <a:r>
              <a:rPr spc="-35" dirty="0">
                <a:solidFill>
                  <a:srgbClr val="FFC000"/>
                </a:solidFill>
              </a:rPr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76427"/>
            <a:ext cx="11501755" cy="576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LIFECYCLE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(SDLC)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systematic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process 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building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software  that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ensures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quality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correctness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software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built.</a:t>
            </a:r>
            <a:endParaRPr lang="en-IN" sz="2400" spc="-5" dirty="0">
              <a:solidFill>
                <a:srgbClr val="6F2F9F"/>
              </a:solidFill>
              <a:latin typeface="Calibri"/>
              <a:cs typeface="Calibri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models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take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order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activities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performed on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product</a:t>
            </a:r>
            <a:r>
              <a:rPr sz="240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endParaRPr sz="2400" dirty="0">
              <a:latin typeface="Calibri"/>
              <a:cs typeface="Calibri"/>
            </a:endParaRPr>
          </a:p>
          <a:p>
            <a:pPr marL="240665">
              <a:lnSpc>
                <a:spcPts val="2735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inception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retirement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lang="en-IN" sz="24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0665">
              <a:lnSpc>
                <a:spcPts val="2735"/>
              </a:lnSpc>
            </a:pPr>
            <a:endParaRPr sz="2400" dirty="0">
              <a:latin typeface="Calibri"/>
              <a:cs typeface="Calibri"/>
            </a:endParaRPr>
          </a:p>
          <a:p>
            <a:pPr marL="240665" marR="103505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 life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models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map 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basic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activities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 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ways.</a:t>
            </a:r>
            <a:endParaRPr lang="en-IN" sz="2400" spc="-2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065" marR="103505">
              <a:lnSpc>
                <a:spcPts val="2590"/>
              </a:lnSpc>
              <a:spcBef>
                <a:spcPts val="1035"/>
              </a:spcBef>
              <a:tabLst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0665" marR="36195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Thus, no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matter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which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followed,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basic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activities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included in all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though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activities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 carried out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orders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life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models.</a:t>
            </a:r>
            <a:endParaRPr lang="en-IN" sz="240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065" marR="36195">
              <a:lnSpc>
                <a:spcPts val="2590"/>
              </a:lnSpc>
              <a:spcBef>
                <a:spcPts val="1000"/>
              </a:spcBef>
              <a:tabLst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During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any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more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activity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 carried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0717" y="631316"/>
            <a:ext cx="375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Need of</a:t>
            </a:r>
            <a:r>
              <a:rPr b="1" spc="-1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C000"/>
                </a:solidFill>
                <a:latin typeface="Arial"/>
                <a:cs typeface="Arial"/>
              </a:rPr>
              <a:t>SDLC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43490" cy="312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6261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product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systematic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disciplined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manner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Clear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understanding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among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team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members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about when 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phase defines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entry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exit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criteria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every</a:t>
            </a:r>
            <a:r>
              <a:rPr sz="280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phase.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40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6FC0"/>
                </a:solidFill>
              </a:rPr>
              <a:t>Phases </a:t>
            </a:r>
            <a:r>
              <a:rPr spc="-5" dirty="0">
                <a:solidFill>
                  <a:srgbClr val="006FC0"/>
                </a:solidFill>
              </a:rPr>
              <a:t>of</a:t>
            </a:r>
            <a:r>
              <a:rPr spc="-9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SDLC</a:t>
            </a:r>
          </a:p>
        </p:txBody>
      </p:sp>
      <p:sp>
        <p:nvSpPr>
          <p:cNvPr id="3" name="object 3"/>
          <p:cNvSpPr/>
          <p:nvPr/>
        </p:nvSpPr>
        <p:spPr>
          <a:xfrm>
            <a:off x="5419344" y="720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655" y="0"/>
                </a:moveTo>
                <a:lnTo>
                  <a:pt x="628325" y="1698"/>
                </a:lnTo>
                <a:lnTo>
                  <a:pt x="580913" y="6718"/>
                </a:lnTo>
                <a:lnTo>
                  <a:pt x="534533" y="14944"/>
                </a:lnTo>
                <a:lnTo>
                  <a:pt x="489300" y="26263"/>
                </a:lnTo>
                <a:lnTo>
                  <a:pt x="445329" y="40559"/>
                </a:lnTo>
                <a:lnTo>
                  <a:pt x="402734" y="57719"/>
                </a:lnTo>
                <a:lnTo>
                  <a:pt x="361629" y="77628"/>
                </a:lnTo>
                <a:lnTo>
                  <a:pt x="322129" y="100171"/>
                </a:lnTo>
                <a:lnTo>
                  <a:pt x="284348" y="125234"/>
                </a:lnTo>
                <a:lnTo>
                  <a:pt x="248400" y="152703"/>
                </a:lnTo>
                <a:lnTo>
                  <a:pt x="214401" y="182464"/>
                </a:lnTo>
                <a:lnTo>
                  <a:pt x="182464" y="214401"/>
                </a:lnTo>
                <a:lnTo>
                  <a:pt x="152703" y="248400"/>
                </a:lnTo>
                <a:lnTo>
                  <a:pt x="125234" y="284348"/>
                </a:lnTo>
                <a:lnTo>
                  <a:pt x="100171" y="322129"/>
                </a:lnTo>
                <a:lnTo>
                  <a:pt x="77628" y="361629"/>
                </a:lnTo>
                <a:lnTo>
                  <a:pt x="57719" y="402734"/>
                </a:lnTo>
                <a:lnTo>
                  <a:pt x="40559" y="445329"/>
                </a:lnTo>
                <a:lnTo>
                  <a:pt x="26263" y="489300"/>
                </a:lnTo>
                <a:lnTo>
                  <a:pt x="14944" y="534533"/>
                </a:lnTo>
                <a:lnTo>
                  <a:pt x="6718" y="580913"/>
                </a:lnTo>
                <a:lnTo>
                  <a:pt x="1698" y="628325"/>
                </a:lnTo>
                <a:lnTo>
                  <a:pt x="0" y="676655"/>
                </a:lnTo>
                <a:lnTo>
                  <a:pt x="1698" y="724971"/>
                </a:lnTo>
                <a:lnTo>
                  <a:pt x="6718" y="772371"/>
                </a:lnTo>
                <a:lnTo>
                  <a:pt x="14944" y="818740"/>
                </a:lnTo>
                <a:lnTo>
                  <a:pt x="26263" y="863965"/>
                </a:lnTo>
                <a:lnTo>
                  <a:pt x="40559" y="907931"/>
                </a:lnTo>
                <a:lnTo>
                  <a:pt x="57719" y="950523"/>
                </a:lnTo>
                <a:lnTo>
                  <a:pt x="77628" y="991626"/>
                </a:lnTo>
                <a:lnTo>
                  <a:pt x="100171" y="1031126"/>
                </a:lnTo>
                <a:lnTo>
                  <a:pt x="125234" y="1068908"/>
                </a:lnTo>
                <a:lnTo>
                  <a:pt x="152703" y="1104858"/>
                </a:lnTo>
                <a:lnTo>
                  <a:pt x="182464" y="1138861"/>
                </a:lnTo>
                <a:lnTo>
                  <a:pt x="214401" y="1170802"/>
                </a:lnTo>
                <a:lnTo>
                  <a:pt x="248400" y="1200567"/>
                </a:lnTo>
                <a:lnTo>
                  <a:pt x="284348" y="1228041"/>
                </a:lnTo>
                <a:lnTo>
                  <a:pt x="322129" y="1253110"/>
                </a:lnTo>
                <a:lnTo>
                  <a:pt x="361629" y="1275659"/>
                </a:lnTo>
                <a:lnTo>
                  <a:pt x="402734" y="1295573"/>
                </a:lnTo>
                <a:lnTo>
                  <a:pt x="445329" y="1312738"/>
                </a:lnTo>
                <a:lnTo>
                  <a:pt x="489300" y="1327039"/>
                </a:lnTo>
                <a:lnTo>
                  <a:pt x="534533" y="1338361"/>
                </a:lnTo>
                <a:lnTo>
                  <a:pt x="580913" y="1346590"/>
                </a:lnTo>
                <a:lnTo>
                  <a:pt x="628325" y="1351612"/>
                </a:lnTo>
                <a:lnTo>
                  <a:pt x="676655" y="1353311"/>
                </a:lnTo>
                <a:lnTo>
                  <a:pt x="724986" y="1351612"/>
                </a:lnTo>
                <a:lnTo>
                  <a:pt x="772398" y="1346590"/>
                </a:lnTo>
                <a:lnTo>
                  <a:pt x="818778" y="1338361"/>
                </a:lnTo>
                <a:lnTo>
                  <a:pt x="864011" y="1327039"/>
                </a:lnTo>
                <a:lnTo>
                  <a:pt x="907982" y="1312738"/>
                </a:lnTo>
                <a:lnTo>
                  <a:pt x="950577" y="1295573"/>
                </a:lnTo>
                <a:lnTo>
                  <a:pt x="991682" y="1275659"/>
                </a:lnTo>
                <a:lnTo>
                  <a:pt x="1031182" y="1253110"/>
                </a:lnTo>
                <a:lnTo>
                  <a:pt x="1068963" y="1228041"/>
                </a:lnTo>
                <a:lnTo>
                  <a:pt x="1104911" y="1200567"/>
                </a:lnTo>
                <a:lnTo>
                  <a:pt x="1138910" y="1170802"/>
                </a:lnTo>
                <a:lnTo>
                  <a:pt x="1170847" y="1138861"/>
                </a:lnTo>
                <a:lnTo>
                  <a:pt x="1200608" y="1104858"/>
                </a:lnTo>
                <a:lnTo>
                  <a:pt x="1228077" y="1068908"/>
                </a:lnTo>
                <a:lnTo>
                  <a:pt x="1253140" y="1031126"/>
                </a:lnTo>
                <a:lnTo>
                  <a:pt x="1275683" y="991626"/>
                </a:lnTo>
                <a:lnTo>
                  <a:pt x="1295592" y="950523"/>
                </a:lnTo>
                <a:lnTo>
                  <a:pt x="1312752" y="907931"/>
                </a:lnTo>
                <a:lnTo>
                  <a:pt x="1327048" y="863965"/>
                </a:lnTo>
                <a:lnTo>
                  <a:pt x="1338367" y="818740"/>
                </a:lnTo>
                <a:lnTo>
                  <a:pt x="1346593" y="772371"/>
                </a:lnTo>
                <a:lnTo>
                  <a:pt x="1351613" y="724971"/>
                </a:lnTo>
                <a:lnTo>
                  <a:pt x="1353311" y="676655"/>
                </a:lnTo>
                <a:lnTo>
                  <a:pt x="1351613" y="628325"/>
                </a:lnTo>
                <a:lnTo>
                  <a:pt x="1346593" y="580913"/>
                </a:lnTo>
                <a:lnTo>
                  <a:pt x="1338367" y="534533"/>
                </a:lnTo>
                <a:lnTo>
                  <a:pt x="1327048" y="489300"/>
                </a:lnTo>
                <a:lnTo>
                  <a:pt x="1312752" y="445329"/>
                </a:lnTo>
                <a:lnTo>
                  <a:pt x="1295592" y="402734"/>
                </a:lnTo>
                <a:lnTo>
                  <a:pt x="1275683" y="361629"/>
                </a:lnTo>
                <a:lnTo>
                  <a:pt x="1253140" y="322129"/>
                </a:lnTo>
                <a:lnTo>
                  <a:pt x="1228077" y="284348"/>
                </a:lnTo>
                <a:lnTo>
                  <a:pt x="1200608" y="248400"/>
                </a:lnTo>
                <a:lnTo>
                  <a:pt x="1170847" y="214401"/>
                </a:lnTo>
                <a:lnTo>
                  <a:pt x="1138910" y="182464"/>
                </a:lnTo>
                <a:lnTo>
                  <a:pt x="1104911" y="152703"/>
                </a:lnTo>
                <a:lnTo>
                  <a:pt x="1068963" y="125234"/>
                </a:lnTo>
                <a:lnTo>
                  <a:pt x="1031182" y="100171"/>
                </a:lnTo>
                <a:lnTo>
                  <a:pt x="991682" y="77628"/>
                </a:lnTo>
                <a:lnTo>
                  <a:pt x="950577" y="57719"/>
                </a:lnTo>
                <a:lnTo>
                  <a:pt x="907982" y="40559"/>
                </a:lnTo>
                <a:lnTo>
                  <a:pt x="864011" y="26263"/>
                </a:lnTo>
                <a:lnTo>
                  <a:pt x="818778" y="14944"/>
                </a:lnTo>
                <a:lnTo>
                  <a:pt x="772398" y="6718"/>
                </a:lnTo>
                <a:lnTo>
                  <a:pt x="724986" y="1698"/>
                </a:lnTo>
                <a:lnTo>
                  <a:pt x="6766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9344" y="720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5"/>
                </a:moveTo>
                <a:lnTo>
                  <a:pt x="1698" y="628325"/>
                </a:lnTo>
                <a:lnTo>
                  <a:pt x="6718" y="580913"/>
                </a:lnTo>
                <a:lnTo>
                  <a:pt x="14944" y="534533"/>
                </a:lnTo>
                <a:lnTo>
                  <a:pt x="26263" y="489300"/>
                </a:lnTo>
                <a:lnTo>
                  <a:pt x="40559" y="445329"/>
                </a:lnTo>
                <a:lnTo>
                  <a:pt x="57719" y="402734"/>
                </a:lnTo>
                <a:lnTo>
                  <a:pt x="77628" y="361629"/>
                </a:lnTo>
                <a:lnTo>
                  <a:pt x="100171" y="322129"/>
                </a:lnTo>
                <a:lnTo>
                  <a:pt x="125234" y="284348"/>
                </a:lnTo>
                <a:lnTo>
                  <a:pt x="152703" y="248400"/>
                </a:lnTo>
                <a:lnTo>
                  <a:pt x="182464" y="214401"/>
                </a:lnTo>
                <a:lnTo>
                  <a:pt x="214401" y="182464"/>
                </a:lnTo>
                <a:lnTo>
                  <a:pt x="248400" y="152703"/>
                </a:lnTo>
                <a:lnTo>
                  <a:pt x="284348" y="125234"/>
                </a:lnTo>
                <a:lnTo>
                  <a:pt x="322129" y="100171"/>
                </a:lnTo>
                <a:lnTo>
                  <a:pt x="361629" y="77628"/>
                </a:lnTo>
                <a:lnTo>
                  <a:pt x="402734" y="57719"/>
                </a:lnTo>
                <a:lnTo>
                  <a:pt x="445329" y="40559"/>
                </a:lnTo>
                <a:lnTo>
                  <a:pt x="489300" y="26263"/>
                </a:lnTo>
                <a:lnTo>
                  <a:pt x="534533" y="14944"/>
                </a:lnTo>
                <a:lnTo>
                  <a:pt x="580913" y="6718"/>
                </a:lnTo>
                <a:lnTo>
                  <a:pt x="628325" y="1698"/>
                </a:lnTo>
                <a:lnTo>
                  <a:pt x="676655" y="0"/>
                </a:lnTo>
                <a:lnTo>
                  <a:pt x="724986" y="1698"/>
                </a:lnTo>
                <a:lnTo>
                  <a:pt x="772398" y="6718"/>
                </a:lnTo>
                <a:lnTo>
                  <a:pt x="818778" y="14944"/>
                </a:lnTo>
                <a:lnTo>
                  <a:pt x="864011" y="26263"/>
                </a:lnTo>
                <a:lnTo>
                  <a:pt x="907982" y="40559"/>
                </a:lnTo>
                <a:lnTo>
                  <a:pt x="950577" y="57719"/>
                </a:lnTo>
                <a:lnTo>
                  <a:pt x="991682" y="77628"/>
                </a:lnTo>
                <a:lnTo>
                  <a:pt x="1031182" y="100171"/>
                </a:lnTo>
                <a:lnTo>
                  <a:pt x="1068963" y="125234"/>
                </a:lnTo>
                <a:lnTo>
                  <a:pt x="1104911" y="152703"/>
                </a:lnTo>
                <a:lnTo>
                  <a:pt x="1138910" y="182464"/>
                </a:lnTo>
                <a:lnTo>
                  <a:pt x="1170847" y="214401"/>
                </a:lnTo>
                <a:lnTo>
                  <a:pt x="1200608" y="248400"/>
                </a:lnTo>
                <a:lnTo>
                  <a:pt x="1228077" y="284348"/>
                </a:lnTo>
                <a:lnTo>
                  <a:pt x="1253140" y="322129"/>
                </a:lnTo>
                <a:lnTo>
                  <a:pt x="1275683" y="361629"/>
                </a:lnTo>
                <a:lnTo>
                  <a:pt x="1295592" y="402734"/>
                </a:lnTo>
                <a:lnTo>
                  <a:pt x="1312752" y="445329"/>
                </a:lnTo>
                <a:lnTo>
                  <a:pt x="1327048" y="489300"/>
                </a:lnTo>
                <a:lnTo>
                  <a:pt x="1338367" y="534533"/>
                </a:lnTo>
                <a:lnTo>
                  <a:pt x="1346593" y="580913"/>
                </a:lnTo>
                <a:lnTo>
                  <a:pt x="1351613" y="628325"/>
                </a:lnTo>
                <a:lnTo>
                  <a:pt x="1353311" y="676655"/>
                </a:lnTo>
                <a:lnTo>
                  <a:pt x="1351613" y="724971"/>
                </a:lnTo>
                <a:lnTo>
                  <a:pt x="1346593" y="772371"/>
                </a:lnTo>
                <a:lnTo>
                  <a:pt x="1338367" y="818740"/>
                </a:lnTo>
                <a:lnTo>
                  <a:pt x="1327048" y="863965"/>
                </a:lnTo>
                <a:lnTo>
                  <a:pt x="1312752" y="907931"/>
                </a:lnTo>
                <a:lnTo>
                  <a:pt x="1295592" y="950523"/>
                </a:lnTo>
                <a:lnTo>
                  <a:pt x="1275683" y="991626"/>
                </a:lnTo>
                <a:lnTo>
                  <a:pt x="1253140" y="1031126"/>
                </a:lnTo>
                <a:lnTo>
                  <a:pt x="1228077" y="1068908"/>
                </a:lnTo>
                <a:lnTo>
                  <a:pt x="1200608" y="1104858"/>
                </a:lnTo>
                <a:lnTo>
                  <a:pt x="1170847" y="1138861"/>
                </a:lnTo>
                <a:lnTo>
                  <a:pt x="1138910" y="1170802"/>
                </a:lnTo>
                <a:lnTo>
                  <a:pt x="1104911" y="1200567"/>
                </a:lnTo>
                <a:lnTo>
                  <a:pt x="1068963" y="1228041"/>
                </a:lnTo>
                <a:lnTo>
                  <a:pt x="1031182" y="1253110"/>
                </a:lnTo>
                <a:lnTo>
                  <a:pt x="991682" y="1275659"/>
                </a:lnTo>
                <a:lnTo>
                  <a:pt x="950577" y="1295573"/>
                </a:lnTo>
                <a:lnTo>
                  <a:pt x="907982" y="1312738"/>
                </a:lnTo>
                <a:lnTo>
                  <a:pt x="864011" y="1327039"/>
                </a:lnTo>
                <a:lnTo>
                  <a:pt x="818778" y="1338361"/>
                </a:lnTo>
                <a:lnTo>
                  <a:pt x="772398" y="1346590"/>
                </a:lnTo>
                <a:lnTo>
                  <a:pt x="724986" y="1351612"/>
                </a:lnTo>
                <a:lnTo>
                  <a:pt x="676655" y="1353311"/>
                </a:lnTo>
                <a:lnTo>
                  <a:pt x="628325" y="1351612"/>
                </a:lnTo>
                <a:lnTo>
                  <a:pt x="580913" y="1346590"/>
                </a:lnTo>
                <a:lnTo>
                  <a:pt x="534533" y="1338361"/>
                </a:lnTo>
                <a:lnTo>
                  <a:pt x="489300" y="1327039"/>
                </a:lnTo>
                <a:lnTo>
                  <a:pt x="445329" y="1312738"/>
                </a:lnTo>
                <a:lnTo>
                  <a:pt x="402734" y="1295573"/>
                </a:lnTo>
                <a:lnTo>
                  <a:pt x="361629" y="1275659"/>
                </a:lnTo>
                <a:lnTo>
                  <a:pt x="322129" y="1253110"/>
                </a:lnTo>
                <a:lnTo>
                  <a:pt x="284348" y="1228041"/>
                </a:lnTo>
                <a:lnTo>
                  <a:pt x="248400" y="1200567"/>
                </a:lnTo>
                <a:lnTo>
                  <a:pt x="214401" y="1170802"/>
                </a:lnTo>
                <a:lnTo>
                  <a:pt x="182464" y="1138861"/>
                </a:lnTo>
                <a:lnTo>
                  <a:pt x="152703" y="1104858"/>
                </a:lnTo>
                <a:lnTo>
                  <a:pt x="125234" y="1068908"/>
                </a:lnTo>
                <a:lnTo>
                  <a:pt x="100171" y="1031126"/>
                </a:lnTo>
                <a:lnTo>
                  <a:pt x="77628" y="991626"/>
                </a:lnTo>
                <a:lnTo>
                  <a:pt x="57719" y="950523"/>
                </a:lnTo>
                <a:lnTo>
                  <a:pt x="40559" y="907931"/>
                </a:lnTo>
                <a:lnTo>
                  <a:pt x="26263" y="863965"/>
                </a:lnTo>
                <a:lnTo>
                  <a:pt x="14944" y="818740"/>
                </a:lnTo>
                <a:lnTo>
                  <a:pt x="6718" y="772371"/>
                </a:lnTo>
                <a:lnTo>
                  <a:pt x="1698" y="724971"/>
                </a:lnTo>
                <a:lnTo>
                  <a:pt x="0" y="676655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6546" y="1175766"/>
            <a:ext cx="899160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79705" marR="5080" indent="-167640">
              <a:lnSpc>
                <a:spcPts val="1430"/>
              </a:lnSpc>
              <a:spcBef>
                <a:spcPts val="250"/>
              </a:spcBef>
            </a:pPr>
            <a:r>
              <a:rPr sz="1300" spc="-25" dirty="0">
                <a:solidFill>
                  <a:srgbClr val="0042C6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0042C6"/>
                </a:solidFill>
                <a:latin typeface="Calibri"/>
                <a:cs typeface="Calibri"/>
              </a:rPr>
              <a:t>q</a:t>
            </a:r>
            <a:r>
              <a:rPr sz="1300" spc="-10" dirty="0">
                <a:solidFill>
                  <a:srgbClr val="0042C6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eme</a:t>
            </a: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t  </a:t>
            </a:r>
            <a:r>
              <a:rPr sz="1300" spc="-10" dirty="0">
                <a:solidFill>
                  <a:srgbClr val="0042C6"/>
                </a:solidFill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8780" y="1673479"/>
            <a:ext cx="370840" cy="403860"/>
          </a:xfrm>
          <a:custGeom>
            <a:avLst/>
            <a:gdLst/>
            <a:ahLst/>
            <a:cxnLst/>
            <a:rect l="l" t="t" r="r" b="b"/>
            <a:pathLst>
              <a:path w="370840" h="403860">
                <a:moveTo>
                  <a:pt x="132334" y="0"/>
                </a:moveTo>
                <a:lnTo>
                  <a:pt x="0" y="239903"/>
                </a:lnTo>
                <a:lnTo>
                  <a:pt x="152273" y="323976"/>
                </a:lnTo>
                <a:lnTo>
                  <a:pt x="108203" y="403860"/>
                </a:lnTo>
                <a:lnTo>
                  <a:pt x="370840" y="287909"/>
                </a:lnTo>
                <a:lnTo>
                  <a:pt x="328802" y="3937"/>
                </a:lnTo>
                <a:lnTo>
                  <a:pt x="284606" y="83947"/>
                </a:lnTo>
                <a:lnTo>
                  <a:pt x="132334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9056" y="1690751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783" y="0"/>
                </a:moveTo>
                <a:lnTo>
                  <a:pt x="628451" y="1698"/>
                </a:lnTo>
                <a:lnTo>
                  <a:pt x="581037" y="6718"/>
                </a:lnTo>
                <a:lnTo>
                  <a:pt x="534654" y="14944"/>
                </a:lnTo>
                <a:lnTo>
                  <a:pt x="489417" y="26263"/>
                </a:lnTo>
                <a:lnTo>
                  <a:pt x="445441" y="40559"/>
                </a:lnTo>
                <a:lnTo>
                  <a:pt x="402840" y="57719"/>
                </a:lnTo>
                <a:lnTo>
                  <a:pt x="361728" y="77628"/>
                </a:lnTo>
                <a:lnTo>
                  <a:pt x="322220" y="100171"/>
                </a:lnTo>
                <a:lnTo>
                  <a:pt x="284432" y="125234"/>
                </a:lnTo>
                <a:lnTo>
                  <a:pt x="248476" y="152703"/>
                </a:lnTo>
                <a:lnTo>
                  <a:pt x="214468" y="182464"/>
                </a:lnTo>
                <a:lnTo>
                  <a:pt x="182523" y="214401"/>
                </a:lnTo>
                <a:lnTo>
                  <a:pt x="152754" y="248400"/>
                </a:lnTo>
                <a:lnTo>
                  <a:pt x="125277" y="284348"/>
                </a:lnTo>
                <a:lnTo>
                  <a:pt x="100206" y="322129"/>
                </a:lnTo>
                <a:lnTo>
                  <a:pt x="77656" y="361629"/>
                </a:lnTo>
                <a:lnTo>
                  <a:pt x="57740" y="402734"/>
                </a:lnTo>
                <a:lnTo>
                  <a:pt x="40575" y="445329"/>
                </a:lnTo>
                <a:lnTo>
                  <a:pt x="26273" y="489300"/>
                </a:lnTo>
                <a:lnTo>
                  <a:pt x="14950" y="534533"/>
                </a:lnTo>
                <a:lnTo>
                  <a:pt x="6721" y="580913"/>
                </a:lnTo>
                <a:lnTo>
                  <a:pt x="1699" y="628325"/>
                </a:lnTo>
                <a:lnTo>
                  <a:pt x="0" y="676656"/>
                </a:lnTo>
                <a:lnTo>
                  <a:pt x="1699" y="724971"/>
                </a:lnTo>
                <a:lnTo>
                  <a:pt x="6721" y="772371"/>
                </a:lnTo>
                <a:lnTo>
                  <a:pt x="14950" y="818740"/>
                </a:lnTo>
                <a:lnTo>
                  <a:pt x="26273" y="863965"/>
                </a:lnTo>
                <a:lnTo>
                  <a:pt x="40575" y="907931"/>
                </a:lnTo>
                <a:lnTo>
                  <a:pt x="57740" y="950523"/>
                </a:lnTo>
                <a:lnTo>
                  <a:pt x="77656" y="991626"/>
                </a:lnTo>
                <a:lnTo>
                  <a:pt x="100206" y="1031126"/>
                </a:lnTo>
                <a:lnTo>
                  <a:pt x="125277" y="1068908"/>
                </a:lnTo>
                <a:lnTo>
                  <a:pt x="152754" y="1104858"/>
                </a:lnTo>
                <a:lnTo>
                  <a:pt x="182523" y="1138861"/>
                </a:lnTo>
                <a:lnTo>
                  <a:pt x="214468" y="1170802"/>
                </a:lnTo>
                <a:lnTo>
                  <a:pt x="248476" y="1200567"/>
                </a:lnTo>
                <a:lnTo>
                  <a:pt x="284432" y="1228041"/>
                </a:lnTo>
                <a:lnTo>
                  <a:pt x="322220" y="1253110"/>
                </a:lnTo>
                <a:lnTo>
                  <a:pt x="361728" y="1275659"/>
                </a:lnTo>
                <a:lnTo>
                  <a:pt x="402840" y="1295573"/>
                </a:lnTo>
                <a:lnTo>
                  <a:pt x="445441" y="1312738"/>
                </a:lnTo>
                <a:lnTo>
                  <a:pt x="489417" y="1327039"/>
                </a:lnTo>
                <a:lnTo>
                  <a:pt x="534654" y="1338361"/>
                </a:lnTo>
                <a:lnTo>
                  <a:pt x="581037" y="1346590"/>
                </a:lnTo>
                <a:lnTo>
                  <a:pt x="628451" y="1351612"/>
                </a:lnTo>
                <a:lnTo>
                  <a:pt x="676783" y="1353312"/>
                </a:lnTo>
                <a:lnTo>
                  <a:pt x="725098" y="1351612"/>
                </a:lnTo>
                <a:lnTo>
                  <a:pt x="772498" y="1346590"/>
                </a:lnTo>
                <a:lnTo>
                  <a:pt x="818867" y="1338361"/>
                </a:lnTo>
                <a:lnTo>
                  <a:pt x="864092" y="1327039"/>
                </a:lnTo>
                <a:lnTo>
                  <a:pt x="908058" y="1312738"/>
                </a:lnTo>
                <a:lnTo>
                  <a:pt x="950650" y="1295573"/>
                </a:lnTo>
                <a:lnTo>
                  <a:pt x="991753" y="1275659"/>
                </a:lnTo>
                <a:lnTo>
                  <a:pt x="1031253" y="1253110"/>
                </a:lnTo>
                <a:lnTo>
                  <a:pt x="1069035" y="1228041"/>
                </a:lnTo>
                <a:lnTo>
                  <a:pt x="1104985" y="1200567"/>
                </a:lnTo>
                <a:lnTo>
                  <a:pt x="1138988" y="1170802"/>
                </a:lnTo>
                <a:lnTo>
                  <a:pt x="1170929" y="1138861"/>
                </a:lnTo>
                <a:lnTo>
                  <a:pt x="1200694" y="1104858"/>
                </a:lnTo>
                <a:lnTo>
                  <a:pt x="1228168" y="1068908"/>
                </a:lnTo>
                <a:lnTo>
                  <a:pt x="1253237" y="1031126"/>
                </a:lnTo>
                <a:lnTo>
                  <a:pt x="1275786" y="991626"/>
                </a:lnTo>
                <a:lnTo>
                  <a:pt x="1295700" y="950523"/>
                </a:lnTo>
                <a:lnTo>
                  <a:pt x="1312865" y="907931"/>
                </a:lnTo>
                <a:lnTo>
                  <a:pt x="1327166" y="863965"/>
                </a:lnTo>
                <a:lnTo>
                  <a:pt x="1338488" y="818740"/>
                </a:lnTo>
                <a:lnTo>
                  <a:pt x="1346717" y="772371"/>
                </a:lnTo>
                <a:lnTo>
                  <a:pt x="1351739" y="724971"/>
                </a:lnTo>
                <a:lnTo>
                  <a:pt x="1353439" y="676656"/>
                </a:lnTo>
                <a:lnTo>
                  <a:pt x="1351739" y="628325"/>
                </a:lnTo>
                <a:lnTo>
                  <a:pt x="1346717" y="580913"/>
                </a:lnTo>
                <a:lnTo>
                  <a:pt x="1338488" y="534533"/>
                </a:lnTo>
                <a:lnTo>
                  <a:pt x="1327166" y="489300"/>
                </a:lnTo>
                <a:lnTo>
                  <a:pt x="1312865" y="445329"/>
                </a:lnTo>
                <a:lnTo>
                  <a:pt x="1295700" y="402734"/>
                </a:lnTo>
                <a:lnTo>
                  <a:pt x="1275786" y="361629"/>
                </a:lnTo>
                <a:lnTo>
                  <a:pt x="1253237" y="322129"/>
                </a:lnTo>
                <a:lnTo>
                  <a:pt x="1228168" y="284348"/>
                </a:lnTo>
                <a:lnTo>
                  <a:pt x="1200694" y="248400"/>
                </a:lnTo>
                <a:lnTo>
                  <a:pt x="1170929" y="214401"/>
                </a:lnTo>
                <a:lnTo>
                  <a:pt x="1138988" y="182464"/>
                </a:lnTo>
                <a:lnTo>
                  <a:pt x="1104985" y="152703"/>
                </a:lnTo>
                <a:lnTo>
                  <a:pt x="1069035" y="125234"/>
                </a:lnTo>
                <a:lnTo>
                  <a:pt x="1031253" y="100171"/>
                </a:lnTo>
                <a:lnTo>
                  <a:pt x="991753" y="77628"/>
                </a:lnTo>
                <a:lnTo>
                  <a:pt x="950650" y="57719"/>
                </a:lnTo>
                <a:lnTo>
                  <a:pt x="908058" y="40559"/>
                </a:lnTo>
                <a:lnTo>
                  <a:pt x="864092" y="26263"/>
                </a:lnTo>
                <a:lnTo>
                  <a:pt x="818867" y="14944"/>
                </a:lnTo>
                <a:lnTo>
                  <a:pt x="772498" y="6718"/>
                </a:lnTo>
                <a:lnTo>
                  <a:pt x="725098" y="1698"/>
                </a:lnTo>
                <a:lnTo>
                  <a:pt x="6767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9056" y="1690751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6"/>
                </a:moveTo>
                <a:lnTo>
                  <a:pt x="1699" y="628325"/>
                </a:lnTo>
                <a:lnTo>
                  <a:pt x="6721" y="580913"/>
                </a:lnTo>
                <a:lnTo>
                  <a:pt x="14950" y="534533"/>
                </a:lnTo>
                <a:lnTo>
                  <a:pt x="26273" y="489300"/>
                </a:lnTo>
                <a:lnTo>
                  <a:pt x="40575" y="445329"/>
                </a:lnTo>
                <a:lnTo>
                  <a:pt x="57740" y="402734"/>
                </a:lnTo>
                <a:lnTo>
                  <a:pt x="77656" y="361629"/>
                </a:lnTo>
                <a:lnTo>
                  <a:pt x="100206" y="322129"/>
                </a:lnTo>
                <a:lnTo>
                  <a:pt x="125277" y="284348"/>
                </a:lnTo>
                <a:lnTo>
                  <a:pt x="152754" y="248400"/>
                </a:lnTo>
                <a:lnTo>
                  <a:pt x="182523" y="214401"/>
                </a:lnTo>
                <a:lnTo>
                  <a:pt x="214468" y="182464"/>
                </a:lnTo>
                <a:lnTo>
                  <a:pt x="248476" y="152703"/>
                </a:lnTo>
                <a:lnTo>
                  <a:pt x="284432" y="125234"/>
                </a:lnTo>
                <a:lnTo>
                  <a:pt x="322220" y="100171"/>
                </a:lnTo>
                <a:lnTo>
                  <a:pt x="361728" y="77628"/>
                </a:lnTo>
                <a:lnTo>
                  <a:pt x="402840" y="57719"/>
                </a:lnTo>
                <a:lnTo>
                  <a:pt x="445441" y="40559"/>
                </a:lnTo>
                <a:lnTo>
                  <a:pt x="489417" y="26263"/>
                </a:lnTo>
                <a:lnTo>
                  <a:pt x="534654" y="14944"/>
                </a:lnTo>
                <a:lnTo>
                  <a:pt x="581037" y="6718"/>
                </a:lnTo>
                <a:lnTo>
                  <a:pt x="628451" y="1698"/>
                </a:lnTo>
                <a:lnTo>
                  <a:pt x="676783" y="0"/>
                </a:lnTo>
                <a:lnTo>
                  <a:pt x="725098" y="1698"/>
                </a:lnTo>
                <a:lnTo>
                  <a:pt x="772498" y="6718"/>
                </a:lnTo>
                <a:lnTo>
                  <a:pt x="818867" y="14944"/>
                </a:lnTo>
                <a:lnTo>
                  <a:pt x="864092" y="26263"/>
                </a:lnTo>
                <a:lnTo>
                  <a:pt x="908058" y="40559"/>
                </a:lnTo>
                <a:lnTo>
                  <a:pt x="950650" y="57719"/>
                </a:lnTo>
                <a:lnTo>
                  <a:pt x="991753" y="77628"/>
                </a:lnTo>
                <a:lnTo>
                  <a:pt x="1031253" y="100171"/>
                </a:lnTo>
                <a:lnTo>
                  <a:pt x="1069035" y="125234"/>
                </a:lnTo>
                <a:lnTo>
                  <a:pt x="1104985" y="152703"/>
                </a:lnTo>
                <a:lnTo>
                  <a:pt x="1138988" y="182464"/>
                </a:lnTo>
                <a:lnTo>
                  <a:pt x="1170929" y="214401"/>
                </a:lnTo>
                <a:lnTo>
                  <a:pt x="1200694" y="248400"/>
                </a:lnTo>
                <a:lnTo>
                  <a:pt x="1228168" y="284348"/>
                </a:lnTo>
                <a:lnTo>
                  <a:pt x="1253237" y="322129"/>
                </a:lnTo>
                <a:lnTo>
                  <a:pt x="1275786" y="361629"/>
                </a:lnTo>
                <a:lnTo>
                  <a:pt x="1295700" y="402734"/>
                </a:lnTo>
                <a:lnTo>
                  <a:pt x="1312865" y="445329"/>
                </a:lnTo>
                <a:lnTo>
                  <a:pt x="1327166" y="489300"/>
                </a:lnTo>
                <a:lnTo>
                  <a:pt x="1338488" y="534533"/>
                </a:lnTo>
                <a:lnTo>
                  <a:pt x="1346717" y="580913"/>
                </a:lnTo>
                <a:lnTo>
                  <a:pt x="1351739" y="628325"/>
                </a:lnTo>
                <a:lnTo>
                  <a:pt x="1353439" y="676656"/>
                </a:lnTo>
                <a:lnTo>
                  <a:pt x="1351739" y="724971"/>
                </a:lnTo>
                <a:lnTo>
                  <a:pt x="1346717" y="772371"/>
                </a:lnTo>
                <a:lnTo>
                  <a:pt x="1338488" y="818740"/>
                </a:lnTo>
                <a:lnTo>
                  <a:pt x="1327166" y="863965"/>
                </a:lnTo>
                <a:lnTo>
                  <a:pt x="1312865" y="907931"/>
                </a:lnTo>
                <a:lnTo>
                  <a:pt x="1295700" y="950523"/>
                </a:lnTo>
                <a:lnTo>
                  <a:pt x="1275786" y="991626"/>
                </a:lnTo>
                <a:lnTo>
                  <a:pt x="1253237" y="1031126"/>
                </a:lnTo>
                <a:lnTo>
                  <a:pt x="1228168" y="1068908"/>
                </a:lnTo>
                <a:lnTo>
                  <a:pt x="1200694" y="1104858"/>
                </a:lnTo>
                <a:lnTo>
                  <a:pt x="1170929" y="1138861"/>
                </a:lnTo>
                <a:lnTo>
                  <a:pt x="1138988" y="1170802"/>
                </a:lnTo>
                <a:lnTo>
                  <a:pt x="1104985" y="1200567"/>
                </a:lnTo>
                <a:lnTo>
                  <a:pt x="1069035" y="1228041"/>
                </a:lnTo>
                <a:lnTo>
                  <a:pt x="1031253" y="1253110"/>
                </a:lnTo>
                <a:lnTo>
                  <a:pt x="991753" y="1275659"/>
                </a:lnTo>
                <a:lnTo>
                  <a:pt x="950650" y="1295573"/>
                </a:lnTo>
                <a:lnTo>
                  <a:pt x="908058" y="1312738"/>
                </a:lnTo>
                <a:lnTo>
                  <a:pt x="864092" y="1327039"/>
                </a:lnTo>
                <a:lnTo>
                  <a:pt x="818867" y="1338361"/>
                </a:lnTo>
                <a:lnTo>
                  <a:pt x="772498" y="1346590"/>
                </a:lnTo>
                <a:lnTo>
                  <a:pt x="725098" y="1351612"/>
                </a:lnTo>
                <a:lnTo>
                  <a:pt x="676783" y="1353312"/>
                </a:lnTo>
                <a:lnTo>
                  <a:pt x="628451" y="1351612"/>
                </a:lnTo>
                <a:lnTo>
                  <a:pt x="581037" y="1346590"/>
                </a:lnTo>
                <a:lnTo>
                  <a:pt x="534654" y="1338361"/>
                </a:lnTo>
                <a:lnTo>
                  <a:pt x="489417" y="1327039"/>
                </a:lnTo>
                <a:lnTo>
                  <a:pt x="445441" y="1312738"/>
                </a:lnTo>
                <a:lnTo>
                  <a:pt x="402840" y="1295573"/>
                </a:lnTo>
                <a:lnTo>
                  <a:pt x="361728" y="1275659"/>
                </a:lnTo>
                <a:lnTo>
                  <a:pt x="322220" y="1253110"/>
                </a:lnTo>
                <a:lnTo>
                  <a:pt x="284432" y="1228041"/>
                </a:lnTo>
                <a:lnTo>
                  <a:pt x="248476" y="1200567"/>
                </a:lnTo>
                <a:lnTo>
                  <a:pt x="214468" y="1170802"/>
                </a:lnTo>
                <a:lnTo>
                  <a:pt x="182523" y="1138861"/>
                </a:lnTo>
                <a:lnTo>
                  <a:pt x="152754" y="1104858"/>
                </a:lnTo>
                <a:lnTo>
                  <a:pt x="125277" y="1068908"/>
                </a:lnTo>
                <a:lnTo>
                  <a:pt x="100206" y="1031126"/>
                </a:lnTo>
                <a:lnTo>
                  <a:pt x="77656" y="991626"/>
                </a:lnTo>
                <a:lnTo>
                  <a:pt x="57740" y="950523"/>
                </a:lnTo>
                <a:lnTo>
                  <a:pt x="40575" y="907931"/>
                </a:lnTo>
                <a:lnTo>
                  <a:pt x="26273" y="863965"/>
                </a:lnTo>
                <a:lnTo>
                  <a:pt x="14950" y="818740"/>
                </a:lnTo>
                <a:lnTo>
                  <a:pt x="6721" y="772371"/>
                </a:lnTo>
                <a:lnTo>
                  <a:pt x="1699" y="724971"/>
                </a:lnTo>
                <a:lnTo>
                  <a:pt x="0" y="676656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8221" y="2236977"/>
            <a:ext cx="4743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esign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7366" y="3203320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365505" y="0"/>
                </a:moveTo>
                <a:lnTo>
                  <a:pt x="91439" y="0"/>
                </a:lnTo>
                <a:lnTo>
                  <a:pt x="91439" y="192024"/>
                </a:lnTo>
                <a:lnTo>
                  <a:pt x="0" y="192024"/>
                </a:lnTo>
                <a:lnTo>
                  <a:pt x="228473" y="383920"/>
                </a:lnTo>
                <a:lnTo>
                  <a:pt x="456818" y="192024"/>
                </a:lnTo>
                <a:lnTo>
                  <a:pt x="365505" y="192024"/>
                </a:lnTo>
                <a:lnTo>
                  <a:pt x="365505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9056" y="3768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783" y="0"/>
                </a:moveTo>
                <a:lnTo>
                  <a:pt x="628451" y="1698"/>
                </a:lnTo>
                <a:lnTo>
                  <a:pt x="581037" y="6718"/>
                </a:lnTo>
                <a:lnTo>
                  <a:pt x="534654" y="14944"/>
                </a:lnTo>
                <a:lnTo>
                  <a:pt x="489417" y="26263"/>
                </a:lnTo>
                <a:lnTo>
                  <a:pt x="445441" y="40559"/>
                </a:lnTo>
                <a:lnTo>
                  <a:pt x="402840" y="57719"/>
                </a:lnTo>
                <a:lnTo>
                  <a:pt x="361728" y="77628"/>
                </a:lnTo>
                <a:lnTo>
                  <a:pt x="322220" y="100171"/>
                </a:lnTo>
                <a:lnTo>
                  <a:pt x="284432" y="125234"/>
                </a:lnTo>
                <a:lnTo>
                  <a:pt x="248476" y="152703"/>
                </a:lnTo>
                <a:lnTo>
                  <a:pt x="214468" y="182464"/>
                </a:lnTo>
                <a:lnTo>
                  <a:pt x="182523" y="214401"/>
                </a:lnTo>
                <a:lnTo>
                  <a:pt x="152754" y="248400"/>
                </a:lnTo>
                <a:lnTo>
                  <a:pt x="125277" y="284348"/>
                </a:lnTo>
                <a:lnTo>
                  <a:pt x="100206" y="322129"/>
                </a:lnTo>
                <a:lnTo>
                  <a:pt x="77656" y="361629"/>
                </a:lnTo>
                <a:lnTo>
                  <a:pt x="57740" y="402734"/>
                </a:lnTo>
                <a:lnTo>
                  <a:pt x="40575" y="445329"/>
                </a:lnTo>
                <a:lnTo>
                  <a:pt x="26273" y="489300"/>
                </a:lnTo>
                <a:lnTo>
                  <a:pt x="14950" y="534533"/>
                </a:lnTo>
                <a:lnTo>
                  <a:pt x="6721" y="580913"/>
                </a:lnTo>
                <a:lnTo>
                  <a:pt x="1699" y="628325"/>
                </a:lnTo>
                <a:lnTo>
                  <a:pt x="0" y="676655"/>
                </a:lnTo>
                <a:lnTo>
                  <a:pt x="1699" y="724986"/>
                </a:lnTo>
                <a:lnTo>
                  <a:pt x="6721" y="772398"/>
                </a:lnTo>
                <a:lnTo>
                  <a:pt x="14950" y="818778"/>
                </a:lnTo>
                <a:lnTo>
                  <a:pt x="26273" y="864011"/>
                </a:lnTo>
                <a:lnTo>
                  <a:pt x="40575" y="907982"/>
                </a:lnTo>
                <a:lnTo>
                  <a:pt x="57740" y="950577"/>
                </a:lnTo>
                <a:lnTo>
                  <a:pt x="77656" y="991682"/>
                </a:lnTo>
                <a:lnTo>
                  <a:pt x="100206" y="1031182"/>
                </a:lnTo>
                <a:lnTo>
                  <a:pt x="125277" y="1068963"/>
                </a:lnTo>
                <a:lnTo>
                  <a:pt x="152754" y="1104911"/>
                </a:lnTo>
                <a:lnTo>
                  <a:pt x="182523" y="1138910"/>
                </a:lnTo>
                <a:lnTo>
                  <a:pt x="214468" y="1170847"/>
                </a:lnTo>
                <a:lnTo>
                  <a:pt x="248476" y="1200608"/>
                </a:lnTo>
                <a:lnTo>
                  <a:pt x="284432" y="1228077"/>
                </a:lnTo>
                <a:lnTo>
                  <a:pt x="322220" y="1253140"/>
                </a:lnTo>
                <a:lnTo>
                  <a:pt x="361728" y="1275683"/>
                </a:lnTo>
                <a:lnTo>
                  <a:pt x="402840" y="1295592"/>
                </a:lnTo>
                <a:lnTo>
                  <a:pt x="445441" y="1312752"/>
                </a:lnTo>
                <a:lnTo>
                  <a:pt x="489417" y="1327048"/>
                </a:lnTo>
                <a:lnTo>
                  <a:pt x="534654" y="1338367"/>
                </a:lnTo>
                <a:lnTo>
                  <a:pt x="581037" y="1346593"/>
                </a:lnTo>
                <a:lnTo>
                  <a:pt x="628451" y="1351613"/>
                </a:lnTo>
                <a:lnTo>
                  <a:pt x="676783" y="1353311"/>
                </a:lnTo>
                <a:lnTo>
                  <a:pt x="725098" y="1351613"/>
                </a:lnTo>
                <a:lnTo>
                  <a:pt x="772498" y="1346593"/>
                </a:lnTo>
                <a:lnTo>
                  <a:pt x="818867" y="1338367"/>
                </a:lnTo>
                <a:lnTo>
                  <a:pt x="864092" y="1327048"/>
                </a:lnTo>
                <a:lnTo>
                  <a:pt x="908058" y="1312752"/>
                </a:lnTo>
                <a:lnTo>
                  <a:pt x="950650" y="1295592"/>
                </a:lnTo>
                <a:lnTo>
                  <a:pt x="991753" y="1275683"/>
                </a:lnTo>
                <a:lnTo>
                  <a:pt x="1031253" y="1253140"/>
                </a:lnTo>
                <a:lnTo>
                  <a:pt x="1069035" y="1228077"/>
                </a:lnTo>
                <a:lnTo>
                  <a:pt x="1104985" y="1200608"/>
                </a:lnTo>
                <a:lnTo>
                  <a:pt x="1138988" y="1170847"/>
                </a:lnTo>
                <a:lnTo>
                  <a:pt x="1170929" y="1138910"/>
                </a:lnTo>
                <a:lnTo>
                  <a:pt x="1200694" y="1104911"/>
                </a:lnTo>
                <a:lnTo>
                  <a:pt x="1228168" y="1068963"/>
                </a:lnTo>
                <a:lnTo>
                  <a:pt x="1253237" y="1031182"/>
                </a:lnTo>
                <a:lnTo>
                  <a:pt x="1275786" y="991682"/>
                </a:lnTo>
                <a:lnTo>
                  <a:pt x="1295700" y="950577"/>
                </a:lnTo>
                <a:lnTo>
                  <a:pt x="1312865" y="907982"/>
                </a:lnTo>
                <a:lnTo>
                  <a:pt x="1327166" y="864011"/>
                </a:lnTo>
                <a:lnTo>
                  <a:pt x="1338488" y="818778"/>
                </a:lnTo>
                <a:lnTo>
                  <a:pt x="1346717" y="772398"/>
                </a:lnTo>
                <a:lnTo>
                  <a:pt x="1351739" y="724986"/>
                </a:lnTo>
                <a:lnTo>
                  <a:pt x="1353439" y="676655"/>
                </a:lnTo>
                <a:lnTo>
                  <a:pt x="1351739" y="628325"/>
                </a:lnTo>
                <a:lnTo>
                  <a:pt x="1346717" y="580913"/>
                </a:lnTo>
                <a:lnTo>
                  <a:pt x="1338488" y="534533"/>
                </a:lnTo>
                <a:lnTo>
                  <a:pt x="1327166" y="489300"/>
                </a:lnTo>
                <a:lnTo>
                  <a:pt x="1312865" y="445329"/>
                </a:lnTo>
                <a:lnTo>
                  <a:pt x="1295700" y="402734"/>
                </a:lnTo>
                <a:lnTo>
                  <a:pt x="1275786" y="361629"/>
                </a:lnTo>
                <a:lnTo>
                  <a:pt x="1253237" y="322129"/>
                </a:lnTo>
                <a:lnTo>
                  <a:pt x="1228168" y="284348"/>
                </a:lnTo>
                <a:lnTo>
                  <a:pt x="1200694" y="248400"/>
                </a:lnTo>
                <a:lnTo>
                  <a:pt x="1170929" y="214401"/>
                </a:lnTo>
                <a:lnTo>
                  <a:pt x="1138988" y="182464"/>
                </a:lnTo>
                <a:lnTo>
                  <a:pt x="1104985" y="152703"/>
                </a:lnTo>
                <a:lnTo>
                  <a:pt x="1069035" y="125234"/>
                </a:lnTo>
                <a:lnTo>
                  <a:pt x="1031253" y="100171"/>
                </a:lnTo>
                <a:lnTo>
                  <a:pt x="991753" y="77628"/>
                </a:lnTo>
                <a:lnTo>
                  <a:pt x="950650" y="57719"/>
                </a:lnTo>
                <a:lnTo>
                  <a:pt x="908058" y="40559"/>
                </a:lnTo>
                <a:lnTo>
                  <a:pt x="864092" y="26263"/>
                </a:lnTo>
                <a:lnTo>
                  <a:pt x="818867" y="14944"/>
                </a:lnTo>
                <a:lnTo>
                  <a:pt x="772498" y="6718"/>
                </a:lnTo>
                <a:lnTo>
                  <a:pt x="725098" y="1698"/>
                </a:lnTo>
                <a:lnTo>
                  <a:pt x="6767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9056" y="3768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5"/>
                </a:moveTo>
                <a:lnTo>
                  <a:pt x="1699" y="628325"/>
                </a:lnTo>
                <a:lnTo>
                  <a:pt x="6721" y="580913"/>
                </a:lnTo>
                <a:lnTo>
                  <a:pt x="14950" y="534533"/>
                </a:lnTo>
                <a:lnTo>
                  <a:pt x="26273" y="489300"/>
                </a:lnTo>
                <a:lnTo>
                  <a:pt x="40575" y="445329"/>
                </a:lnTo>
                <a:lnTo>
                  <a:pt x="57740" y="402734"/>
                </a:lnTo>
                <a:lnTo>
                  <a:pt x="77656" y="361629"/>
                </a:lnTo>
                <a:lnTo>
                  <a:pt x="100206" y="322129"/>
                </a:lnTo>
                <a:lnTo>
                  <a:pt x="125277" y="284348"/>
                </a:lnTo>
                <a:lnTo>
                  <a:pt x="152754" y="248400"/>
                </a:lnTo>
                <a:lnTo>
                  <a:pt x="182523" y="214401"/>
                </a:lnTo>
                <a:lnTo>
                  <a:pt x="214468" y="182464"/>
                </a:lnTo>
                <a:lnTo>
                  <a:pt x="248476" y="152703"/>
                </a:lnTo>
                <a:lnTo>
                  <a:pt x="284432" y="125234"/>
                </a:lnTo>
                <a:lnTo>
                  <a:pt x="322220" y="100171"/>
                </a:lnTo>
                <a:lnTo>
                  <a:pt x="361728" y="77628"/>
                </a:lnTo>
                <a:lnTo>
                  <a:pt x="402840" y="57719"/>
                </a:lnTo>
                <a:lnTo>
                  <a:pt x="445441" y="40559"/>
                </a:lnTo>
                <a:lnTo>
                  <a:pt x="489417" y="26263"/>
                </a:lnTo>
                <a:lnTo>
                  <a:pt x="534654" y="14944"/>
                </a:lnTo>
                <a:lnTo>
                  <a:pt x="581037" y="6718"/>
                </a:lnTo>
                <a:lnTo>
                  <a:pt x="628451" y="1698"/>
                </a:lnTo>
                <a:lnTo>
                  <a:pt x="676783" y="0"/>
                </a:lnTo>
                <a:lnTo>
                  <a:pt x="725098" y="1698"/>
                </a:lnTo>
                <a:lnTo>
                  <a:pt x="772498" y="6718"/>
                </a:lnTo>
                <a:lnTo>
                  <a:pt x="818867" y="14944"/>
                </a:lnTo>
                <a:lnTo>
                  <a:pt x="864092" y="26263"/>
                </a:lnTo>
                <a:lnTo>
                  <a:pt x="908058" y="40559"/>
                </a:lnTo>
                <a:lnTo>
                  <a:pt x="950650" y="57719"/>
                </a:lnTo>
                <a:lnTo>
                  <a:pt x="991753" y="77628"/>
                </a:lnTo>
                <a:lnTo>
                  <a:pt x="1031253" y="100171"/>
                </a:lnTo>
                <a:lnTo>
                  <a:pt x="1069035" y="125234"/>
                </a:lnTo>
                <a:lnTo>
                  <a:pt x="1104985" y="152703"/>
                </a:lnTo>
                <a:lnTo>
                  <a:pt x="1138988" y="182464"/>
                </a:lnTo>
                <a:lnTo>
                  <a:pt x="1170929" y="214401"/>
                </a:lnTo>
                <a:lnTo>
                  <a:pt x="1200694" y="248400"/>
                </a:lnTo>
                <a:lnTo>
                  <a:pt x="1228168" y="284348"/>
                </a:lnTo>
                <a:lnTo>
                  <a:pt x="1253237" y="322129"/>
                </a:lnTo>
                <a:lnTo>
                  <a:pt x="1275786" y="361629"/>
                </a:lnTo>
                <a:lnTo>
                  <a:pt x="1295700" y="402734"/>
                </a:lnTo>
                <a:lnTo>
                  <a:pt x="1312865" y="445329"/>
                </a:lnTo>
                <a:lnTo>
                  <a:pt x="1327166" y="489300"/>
                </a:lnTo>
                <a:lnTo>
                  <a:pt x="1338488" y="534533"/>
                </a:lnTo>
                <a:lnTo>
                  <a:pt x="1346717" y="580913"/>
                </a:lnTo>
                <a:lnTo>
                  <a:pt x="1351739" y="628325"/>
                </a:lnTo>
                <a:lnTo>
                  <a:pt x="1353439" y="676655"/>
                </a:lnTo>
                <a:lnTo>
                  <a:pt x="1351739" y="724986"/>
                </a:lnTo>
                <a:lnTo>
                  <a:pt x="1346717" y="772398"/>
                </a:lnTo>
                <a:lnTo>
                  <a:pt x="1338488" y="818778"/>
                </a:lnTo>
                <a:lnTo>
                  <a:pt x="1327166" y="864011"/>
                </a:lnTo>
                <a:lnTo>
                  <a:pt x="1312865" y="907982"/>
                </a:lnTo>
                <a:lnTo>
                  <a:pt x="1295700" y="950577"/>
                </a:lnTo>
                <a:lnTo>
                  <a:pt x="1275786" y="991682"/>
                </a:lnTo>
                <a:lnTo>
                  <a:pt x="1253237" y="1031182"/>
                </a:lnTo>
                <a:lnTo>
                  <a:pt x="1228168" y="1068963"/>
                </a:lnTo>
                <a:lnTo>
                  <a:pt x="1200694" y="1104911"/>
                </a:lnTo>
                <a:lnTo>
                  <a:pt x="1170929" y="1138910"/>
                </a:lnTo>
                <a:lnTo>
                  <a:pt x="1138988" y="1170847"/>
                </a:lnTo>
                <a:lnTo>
                  <a:pt x="1104985" y="1200608"/>
                </a:lnTo>
                <a:lnTo>
                  <a:pt x="1069035" y="1228077"/>
                </a:lnTo>
                <a:lnTo>
                  <a:pt x="1031253" y="1253140"/>
                </a:lnTo>
                <a:lnTo>
                  <a:pt x="991753" y="1275683"/>
                </a:lnTo>
                <a:lnTo>
                  <a:pt x="950650" y="1295592"/>
                </a:lnTo>
                <a:lnTo>
                  <a:pt x="908058" y="1312752"/>
                </a:lnTo>
                <a:lnTo>
                  <a:pt x="864092" y="1327048"/>
                </a:lnTo>
                <a:lnTo>
                  <a:pt x="818867" y="1338367"/>
                </a:lnTo>
                <a:lnTo>
                  <a:pt x="772498" y="1346593"/>
                </a:lnTo>
                <a:lnTo>
                  <a:pt x="725098" y="1351613"/>
                </a:lnTo>
                <a:lnTo>
                  <a:pt x="676783" y="1353311"/>
                </a:lnTo>
                <a:lnTo>
                  <a:pt x="628451" y="1351613"/>
                </a:lnTo>
                <a:lnTo>
                  <a:pt x="581037" y="1346593"/>
                </a:lnTo>
                <a:lnTo>
                  <a:pt x="534654" y="1338367"/>
                </a:lnTo>
                <a:lnTo>
                  <a:pt x="489417" y="1327048"/>
                </a:lnTo>
                <a:lnTo>
                  <a:pt x="445441" y="1312752"/>
                </a:lnTo>
                <a:lnTo>
                  <a:pt x="402840" y="1295592"/>
                </a:lnTo>
                <a:lnTo>
                  <a:pt x="361728" y="1275683"/>
                </a:lnTo>
                <a:lnTo>
                  <a:pt x="322220" y="1253140"/>
                </a:lnTo>
                <a:lnTo>
                  <a:pt x="284432" y="1228077"/>
                </a:lnTo>
                <a:lnTo>
                  <a:pt x="248476" y="1200608"/>
                </a:lnTo>
                <a:lnTo>
                  <a:pt x="214468" y="1170847"/>
                </a:lnTo>
                <a:lnTo>
                  <a:pt x="182523" y="1138910"/>
                </a:lnTo>
                <a:lnTo>
                  <a:pt x="152754" y="1104911"/>
                </a:lnTo>
                <a:lnTo>
                  <a:pt x="125277" y="1068963"/>
                </a:lnTo>
                <a:lnTo>
                  <a:pt x="100206" y="1031182"/>
                </a:lnTo>
                <a:lnTo>
                  <a:pt x="77656" y="991682"/>
                </a:lnTo>
                <a:lnTo>
                  <a:pt x="57740" y="950577"/>
                </a:lnTo>
                <a:lnTo>
                  <a:pt x="40575" y="907982"/>
                </a:lnTo>
                <a:lnTo>
                  <a:pt x="26273" y="864011"/>
                </a:lnTo>
                <a:lnTo>
                  <a:pt x="14950" y="818778"/>
                </a:lnTo>
                <a:lnTo>
                  <a:pt x="6721" y="772398"/>
                </a:lnTo>
                <a:lnTo>
                  <a:pt x="1699" y="724986"/>
                </a:lnTo>
                <a:lnTo>
                  <a:pt x="0" y="676655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10602" y="4315205"/>
            <a:ext cx="490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0042C6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ding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8917" y="4739385"/>
            <a:ext cx="380365" cy="406400"/>
          </a:xfrm>
          <a:custGeom>
            <a:avLst/>
            <a:gdLst/>
            <a:ahLst/>
            <a:cxnLst/>
            <a:rect l="l" t="t" r="r" b="b"/>
            <a:pathLst>
              <a:path w="380365" h="406400">
                <a:moveTo>
                  <a:pt x="243077" y="0"/>
                </a:moveTo>
                <a:lnTo>
                  <a:pt x="87249" y="89915"/>
                </a:lnTo>
                <a:lnTo>
                  <a:pt x="41655" y="10794"/>
                </a:lnTo>
                <a:lnTo>
                  <a:pt x="0" y="298450"/>
                </a:lnTo>
                <a:lnTo>
                  <a:pt x="270001" y="406272"/>
                </a:lnTo>
                <a:lnTo>
                  <a:pt x="224281" y="327151"/>
                </a:lnTo>
                <a:lnTo>
                  <a:pt x="380110" y="237236"/>
                </a:lnTo>
                <a:lnTo>
                  <a:pt x="243077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9344" y="4784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655" y="0"/>
                </a:moveTo>
                <a:lnTo>
                  <a:pt x="628325" y="1699"/>
                </a:lnTo>
                <a:lnTo>
                  <a:pt x="580913" y="6721"/>
                </a:lnTo>
                <a:lnTo>
                  <a:pt x="534533" y="14950"/>
                </a:lnTo>
                <a:lnTo>
                  <a:pt x="489300" y="26272"/>
                </a:lnTo>
                <a:lnTo>
                  <a:pt x="445329" y="40573"/>
                </a:lnTo>
                <a:lnTo>
                  <a:pt x="402734" y="57738"/>
                </a:lnTo>
                <a:lnTo>
                  <a:pt x="361629" y="77652"/>
                </a:lnTo>
                <a:lnTo>
                  <a:pt x="322129" y="100201"/>
                </a:lnTo>
                <a:lnTo>
                  <a:pt x="284348" y="125270"/>
                </a:lnTo>
                <a:lnTo>
                  <a:pt x="248400" y="152744"/>
                </a:lnTo>
                <a:lnTo>
                  <a:pt x="214401" y="182509"/>
                </a:lnTo>
                <a:lnTo>
                  <a:pt x="182464" y="214450"/>
                </a:lnTo>
                <a:lnTo>
                  <a:pt x="152703" y="248453"/>
                </a:lnTo>
                <a:lnTo>
                  <a:pt x="125234" y="284403"/>
                </a:lnTo>
                <a:lnTo>
                  <a:pt x="100171" y="322185"/>
                </a:lnTo>
                <a:lnTo>
                  <a:pt x="77628" y="361685"/>
                </a:lnTo>
                <a:lnTo>
                  <a:pt x="57719" y="402788"/>
                </a:lnTo>
                <a:lnTo>
                  <a:pt x="40559" y="445380"/>
                </a:lnTo>
                <a:lnTo>
                  <a:pt x="26263" y="489346"/>
                </a:lnTo>
                <a:lnTo>
                  <a:pt x="14944" y="534571"/>
                </a:lnTo>
                <a:lnTo>
                  <a:pt x="6718" y="580940"/>
                </a:lnTo>
                <a:lnTo>
                  <a:pt x="1698" y="628340"/>
                </a:lnTo>
                <a:lnTo>
                  <a:pt x="0" y="676655"/>
                </a:lnTo>
                <a:lnTo>
                  <a:pt x="1698" y="724985"/>
                </a:lnTo>
                <a:lnTo>
                  <a:pt x="6718" y="772397"/>
                </a:lnTo>
                <a:lnTo>
                  <a:pt x="14944" y="818777"/>
                </a:lnTo>
                <a:lnTo>
                  <a:pt x="26263" y="864010"/>
                </a:lnTo>
                <a:lnTo>
                  <a:pt x="40559" y="907983"/>
                </a:lnTo>
                <a:lnTo>
                  <a:pt x="57719" y="950580"/>
                </a:lnTo>
                <a:lnTo>
                  <a:pt x="77628" y="991688"/>
                </a:lnTo>
                <a:lnTo>
                  <a:pt x="100171" y="1031191"/>
                </a:lnTo>
                <a:lnTo>
                  <a:pt x="125234" y="1068975"/>
                </a:lnTo>
                <a:lnTo>
                  <a:pt x="152703" y="1104926"/>
                </a:lnTo>
                <a:lnTo>
                  <a:pt x="182464" y="1138929"/>
                </a:lnTo>
                <a:lnTo>
                  <a:pt x="214401" y="1170870"/>
                </a:lnTo>
                <a:lnTo>
                  <a:pt x="248400" y="1200634"/>
                </a:lnTo>
                <a:lnTo>
                  <a:pt x="284348" y="1228107"/>
                </a:lnTo>
                <a:lnTo>
                  <a:pt x="322129" y="1253174"/>
                </a:lnTo>
                <a:lnTo>
                  <a:pt x="361629" y="1275720"/>
                </a:lnTo>
                <a:lnTo>
                  <a:pt x="402734" y="1295632"/>
                </a:lnTo>
                <a:lnTo>
                  <a:pt x="445329" y="1312795"/>
                </a:lnTo>
                <a:lnTo>
                  <a:pt x="489300" y="1327094"/>
                </a:lnTo>
                <a:lnTo>
                  <a:pt x="534533" y="1338415"/>
                </a:lnTo>
                <a:lnTo>
                  <a:pt x="580913" y="1346643"/>
                </a:lnTo>
                <a:lnTo>
                  <a:pt x="628325" y="1351663"/>
                </a:lnTo>
                <a:lnTo>
                  <a:pt x="676655" y="1353362"/>
                </a:lnTo>
                <a:lnTo>
                  <a:pt x="724986" y="1351663"/>
                </a:lnTo>
                <a:lnTo>
                  <a:pt x="772398" y="1346643"/>
                </a:lnTo>
                <a:lnTo>
                  <a:pt x="818778" y="1338415"/>
                </a:lnTo>
                <a:lnTo>
                  <a:pt x="864011" y="1327094"/>
                </a:lnTo>
                <a:lnTo>
                  <a:pt x="907982" y="1312795"/>
                </a:lnTo>
                <a:lnTo>
                  <a:pt x="950577" y="1295632"/>
                </a:lnTo>
                <a:lnTo>
                  <a:pt x="991682" y="1275720"/>
                </a:lnTo>
                <a:lnTo>
                  <a:pt x="1031182" y="1253174"/>
                </a:lnTo>
                <a:lnTo>
                  <a:pt x="1068963" y="1228107"/>
                </a:lnTo>
                <a:lnTo>
                  <a:pt x="1104911" y="1200634"/>
                </a:lnTo>
                <a:lnTo>
                  <a:pt x="1138910" y="1170870"/>
                </a:lnTo>
                <a:lnTo>
                  <a:pt x="1170847" y="1138929"/>
                </a:lnTo>
                <a:lnTo>
                  <a:pt x="1200608" y="1104926"/>
                </a:lnTo>
                <a:lnTo>
                  <a:pt x="1228077" y="1068975"/>
                </a:lnTo>
                <a:lnTo>
                  <a:pt x="1253140" y="1031191"/>
                </a:lnTo>
                <a:lnTo>
                  <a:pt x="1275683" y="991688"/>
                </a:lnTo>
                <a:lnTo>
                  <a:pt x="1295592" y="950580"/>
                </a:lnTo>
                <a:lnTo>
                  <a:pt x="1312752" y="907983"/>
                </a:lnTo>
                <a:lnTo>
                  <a:pt x="1327048" y="864010"/>
                </a:lnTo>
                <a:lnTo>
                  <a:pt x="1338367" y="818777"/>
                </a:lnTo>
                <a:lnTo>
                  <a:pt x="1346593" y="772397"/>
                </a:lnTo>
                <a:lnTo>
                  <a:pt x="1351613" y="724985"/>
                </a:lnTo>
                <a:lnTo>
                  <a:pt x="1353311" y="676655"/>
                </a:lnTo>
                <a:lnTo>
                  <a:pt x="1351613" y="628340"/>
                </a:lnTo>
                <a:lnTo>
                  <a:pt x="1346593" y="580940"/>
                </a:lnTo>
                <a:lnTo>
                  <a:pt x="1338367" y="534571"/>
                </a:lnTo>
                <a:lnTo>
                  <a:pt x="1327048" y="489346"/>
                </a:lnTo>
                <a:lnTo>
                  <a:pt x="1312752" y="445380"/>
                </a:lnTo>
                <a:lnTo>
                  <a:pt x="1295592" y="402788"/>
                </a:lnTo>
                <a:lnTo>
                  <a:pt x="1275683" y="361685"/>
                </a:lnTo>
                <a:lnTo>
                  <a:pt x="1253140" y="322185"/>
                </a:lnTo>
                <a:lnTo>
                  <a:pt x="1228077" y="284403"/>
                </a:lnTo>
                <a:lnTo>
                  <a:pt x="1200608" y="248453"/>
                </a:lnTo>
                <a:lnTo>
                  <a:pt x="1170847" y="214450"/>
                </a:lnTo>
                <a:lnTo>
                  <a:pt x="1138910" y="182509"/>
                </a:lnTo>
                <a:lnTo>
                  <a:pt x="1104911" y="152744"/>
                </a:lnTo>
                <a:lnTo>
                  <a:pt x="1068963" y="125270"/>
                </a:lnTo>
                <a:lnTo>
                  <a:pt x="1031182" y="100201"/>
                </a:lnTo>
                <a:lnTo>
                  <a:pt x="991682" y="77652"/>
                </a:lnTo>
                <a:lnTo>
                  <a:pt x="950577" y="57738"/>
                </a:lnTo>
                <a:lnTo>
                  <a:pt x="907982" y="40573"/>
                </a:lnTo>
                <a:lnTo>
                  <a:pt x="864011" y="26272"/>
                </a:lnTo>
                <a:lnTo>
                  <a:pt x="818778" y="14950"/>
                </a:lnTo>
                <a:lnTo>
                  <a:pt x="772398" y="6721"/>
                </a:lnTo>
                <a:lnTo>
                  <a:pt x="724986" y="1699"/>
                </a:lnTo>
                <a:lnTo>
                  <a:pt x="6766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9344" y="4784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5"/>
                </a:moveTo>
                <a:lnTo>
                  <a:pt x="1698" y="628340"/>
                </a:lnTo>
                <a:lnTo>
                  <a:pt x="6718" y="580940"/>
                </a:lnTo>
                <a:lnTo>
                  <a:pt x="14944" y="534571"/>
                </a:lnTo>
                <a:lnTo>
                  <a:pt x="26263" y="489346"/>
                </a:lnTo>
                <a:lnTo>
                  <a:pt x="40559" y="445380"/>
                </a:lnTo>
                <a:lnTo>
                  <a:pt x="57719" y="402788"/>
                </a:lnTo>
                <a:lnTo>
                  <a:pt x="77628" y="361685"/>
                </a:lnTo>
                <a:lnTo>
                  <a:pt x="100171" y="322185"/>
                </a:lnTo>
                <a:lnTo>
                  <a:pt x="125234" y="284403"/>
                </a:lnTo>
                <a:lnTo>
                  <a:pt x="152703" y="248453"/>
                </a:lnTo>
                <a:lnTo>
                  <a:pt x="182464" y="214450"/>
                </a:lnTo>
                <a:lnTo>
                  <a:pt x="214401" y="182509"/>
                </a:lnTo>
                <a:lnTo>
                  <a:pt x="248400" y="152744"/>
                </a:lnTo>
                <a:lnTo>
                  <a:pt x="284348" y="125270"/>
                </a:lnTo>
                <a:lnTo>
                  <a:pt x="322129" y="100201"/>
                </a:lnTo>
                <a:lnTo>
                  <a:pt x="361629" y="77652"/>
                </a:lnTo>
                <a:lnTo>
                  <a:pt x="402734" y="57738"/>
                </a:lnTo>
                <a:lnTo>
                  <a:pt x="445329" y="40573"/>
                </a:lnTo>
                <a:lnTo>
                  <a:pt x="489300" y="26272"/>
                </a:lnTo>
                <a:lnTo>
                  <a:pt x="534533" y="14950"/>
                </a:lnTo>
                <a:lnTo>
                  <a:pt x="580913" y="6721"/>
                </a:lnTo>
                <a:lnTo>
                  <a:pt x="628325" y="1699"/>
                </a:lnTo>
                <a:lnTo>
                  <a:pt x="676655" y="0"/>
                </a:lnTo>
                <a:lnTo>
                  <a:pt x="724986" y="1699"/>
                </a:lnTo>
                <a:lnTo>
                  <a:pt x="772398" y="6721"/>
                </a:lnTo>
                <a:lnTo>
                  <a:pt x="818778" y="14950"/>
                </a:lnTo>
                <a:lnTo>
                  <a:pt x="864011" y="26272"/>
                </a:lnTo>
                <a:lnTo>
                  <a:pt x="907982" y="40573"/>
                </a:lnTo>
                <a:lnTo>
                  <a:pt x="950577" y="57738"/>
                </a:lnTo>
                <a:lnTo>
                  <a:pt x="991682" y="77652"/>
                </a:lnTo>
                <a:lnTo>
                  <a:pt x="1031182" y="100201"/>
                </a:lnTo>
                <a:lnTo>
                  <a:pt x="1068963" y="125270"/>
                </a:lnTo>
                <a:lnTo>
                  <a:pt x="1104911" y="152744"/>
                </a:lnTo>
                <a:lnTo>
                  <a:pt x="1138910" y="182509"/>
                </a:lnTo>
                <a:lnTo>
                  <a:pt x="1170847" y="214450"/>
                </a:lnTo>
                <a:lnTo>
                  <a:pt x="1200608" y="248453"/>
                </a:lnTo>
                <a:lnTo>
                  <a:pt x="1228077" y="284403"/>
                </a:lnTo>
                <a:lnTo>
                  <a:pt x="1253140" y="322185"/>
                </a:lnTo>
                <a:lnTo>
                  <a:pt x="1275683" y="361685"/>
                </a:lnTo>
                <a:lnTo>
                  <a:pt x="1295592" y="402788"/>
                </a:lnTo>
                <a:lnTo>
                  <a:pt x="1312752" y="445380"/>
                </a:lnTo>
                <a:lnTo>
                  <a:pt x="1327048" y="489346"/>
                </a:lnTo>
                <a:lnTo>
                  <a:pt x="1338367" y="534571"/>
                </a:lnTo>
                <a:lnTo>
                  <a:pt x="1346593" y="580940"/>
                </a:lnTo>
                <a:lnTo>
                  <a:pt x="1351613" y="628340"/>
                </a:lnTo>
                <a:lnTo>
                  <a:pt x="1353311" y="676655"/>
                </a:lnTo>
                <a:lnTo>
                  <a:pt x="1351613" y="724985"/>
                </a:lnTo>
                <a:lnTo>
                  <a:pt x="1346593" y="772397"/>
                </a:lnTo>
                <a:lnTo>
                  <a:pt x="1338367" y="818777"/>
                </a:lnTo>
                <a:lnTo>
                  <a:pt x="1327048" y="864010"/>
                </a:lnTo>
                <a:lnTo>
                  <a:pt x="1312752" y="907983"/>
                </a:lnTo>
                <a:lnTo>
                  <a:pt x="1295592" y="950580"/>
                </a:lnTo>
                <a:lnTo>
                  <a:pt x="1275683" y="991688"/>
                </a:lnTo>
                <a:lnTo>
                  <a:pt x="1253140" y="1031191"/>
                </a:lnTo>
                <a:lnTo>
                  <a:pt x="1228077" y="1068975"/>
                </a:lnTo>
                <a:lnTo>
                  <a:pt x="1200608" y="1104926"/>
                </a:lnTo>
                <a:lnTo>
                  <a:pt x="1170847" y="1138929"/>
                </a:lnTo>
                <a:lnTo>
                  <a:pt x="1138910" y="1170870"/>
                </a:lnTo>
                <a:lnTo>
                  <a:pt x="1104911" y="1200634"/>
                </a:lnTo>
                <a:lnTo>
                  <a:pt x="1068963" y="1228107"/>
                </a:lnTo>
                <a:lnTo>
                  <a:pt x="1031182" y="1253174"/>
                </a:lnTo>
                <a:lnTo>
                  <a:pt x="991682" y="1275720"/>
                </a:lnTo>
                <a:lnTo>
                  <a:pt x="950577" y="1295632"/>
                </a:lnTo>
                <a:lnTo>
                  <a:pt x="907982" y="1312795"/>
                </a:lnTo>
                <a:lnTo>
                  <a:pt x="864011" y="1327094"/>
                </a:lnTo>
                <a:lnTo>
                  <a:pt x="818778" y="1338415"/>
                </a:lnTo>
                <a:lnTo>
                  <a:pt x="772398" y="1346643"/>
                </a:lnTo>
                <a:lnTo>
                  <a:pt x="724986" y="1351663"/>
                </a:lnTo>
                <a:lnTo>
                  <a:pt x="676655" y="1353362"/>
                </a:lnTo>
                <a:lnTo>
                  <a:pt x="628325" y="1351663"/>
                </a:lnTo>
                <a:lnTo>
                  <a:pt x="580913" y="1346643"/>
                </a:lnTo>
                <a:lnTo>
                  <a:pt x="534533" y="1338415"/>
                </a:lnTo>
                <a:lnTo>
                  <a:pt x="489300" y="1327094"/>
                </a:lnTo>
                <a:lnTo>
                  <a:pt x="445329" y="1312795"/>
                </a:lnTo>
                <a:lnTo>
                  <a:pt x="402734" y="1295632"/>
                </a:lnTo>
                <a:lnTo>
                  <a:pt x="361629" y="1275720"/>
                </a:lnTo>
                <a:lnTo>
                  <a:pt x="322129" y="1253174"/>
                </a:lnTo>
                <a:lnTo>
                  <a:pt x="284348" y="1228107"/>
                </a:lnTo>
                <a:lnTo>
                  <a:pt x="248400" y="1200634"/>
                </a:lnTo>
                <a:lnTo>
                  <a:pt x="214401" y="1170870"/>
                </a:lnTo>
                <a:lnTo>
                  <a:pt x="182464" y="1138929"/>
                </a:lnTo>
                <a:lnTo>
                  <a:pt x="152703" y="1104926"/>
                </a:lnTo>
                <a:lnTo>
                  <a:pt x="125234" y="1068975"/>
                </a:lnTo>
                <a:lnTo>
                  <a:pt x="100171" y="1031191"/>
                </a:lnTo>
                <a:lnTo>
                  <a:pt x="77628" y="991688"/>
                </a:lnTo>
                <a:lnTo>
                  <a:pt x="57719" y="950580"/>
                </a:lnTo>
                <a:lnTo>
                  <a:pt x="40559" y="907983"/>
                </a:lnTo>
                <a:lnTo>
                  <a:pt x="26263" y="864010"/>
                </a:lnTo>
                <a:lnTo>
                  <a:pt x="14944" y="818777"/>
                </a:lnTo>
                <a:lnTo>
                  <a:pt x="6718" y="772397"/>
                </a:lnTo>
                <a:lnTo>
                  <a:pt x="1698" y="724985"/>
                </a:lnTo>
                <a:lnTo>
                  <a:pt x="0" y="676655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49239" y="5331333"/>
            <a:ext cx="49275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0042C6"/>
                </a:solidFill>
                <a:latin typeface="Calibri"/>
                <a:cs typeface="Calibri"/>
              </a:rPr>
              <a:t>Testing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9204" y="4760340"/>
            <a:ext cx="380365" cy="406400"/>
          </a:xfrm>
          <a:custGeom>
            <a:avLst/>
            <a:gdLst/>
            <a:ahLst/>
            <a:cxnLst/>
            <a:rect l="l" t="t" r="r" b="b"/>
            <a:pathLst>
              <a:path w="380364" h="406400">
                <a:moveTo>
                  <a:pt x="269875" y="0"/>
                </a:moveTo>
                <a:lnTo>
                  <a:pt x="0" y="107822"/>
                </a:lnTo>
                <a:lnTo>
                  <a:pt x="41529" y="395604"/>
                </a:lnTo>
                <a:lnTo>
                  <a:pt x="87249" y="316483"/>
                </a:lnTo>
                <a:lnTo>
                  <a:pt x="242950" y="406399"/>
                </a:lnTo>
                <a:lnTo>
                  <a:pt x="379984" y="169036"/>
                </a:lnTo>
                <a:lnTo>
                  <a:pt x="224282" y="79120"/>
                </a:lnTo>
                <a:lnTo>
                  <a:pt x="269875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9504" y="3768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656" y="0"/>
                </a:moveTo>
                <a:lnTo>
                  <a:pt x="628340" y="1698"/>
                </a:lnTo>
                <a:lnTo>
                  <a:pt x="580940" y="6718"/>
                </a:lnTo>
                <a:lnTo>
                  <a:pt x="534571" y="14944"/>
                </a:lnTo>
                <a:lnTo>
                  <a:pt x="489346" y="26263"/>
                </a:lnTo>
                <a:lnTo>
                  <a:pt x="445380" y="40559"/>
                </a:lnTo>
                <a:lnTo>
                  <a:pt x="402788" y="57719"/>
                </a:lnTo>
                <a:lnTo>
                  <a:pt x="361685" y="77628"/>
                </a:lnTo>
                <a:lnTo>
                  <a:pt x="322185" y="100171"/>
                </a:lnTo>
                <a:lnTo>
                  <a:pt x="284403" y="125234"/>
                </a:lnTo>
                <a:lnTo>
                  <a:pt x="248453" y="152703"/>
                </a:lnTo>
                <a:lnTo>
                  <a:pt x="214450" y="182464"/>
                </a:lnTo>
                <a:lnTo>
                  <a:pt x="182509" y="214401"/>
                </a:lnTo>
                <a:lnTo>
                  <a:pt x="152744" y="248400"/>
                </a:lnTo>
                <a:lnTo>
                  <a:pt x="125270" y="284348"/>
                </a:lnTo>
                <a:lnTo>
                  <a:pt x="100201" y="322129"/>
                </a:lnTo>
                <a:lnTo>
                  <a:pt x="77652" y="361629"/>
                </a:lnTo>
                <a:lnTo>
                  <a:pt x="57738" y="402734"/>
                </a:lnTo>
                <a:lnTo>
                  <a:pt x="40573" y="445329"/>
                </a:lnTo>
                <a:lnTo>
                  <a:pt x="26272" y="489300"/>
                </a:lnTo>
                <a:lnTo>
                  <a:pt x="14950" y="534533"/>
                </a:lnTo>
                <a:lnTo>
                  <a:pt x="6721" y="580913"/>
                </a:lnTo>
                <a:lnTo>
                  <a:pt x="1699" y="628325"/>
                </a:lnTo>
                <a:lnTo>
                  <a:pt x="0" y="676655"/>
                </a:lnTo>
                <a:lnTo>
                  <a:pt x="1699" y="724986"/>
                </a:lnTo>
                <a:lnTo>
                  <a:pt x="6721" y="772398"/>
                </a:lnTo>
                <a:lnTo>
                  <a:pt x="14950" y="818778"/>
                </a:lnTo>
                <a:lnTo>
                  <a:pt x="26272" y="864011"/>
                </a:lnTo>
                <a:lnTo>
                  <a:pt x="40573" y="907982"/>
                </a:lnTo>
                <a:lnTo>
                  <a:pt x="57738" y="950577"/>
                </a:lnTo>
                <a:lnTo>
                  <a:pt x="77652" y="991682"/>
                </a:lnTo>
                <a:lnTo>
                  <a:pt x="100201" y="1031182"/>
                </a:lnTo>
                <a:lnTo>
                  <a:pt x="125270" y="1068963"/>
                </a:lnTo>
                <a:lnTo>
                  <a:pt x="152744" y="1104911"/>
                </a:lnTo>
                <a:lnTo>
                  <a:pt x="182509" y="1138910"/>
                </a:lnTo>
                <a:lnTo>
                  <a:pt x="214450" y="1170847"/>
                </a:lnTo>
                <a:lnTo>
                  <a:pt x="248453" y="1200608"/>
                </a:lnTo>
                <a:lnTo>
                  <a:pt x="284403" y="1228077"/>
                </a:lnTo>
                <a:lnTo>
                  <a:pt x="322185" y="1253140"/>
                </a:lnTo>
                <a:lnTo>
                  <a:pt x="361685" y="1275683"/>
                </a:lnTo>
                <a:lnTo>
                  <a:pt x="402788" y="1295592"/>
                </a:lnTo>
                <a:lnTo>
                  <a:pt x="445380" y="1312752"/>
                </a:lnTo>
                <a:lnTo>
                  <a:pt x="489346" y="1327048"/>
                </a:lnTo>
                <a:lnTo>
                  <a:pt x="534571" y="1338367"/>
                </a:lnTo>
                <a:lnTo>
                  <a:pt x="580940" y="1346593"/>
                </a:lnTo>
                <a:lnTo>
                  <a:pt x="628340" y="1351613"/>
                </a:lnTo>
                <a:lnTo>
                  <a:pt x="676656" y="1353311"/>
                </a:lnTo>
                <a:lnTo>
                  <a:pt x="724987" y="1351613"/>
                </a:lnTo>
                <a:lnTo>
                  <a:pt x="772401" y="1346593"/>
                </a:lnTo>
                <a:lnTo>
                  <a:pt x="818784" y="1338367"/>
                </a:lnTo>
                <a:lnTo>
                  <a:pt x="864021" y="1327048"/>
                </a:lnTo>
                <a:lnTo>
                  <a:pt x="907997" y="1312752"/>
                </a:lnTo>
                <a:lnTo>
                  <a:pt x="950598" y="1295592"/>
                </a:lnTo>
                <a:lnTo>
                  <a:pt x="991710" y="1275683"/>
                </a:lnTo>
                <a:lnTo>
                  <a:pt x="1031218" y="1253140"/>
                </a:lnTo>
                <a:lnTo>
                  <a:pt x="1069006" y="1228077"/>
                </a:lnTo>
                <a:lnTo>
                  <a:pt x="1104962" y="1200608"/>
                </a:lnTo>
                <a:lnTo>
                  <a:pt x="1138970" y="1170847"/>
                </a:lnTo>
                <a:lnTo>
                  <a:pt x="1170915" y="1138910"/>
                </a:lnTo>
                <a:lnTo>
                  <a:pt x="1200684" y="1104911"/>
                </a:lnTo>
                <a:lnTo>
                  <a:pt x="1228161" y="1068963"/>
                </a:lnTo>
                <a:lnTo>
                  <a:pt x="1253232" y="1031182"/>
                </a:lnTo>
                <a:lnTo>
                  <a:pt x="1275782" y="991682"/>
                </a:lnTo>
                <a:lnTo>
                  <a:pt x="1295698" y="950577"/>
                </a:lnTo>
                <a:lnTo>
                  <a:pt x="1312863" y="907982"/>
                </a:lnTo>
                <a:lnTo>
                  <a:pt x="1327165" y="864011"/>
                </a:lnTo>
                <a:lnTo>
                  <a:pt x="1338488" y="818778"/>
                </a:lnTo>
                <a:lnTo>
                  <a:pt x="1346717" y="772398"/>
                </a:lnTo>
                <a:lnTo>
                  <a:pt x="1351739" y="724986"/>
                </a:lnTo>
                <a:lnTo>
                  <a:pt x="1353439" y="676655"/>
                </a:lnTo>
                <a:lnTo>
                  <a:pt x="1351739" y="628325"/>
                </a:lnTo>
                <a:lnTo>
                  <a:pt x="1346717" y="580913"/>
                </a:lnTo>
                <a:lnTo>
                  <a:pt x="1338488" y="534533"/>
                </a:lnTo>
                <a:lnTo>
                  <a:pt x="1327165" y="489300"/>
                </a:lnTo>
                <a:lnTo>
                  <a:pt x="1312863" y="445329"/>
                </a:lnTo>
                <a:lnTo>
                  <a:pt x="1295698" y="402734"/>
                </a:lnTo>
                <a:lnTo>
                  <a:pt x="1275782" y="361629"/>
                </a:lnTo>
                <a:lnTo>
                  <a:pt x="1253232" y="322129"/>
                </a:lnTo>
                <a:lnTo>
                  <a:pt x="1228161" y="284348"/>
                </a:lnTo>
                <a:lnTo>
                  <a:pt x="1200684" y="248400"/>
                </a:lnTo>
                <a:lnTo>
                  <a:pt x="1170915" y="214401"/>
                </a:lnTo>
                <a:lnTo>
                  <a:pt x="1138970" y="182464"/>
                </a:lnTo>
                <a:lnTo>
                  <a:pt x="1104962" y="152703"/>
                </a:lnTo>
                <a:lnTo>
                  <a:pt x="1069006" y="125234"/>
                </a:lnTo>
                <a:lnTo>
                  <a:pt x="1031218" y="100171"/>
                </a:lnTo>
                <a:lnTo>
                  <a:pt x="991710" y="77628"/>
                </a:lnTo>
                <a:lnTo>
                  <a:pt x="950598" y="57719"/>
                </a:lnTo>
                <a:lnTo>
                  <a:pt x="907997" y="40559"/>
                </a:lnTo>
                <a:lnTo>
                  <a:pt x="864021" y="26263"/>
                </a:lnTo>
                <a:lnTo>
                  <a:pt x="818784" y="14944"/>
                </a:lnTo>
                <a:lnTo>
                  <a:pt x="772401" y="6718"/>
                </a:lnTo>
                <a:lnTo>
                  <a:pt x="724987" y="1698"/>
                </a:lnTo>
                <a:lnTo>
                  <a:pt x="6766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9504" y="3768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5"/>
                </a:moveTo>
                <a:lnTo>
                  <a:pt x="1699" y="628325"/>
                </a:lnTo>
                <a:lnTo>
                  <a:pt x="6721" y="580913"/>
                </a:lnTo>
                <a:lnTo>
                  <a:pt x="14950" y="534533"/>
                </a:lnTo>
                <a:lnTo>
                  <a:pt x="26272" y="489300"/>
                </a:lnTo>
                <a:lnTo>
                  <a:pt x="40573" y="445329"/>
                </a:lnTo>
                <a:lnTo>
                  <a:pt x="57738" y="402734"/>
                </a:lnTo>
                <a:lnTo>
                  <a:pt x="77652" y="361629"/>
                </a:lnTo>
                <a:lnTo>
                  <a:pt x="100201" y="322129"/>
                </a:lnTo>
                <a:lnTo>
                  <a:pt x="125270" y="284348"/>
                </a:lnTo>
                <a:lnTo>
                  <a:pt x="152744" y="248400"/>
                </a:lnTo>
                <a:lnTo>
                  <a:pt x="182509" y="214401"/>
                </a:lnTo>
                <a:lnTo>
                  <a:pt x="214450" y="182464"/>
                </a:lnTo>
                <a:lnTo>
                  <a:pt x="248453" y="152703"/>
                </a:lnTo>
                <a:lnTo>
                  <a:pt x="284403" y="125234"/>
                </a:lnTo>
                <a:lnTo>
                  <a:pt x="322185" y="100171"/>
                </a:lnTo>
                <a:lnTo>
                  <a:pt x="361685" y="77628"/>
                </a:lnTo>
                <a:lnTo>
                  <a:pt x="402788" y="57719"/>
                </a:lnTo>
                <a:lnTo>
                  <a:pt x="445380" y="40559"/>
                </a:lnTo>
                <a:lnTo>
                  <a:pt x="489346" y="26263"/>
                </a:lnTo>
                <a:lnTo>
                  <a:pt x="534571" y="14944"/>
                </a:lnTo>
                <a:lnTo>
                  <a:pt x="580940" y="6718"/>
                </a:lnTo>
                <a:lnTo>
                  <a:pt x="628340" y="1698"/>
                </a:lnTo>
                <a:lnTo>
                  <a:pt x="676656" y="0"/>
                </a:lnTo>
                <a:lnTo>
                  <a:pt x="724987" y="1698"/>
                </a:lnTo>
                <a:lnTo>
                  <a:pt x="772401" y="6718"/>
                </a:lnTo>
                <a:lnTo>
                  <a:pt x="818784" y="14944"/>
                </a:lnTo>
                <a:lnTo>
                  <a:pt x="864021" y="26263"/>
                </a:lnTo>
                <a:lnTo>
                  <a:pt x="907997" y="40559"/>
                </a:lnTo>
                <a:lnTo>
                  <a:pt x="950598" y="57719"/>
                </a:lnTo>
                <a:lnTo>
                  <a:pt x="991710" y="77628"/>
                </a:lnTo>
                <a:lnTo>
                  <a:pt x="1031218" y="100171"/>
                </a:lnTo>
                <a:lnTo>
                  <a:pt x="1069006" y="125234"/>
                </a:lnTo>
                <a:lnTo>
                  <a:pt x="1104962" y="152703"/>
                </a:lnTo>
                <a:lnTo>
                  <a:pt x="1138970" y="182464"/>
                </a:lnTo>
                <a:lnTo>
                  <a:pt x="1170915" y="214401"/>
                </a:lnTo>
                <a:lnTo>
                  <a:pt x="1200684" y="248400"/>
                </a:lnTo>
                <a:lnTo>
                  <a:pt x="1228161" y="284348"/>
                </a:lnTo>
                <a:lnTo>
                  <a:pt x="1253232" y="322129"/>
                </a:lnTo>
                <a:lnTo>
                  <a:pt x="1275782" y="361629"/>
                </a:lnTo>
                <a:lnTo>
                  <a:pt x="1295698" y="402734"/>
                </a:lnTo>
                <a:lnTo>
                  <a:pt x="1312863" y="445329"/>
                </a:lnTo>
                <a:lnTo>
                  <a:pt x="1327165" y="489300"/>
                </a:lnTo>
                <a:lnTo>
                  <a:pt x="1338488" y="534533"/>
                </a:lnTo>
                <a:lnTo>
                  <a:pt x="1346717" y="580913"/>
                </a:lnTo>
                <a:lnTo>
                  <a:pt x="1351739" y="628325"/>
                </a:lnTo>
                <a:lnTo>
                  <a:pt x="1353439" y="676655"/>
                </a:lnTo>
                <a:lnTo>
                  <a:pt x="1351739" y="724986"/>
                </a:lnTo>
                <a:lnTo>
                  <a:pt x="1346717" y="772398"/>
                </a:lnTo>
                <a:lnTo>
                  <a:pt x="1338488" y="818778"/>
                </a:lnTo>
                <a:lnTo>
                  <a:pt x="1327165" y="864011"/>
                </a:lnTo>
                <a:lnTo>
                  <a:pt x="1312863" y="907982"/>
                </a:lnTo>
                <a:lnTo>
                  <a:pt x="1295698" y="950577"/>
                </a:lnTo>
                <a:lnTo>
                  <a:pt x="1275782" y="991682"/>
                </a:lnTo>
                <a:lnTo>
                  <a:pt x="1253232" y="1031182"/>
                </a:lnTo>
                <a:lnTo>
                  <a:pt x="1228161" y="1068963"/>
                </a:lnTo>
                <a:lnTo>
                  <a:pt x="1200684" y="1104911"/>
                </a:lnTo>
                <a:lnTo>
                  <a:pt x="1170915" y="1138910"/>
                </a:lnTo>
                <a:lnTo>
                  <a:pt x="1138970" y="1170847"/>
                </a:lnTo>
                <a:lnTo>
                  <a:pt x="1104962" y="1200608"/>
                </a:lnTo>
                <a:lnTo>
                  <a:pt x="1069006" y="1228077"/>
                </a:lnTo>
                <a:lnTo>
                  <a:pt x="1031218" y="1253140"/>
                </a:lnTo>
                <a:lnTo>
                  <a:pt x="991710" y="1275683"/>
                </a:lnTo>
                <a:lnTo>
                  <a:pt x="950598" y="1295592"/>
                </a:lnTo>
                <a:lnTo>
                  <a:pt x="907997" y="1312752"/>
                </a:lnTo>
                <a:lnTo>
                  <a:pt x="864021" y="1327048"/>
                </a:lnTo>
                <a:lnTo>
                  <a:pt x="818784" y="1338367"/>
                </a:lnTo>
                <a:lnTo>
                  <a:pt x="772401" y="1346593"/>
                </a:lnTo>
                <a:lnTo>
                  <a:pt x="724987" y="1351613"/>
                </a:lnTo>
                <a:lnTo>
                  <a:pt x="676656" y="1353311"/>
                </a:lnTo>
                <a:lnTo>
                  <a:pt x="628340" y="1351613"/>
                </a:lnTo>
                <a:lnTo>
                  <a:pt x="580940" y="1346593"/>
                </a:lnTo>
                <a:lnTo>
                  <a:pt x="534571" y="1338367"/>
                </a:lnTo>
                <a:lnTo>
                  <a:pt x="489346" y="1327048"/>
                </a:lnTo>
                <a:lnTo>
                  <a:pt x="445380" y="1312752"/>
                </a:lnTo>
                <a:lnTo>
                  <a:pt x="402788" y="1295592"/>
                </a:lnTo>
                <a:lnTo>
                  <a:pt x="361685" y="1275683"/>
                </a:lnTo>
                <a:lnTo>
                  <a:pt x="322185" y="1253140"/>
                </a:lnTo>
                <a:lnTo>
                  <a:pt x="284403" y="1228077"/>
                </a:lnTo>
                <a:lnTo>
                  <a:pt x="248453" y="1200608"/>
                </a:lnTo>
                <a:lnTo>
                  <a:pt x="214450" y="1170847"/>
                </a:lnTo>
                <a:lnTo>
                  <a:pt x="182509" y="1138910"/>
                </a:lnTo>
                <a:lnTo>
                  <a:pt x="152744" y="1104911"/>
                </a:lnTo>
                <a:lnTo>
                  <a:pt x="125270" y="1068963"/>
                </a:lnTo>
                <a:lnTo>
                  <a:pt x="100201" y="1031182"/>
                </a:lnTo>
                <a:lnTo>
                  <a:pt x="77652" y="991682"/>
                </a:lnTo>
                <a:lnTo>
                  <a:pt x="57738" y="950577"/>
                </a:lnTo>
                <a:lnTo>
                  <a:pt x="40573" y="907982"/>
                </a:lnTo>
                <a:lnTo>
                  <a:pt x="26272" y="864011"/>
                </a:lnTo>
                <a:lnTo>
                  <a:pt x="14950" y="818778"/>
                </a:lnTo>
                <a:lnTo>
                  <a:pt x="6721" y="772398"/>
                </a:lnTo>
                <a:lnTo>
                  <a:pt x="1699" y="724986"/>
                </a:lnTo>
                <a:lnTo>
                  <a:pt x="0" y="676655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12489" y="4315205"/>
            <a:ext cx="84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0042C6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yme</a:t>
            </a: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7815" y="3259328"/>
            <a:ext cx="457200" cy="360045"/>
          </a:xfrm>
          <a:custGeom>
            <a:avLst/>
            <a:gdLst/>
            <a:ahLst/>
            <a:cxnLst/>
            <a:rect l="l" t="t" r="r" b="b"/>
            <a:pathLst>
              <a:path w="457200" h="360045">
                <a:moveTo>
                  <a:pt x="228346" y="0"/>
                </a:moveTo>
                <a:lnTo>
                  <a:pt x="0" y="179832"/>
                </a:lnTo>
                <a:lnTo>
                  <a:pt x="91312" y="179832"/>
                </a:lnTo>
                <a:lnTo>
                  <a:pt x="91312" y="359664"/>
                </a:lnTo>
                <a:lnTo>
                  <a:pt x="365379" y="359664"/>
                </a:lnTo>
                <a:lnTo>
                  <a:pt x="365379" y="179832"/>
                </a:lnTo>
                <a:lnTo>
                  <a:pt x="456819" y="179832"/>
                </a:lnTo>
                <a:lnTo>
                  <a:pt x="228346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9504" y="1736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676656" y="0"/>
                </a:moveTo>
                <a:lnTo>
                  <a:pt x="628340" y="1698"/>
                </a:lnTo>
                <a:lnTo>
                  <a:pt x="580940" y="6718"/>
                </a:lnTo>
                <a:lnTo>
                  <a:pt x="534571" y="14944"/>
                </a:lnTo>
                <a:lnTo>
                  <a:pt x="489346" y="26263"/>
                </a:lnTo>
                <a:lnTo>
                  <a:pt x="445380" y="40559"/>
                </a:lnTo>
                <a:lnTo>
                  <a:pt x="402788" y="57719"/>
                </a:lnTo>
                <a:lnTo>
                  <a:pt x="361685" y="77628"/>
                </a:lnTo>
                <a:lnTo>
                  <a:pt x="322185" y="100171"/>
                </a:lnTo>
                <a:lnTo>
                  <a:pt x="284403" y="125234"/>
                </a:lnTo>
                <a:lnTo>
                  <a:pt x="248453" y="152703"/>
                </a:lnTo>
                <a:lnTo>
                  <a:pt x="214450" y="182464"/>
                </a:lnTo>
                <a:lnTo>
                  <a:pt x="182509" y="214401"/>
                </a:lnTo>
                <a:lnTo>
                  <a:pt x="152744" y="248400"/>
                </a:lnTo>
                <a:lnTo>
                  <a:pt x="125270" y="284348"/>
                </a:lnTo>
                <a:lnTo>
                  <a:pt x="100201" y="322129"/>
                </a:lnTo>
                <a:lnTo>
                  <a:pt x="77652" y="361629"/>
                </a:lnTo>
                <a:lnTo>
                  <a:pt x="57738" y="402734"/>
                </a:lnTo>
                <a:lnTo>
                  <a:pt x="40573" y="445329"/>
                </a:lnTo>
                <a:lnTo>
                  <a:pt x="26272" y="489300"/>
                </a:lnTo>
                <a:lnTo>
                  <a:pt x="14950" y="534533"/>
                </a:lnTo>
                <a:lnTo>
                  <a:pt x="6721" y="580913"/>
                </a:lnTo>
                <a:lnTo>
                  <a:pt x="1699" y="628325"/>
                </a:lnTo>
                <a:lnTo>
                  <a:pt x="0" y="676655"/>
                </a:lnTo>
                <a:lnTo>
                  <a:pt x="1699" y="724986"/>
                </a:lnTo>
                <a:lnTo>
                  <a:pt x="6721" y="772398"/>
                </a:lnTo>
                <a:lnTo>
                  <a:pt x="14950" y="818778"/>
                </a:lnTo>
                <a:lnTo>
                  <a:pt x="26272" y="864011"/>
                </a:lnTo>
                <a:lnTo>
                  <a:pt x="40573" y="907982"/>
                </a:lnTo>
                <a:lnTo>
                  <a:pt x="57738" y="950577"/>
                </a:lnTo>
                <a:lnTo>
                  <a:pt x="77652" y="991682"/>
                </a:lnTo>
                <a:lnTo>
                  <a:pt x="100201" y="1031182"/>
                </a:lnTo>
                <a:lnTo>
                  <a:pt x="125270" y="1068963"/>
                </a:lnTo>
                <a:lnTo>
                  <a:pt x="152744" y="1104911"/>
                </a:lnTo>
                <a:lnTo>
                  <a:pt x="182509" y="1138910"/>
                </a:lnTo>
                <a:lnTo>
                  <a:pt x="214450" y="1170847"/>
                </a:lnTo>
                <a:lnTo>
                  <a:pt x="248453" y="1200608"/>
                </a:lnTo>
                <a:lnTo>
                  <a:pt x="284403" y="1228077"/>
                </a:lnTo>
                <a:lnTo>
                  <a:pt x="322185" y="1253140"/>
                </a:lnTo>
                <a:lnTo>
                  <a:pt x="361685" y="1275683"/>
                </a:lnTo>
                <a:lnTo>
                  <a:pt x="402788" y="1295592"/>
                </a:lnTo>
                <a:lnTo>
                  <a:pt x="445380" y="1312752"/>
                </a:lnTo>
                <a:lnTo>
                  <a:pt x="489346" y="1327048"/>
                </a:lnTo>
                <a:lnTo>
                  <a:pt x="534571" y="1338367"/>
                </a:lnTo>
                <a:lnTo>
                  <a:pt x="580940" y="1346593"/>
                </a:lnTo>
                <a:lnTo>
                  <a:pt x="628340" y="1351613"/>
                </a:lnTo>
                <a:lnTo>
                  <a:pt x="676656" y="1353311"/>
                </a:lnTo>
                <a:lnTo>
                  <a:pt x="724987" y="1351613"/>
                </a:lnTo>
                <a:lnTo>
                  <a:pt x="772401" y="1346593"/>
                </a:lnTo>
                <a:lnTo>
                  <a:pt x="818784" y="1338367"/>
                </a:lnTo>
                <a:lnTo>
                  <a:pt x="864021" y="1327048"/>
                </a:lnTo>
                <a:lnTo>
                  <a:pt x="907997" y="1312752"/>
                </a:lnTo>
                <a:lnTo>
                  <a:pt x="950598" y="1295592"/>
                </a:lnTo>
                <a:lnTo>
                  <a:pt x="991710" y="1275683"/>
                </a:lnTo>
                <a:lnTo>
                  <a:pt x="1031218" y="1253140"/>
                </a:lnTo>
                <a:lnTo>
                  <a:pt x="1069006" y="1228077"/>
                </a:lnTo>
                <a:lnTo>
                  <a:pt x="1104962" y="1200608"/>
                </a:lnTo>
                <a:lnTo>
                  <a:pt x="1138970" y="1170847"/>
                </a:lnTo>
                <a:lnTo>
                  <a:pt x="1170915" y="1138910"/>
                </a:lnTo>
                <a:lnTo>
                  <a:pt x="1200684" y="1104911"/>
                </a:lnTo>
                <a:lnTo>
                  <a:pt x="1228161" y="1068963"/>
                </a:lnTo>
                <a:lnTo>
                  <a:pt x="1253232" y="1031182"/>
                </a:lnTo>
                <a:lnTo>
                  <a:pt x="1275782" y="991682"/>
                </a:lnTo>
                <a:lnTo>
                  <a:pt x="1295698" y="950577"/>
                </a:lnTo>
                <a:lnTo>
                  <a:pt x="1312863" y="907982"/>
                </a:lnTo>
                <a:lnTo>
                  <a:pt x="1327165" y="864011"/>
                </a:lnTo>
                <a:lnTo>
                  <a:pt x="1338488" y="818778"/>
                </a:lnTo>
                <a:lnTo>
                  <a:pt x="1346717" y="772398"/>
                </a:lnTo>
                <a:lnTo>
                  <a:pt x="1351739" y="724986"/>
                </a:lnTo>
                <a:lnTo>
                  <a:pt x="1353439" y="676655"/>
                </a:lnTo>
                <a:lnTo>
                  <a:pt x="1351739" y="628325"/>
                </a:lnTo>
                <a:lnTo>
                  <a:pt x="1346717" y="580913"/>
                </a:lnTo>
                <a:lnTo>
                  <a:pt x="1338488" y="534533"/>
                </a:lnTo>
                <a:lnTo>
                  <a:pt x="1327165" y="489300"/>
                </a:lnTo>
                <a:lnTo>
                  <a:pt x="1312863" y="445329"/>
                </a:lnTo>
                <a:lnTo>
                  <a:pt x="1295698" y="402734"/>
                </a:lnTo>
                <a:lnTo>
                  <a:pt x="1275782" y="361629"/>
                </a:lnTo>
                <a:lnTo>
                  <a:pt x="1253232" y="322129"/>
                </a:lnTo>
                <a:lnTo>
                  <a:pt x="1228161" y="284348"/>
                </a:lnTo>
                <a:lnTo>
                  <a:pt x="1200684" y="248400"/>
                </a:lnTo>
                <a:lnTo>
                  <a:pt x="1170915" y="214401"/>
                </a:lnTo>
                <a:lnTo>
                  <a:pt x="1138970" y="182464"/>
                </a:lnTo>
                <a:lnTo>
                  <a:pt x="1104962" y="152703"/>
                </a:lnTo>
                <a:lnTo>
                  <a:pt x="1069006" y="125234"/>
                </a:lnTo>
                <a:lnTo>
                  <a:pt x="1031218" y="100171"/>
                </a:lnTo>
                <a:lnTo>
                  <a:pt x="991710" y="77628"/>
                </a:lnTo>
                <a:lnTo>
                  <a:pt x="950598" y="57719"/>
                </a:lnTo>
                <a:lnTo>
                  <a:pt x="907997" y="40559"/>
                </a:lnTo>
                <a:lnTo>
                  <a:pt x="864021" y="26263"/>
                </a:lnTo>
                <a:lnTo>
                  <a:pt x="818784" y="14944"/>
                </a:lnTo>
                <a:lnTo>
                  <a:pt x="772401" y="6718"/>
                </a:lnTo>
                <a:lnTo>
                  <a:pt x="724987" y="1698"/>
                </a:lnTo>
                <a:lnTo>
                  <a:pt x="6766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504" y="1736344"/>
            <a:ext cx="1353820" cy="1353820"/>
          </a:xfrm>
          <a:custGeom>
            <a:avLst/>
            <a:gdLst/>
            <a:ahLst/>
            <a:cxnLst/>
            <a:rect l="l" t="t" r="r" b="b"/>
            <a:pathLst>
              <a:path w="1353820" h="1353820">
                <a:moveTo>
                  <a:pt x="0" y="676655"/>
                </a:moveTo>
                <a:lnTo>
                  <a:pt x="1699" y="628325"/>
                </a:lnTo>
                <a:lnTo>
                  <a:pt x="6721" y="580913"/>
                </a:lnTo>
                <a:lnTo>
                  <a:pt x="14950" y="534533"/>
                </a:lnTo>
                <a:lnTo>
                  <a:pt x="26272" y="489300"/>
                </a:lnTo>
                <a:lnTo>
                  <a:pt x="40573" y="445329"/>
                </a:lnTo>
                <a:lnTo>
                  <a:pt x="57738" y="402734"/>
                </a:lnTo>
                <a:lnTo>
                  <a:pt x="77652" y="361629"/>
                </a:lnTo>
                <a:lnTo>
                  <a:pt x="100201" y="322129"/>
                </a:lnTo>
                <a:lnTo>
                  <a:pt x="125270" y="284348"/>
                </a:lnTo>
                <a:lnTo>
                  <a:pt x="152744" y="248400"/>
                </a:lnTo>
                <a:lnTo>
                  <a:pt x="182509" y="214401"/>
                </a:lnTo>
                <a:lnTo>
                  <a:pt x="214450" y="182464"/>
                </a:lnTo>
                <a:lnTo>
                  <a:pt x="248453" y="152703"/>
                </a:lnTo>
                <a:lnTo>
                  <a:pt x="284403" y="125234"/>
                </a:lnTo>
                <a:lnTo>
                  <a:pt x="322185" y="100171"/>
                </a:lnTo>
                <a:lnTo>
                  <a:pt x="361685" y="77628"/>
                </a:lnTo>
                <a:lnTo>
                  <a:pt x="402788" y="57719"/>
                </a:lnTo>
                <a:lnTo>
                  <a:pt x="445380" y="40559"/>
                </a:lnTo>
                <a:lnTo>
                  <a:pt x="489346" y="26263"/>
                </a:lnTo>
                <a:lnTo>
                  <a:pt x="534571" y="14944"/>
                </a:lnTo>
                <a:lnTo>
                  <a:pt x="580940" y="6718"/>
                </a:lnTo>
                <a:lnTo>
                  <a:pt x="628340" y="1698"/>
                </a:lnTo>
                <a:lnTo>
                  <a:pt x="676656" y="0"/>
                </a:lnTo>
                <a:lnTo>
                  <a:pt x="724987" y="1698"/>
                </a:lnTo>
                <a:lnTo>
                  <a:pt x="772401" y="6718"/>
                </a:lnTo>
                <a:lnTo>
                  <a:pt x="818784" y="14944"/>
                </a:lnTo>
                <a:lnTo>
                  <a:pt x="864021" y="26263"/>
                </a:lnTo>
                <a:lnTo>
                  <a:pt x="907997" y="40559"/>
                </a:lnTo>
                <a:lnTo>
                  <a:pt x="950598" y="57719"/>
                </a:lnTo>
                <a:lnTo>
                  <a:pt x="991710" y="77628"/>
                </a:lnTo>
                <a:lnTo>
                  <a:pt x="1031218" y="100171"/>
                </a:lnTo>
                <a:lnTo>
                  <a:pt x="1069006" y="125234"/>
                </a:lnTo>
                <a:lnTo>
                  <a:pt x="1104962" y="152703"/>
                </a:lnTo>
                <a:lnTo>
                  <a:pt x="1138970" y="182464"/>
                </a:lnTo>
                <a:lnTo>
                  <a:pt x="1170915" y="214401"/>
                </a:lnTo>
                <a:lnTo>
                  <a:pt x="1200684" y="248400"/>
                </a:lnTo>
                <a:lnTo>
                  <a:pt x="1228161" y="284348"/>
                </a:lnTo>
                <a:lnTo>
                  <a:pt x="1253232" y="322129"/>
                </a:lnTo>
                <a:lnTo>
                  <a:pt x="1275782" y="361629"/>
                </a:lnTo>
                <a:lnTo>
                  <a:pt x="1295698" y="402734"/>
                </a:lnTo>
                <a:lnTo>
                  <a:pt x="1312863" y="445329"/>
                </a:lnTo>
                <a:lnTo>
                  <a:pt x="1327165" y="489300"/>
                </a:lnTo>
                <a:lnTo>
                  <a:pt x="1338488" y="534533"/>
                </a:lnTo>
                <a:lnTo>
                  <a:pt x="1346717" y="580913"/>
                </a:lnTo>
                <a:lnTo>
                  <a:pt x="1351739" y="628325"/>
                </a:lnTo>
                <a:lnTo>
                  <a:pt x="1353439" y="676655"/>
                </a:lnTo>
                <a:lnTo>
                  <a:pt x="1351739" y="724986"/>
                </a:lnTo>
                <a:lnTo>
                  <a:pt x="1346717" y="772398"/>
                </a:lnTo>
                <a:lnTo>
                  <a:pt x="1338488" y="818778"/>
                </a:lnTo>
                <a:lnTo>
                  <a:pt x="1327165" y="864011"/>
                </a:lnTo>
                <a:lnTo>
                  <a:pt x="1312863" y="907982"/>
                </a:lnTo>
                <a:lnTo>
                  <a:pt x="1295698" y="950577"/>
                </a:lnTo>
                <a:lnTo>
                  <a:pt x="1275782" y="991682"/>
                </a:lnTo>
                <a:lnTo>
                  <a:pt x="1253232" y="1031182"/>
                </a:lnTo>
                <a:lnTo>
                  <a:pt x="1228161" y="1068963"/>
                </a:lnTo>
                <a:lnTo>
                  <a:pt x="1200684" y="1104911"/>
                </a:lnTo>
                <a:lnTo>
                  <a:pt x="1170915" y="1138910"/>
                </a:lnTo>
                <a:lnTo>
                  <a:pt x="1138970" y="1170847"/>
                </a:lnTo>
                <a:lnTo>
                  <a:pt x="1104962" y="1200608"/>
                </a:lnTo>
                <a:lnTo>
                  <a:pt x="1069006" y="1228077"/>
                </a:lnTo>
                <a:lnTo>
                  <a:pt x="1031218" y="1253140"/>
                </a:lnTo>
                <a:lnTo>
                  <a:pt x="991710" y="1275683"/>
                </a:lnTo>
                <a:lnTo>
                  <a:pt x="950598" y="1295592"/>
                </a:lnTo>
                <a:lnTo>
                  <a:pt x="907997" y="1312752"/>
                </a:lnTo>
                <a:lnTo>
                  <a:pt x="864021" y="1327048"/>
                </a:lnTo>
                <a:lnTo>
                  <a:pt x="818784" y="1338367"/>
                </a:lnTo>
                <a:lnTo>
                  <a:pt x="772401" y="1346593"/>
                </a:lnTo>
                <a:lnTo>
                  <a:pt x="724987" y="1351613"/>
                </a:lnTo>
                <a:lnTo>
                  <a:pt x="676656" y="1353311"/>
                </a:lnTo>
                <a:lnTo>
                  <a:pt x="628340" y="1351613"/>
                </a:lnTo>
                <a:lnTo>
                  <a:pt x="580940" y="1346593"/>
                </a:lnTo>
                <a:lnTo>
                  <a:pt x="534571" y="1338367"/>
                </a:lnTo>
                <a:lnTo>
                  <a:pt x="489346" y="1327048"/>
                </a:lnTo>
                <a:lnTo>
                  <a:pt x="445380" y="1312752"/>
                </a:lnTo>
                <a:lnTo>
                  <a:pt x="402788" y="1295592"/>
                </a:lnTo>
                <a:lnTo>
                  <a:pt x="361685" y="1275683"/>
                </a:lnTo>
                <a:lnTo>
                  <a:pt x="322185" y="1253140"/>
                </a:lnTo>
                <a:lnTo>
                  <a:pt x="284403" y="1228077"/>
                </a:lnTo>
                <a:lnTo>
                  <a:pt x="248453" y="1200608"/>
                </a:lnTo>
                <a:lnTo>
                  <a:pt x="214450" y="1170847"/>
                </a:lnTo>
                <a:lnTo>
                  <a:pt x="182509" y="1138910"/>
                </a:lnTo>
                <a:lnTo>
                  <a:pt x="152744" y="1104911"/>
                </a:lnTo>
                <a:lnTo>
                  <a:pt x="125270" y="1068963"/>
                </a:lnTo>
                <a:lnTo>
                  <a:pt x="100201" y="1031182"/>
                </a:lnTo>
                <a:lnTo>
                  <a:pt x="77652" y="991682"/>
                </a:lnTo>
                <a:lnTo>
                  <a:pt x="57738" y="950577"/>
                </a:lnTo>
                <a:lnTo>
                  <a:pt x="40573" y="907982"/>
                </a:lnTo>
                <a:lnTo>
                  <a:pt x="26272" y="864011"/>
                </a:lnTo>
                <a:lnTo>
                  <a:pt x="14950" y="818778"/>
                </a:lnTo>
                <a:lnTo>
                  <a:pt x="6721" y="772398"/>
                </a:lnTo>
                <a:lnTo>
                  <a:pt x="1699" y="724986"/>
                </a:lnTo>
                <a:lnTo>
                  <a:pt x="0" y="676655"/>
                </a:lnTo>
                <a:close/>
              </a:path>
            </a:pathLst>
          </a:custGeom>
          <a:ln w="12700">
            <a:solidFill>
              <a:srgbClr val="004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81754" y="2282698"/>
            <a:ext cx="908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42C6"/>
                </a:solidFill>
                <a:latin typeface="Calibri"/>
                <a:cs typeface="Calibri"/>
              </a:rPr>
              <a:t>M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ai</a:t>
            </a:r>
            <a:r>
              <a:rPr sz="1300" spc="-15" dirty="0">
                <a:solidFill>
                  <a:srgbClr val="0042C6"/>
                </a:solidFill>
                <a:latin typeface="Calibri"/>
                <a:cs typeface="Calibri"/>
              </a:rPr>
              <a:t>n</a:t>
            </a:r>
            <a:r>
              <a:rPr sz="1300" spc="-20" dirty="0">
                <a:solidFill>
                  <a:srgbClr val="0042C6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0042C6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0042C6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0042C6"/>
                </a:solidFill>
                <a:latin typeface="Calibri"/>
                <a:cs typeface="Calibri"/>
              </a:rPr>
              <a:t>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82971" y="1712341"/>
            <a:ext cx="380365" cy="406400"/>
          </a:xfrm>
          <a:custGeom>
            <a:avLst/>
            <a:gdLst/>
            <a:ahLst/>
            <a:cxnLst/>
            <a:rect l="l" t="t" r="r" b="b"/>
            <a:pathLst>
              <a:path w="380364" h="406400">
                <a:moveTo>
                  <a:pt x="110108" y="0"/>
                </a:moveTo>
                <a:lnTo>
                  <a:pt x="155828" y="78994"/>
                </a:lnTo>
                <a:lnTo>
                  <a:pt x="0" y="169037"/>
                </a:lnTo>
                <a:lnTo>
                  <a:pt x="137032" y="406273"/>
                </a:lnTo>
                <a:lnTo>
                  <a:pt x="292862" y="316357"/>
                </a:lnTo>
                <a:lnTo>
                  <a:pt x="338454" y="395478"/>
                </a:lnTo>
                <a:lnTo>
                  <a:pt x="380111" y="107823"/>
                </a:lnTo>
                <a:lnTo>
                  <a:pt x="110108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788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Software Development Life </a:t>
            </a:r>
            <a:r>
              <a:rPr sz="2800" b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Cycle </a:t>
            </a: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(SDLC):</a:t>
            </a:r>
            <a:r>
              <a:rPr sz="2800" b="1" u="heavy" spc="-5" dirty="0">
                <a:solidFill>
                  <a:srgbClr val="C00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Requirement</a:t>
            </a:r>
            <a:r>
              <a:rPr sz="2800" b="1" u="heavy" spc="114" dirty="0">
                <a:solidFill>
                  <a:srgbClr val="C00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C00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914400"/>
            <a:ext cx="12036502" cy="556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ts val="251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During</a:t>
            </a:r>
            <a:r>
              <a:rPr sz="2200" spc="3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sz="2200" spc="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phase,</a:t>
            </a:r>
            <a:r>
              <a:rPr sz="2200" spc="3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all</a:t>
            </a:r>
            <a:r>
              <a:rPr sz="22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2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relevant</a:t>
            </a:r>
            <a:r>
              <a:rPr sz="2200" spc="3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information</a:t>
            </a:r>
            <a:r>
              <a:rPr sz="2200" spc="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200" spc="3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collected</a:t>
            </a:r>
            <a:r>
              <a:rPr sz="2200" spc="3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200" spc="2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200" spc="3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customer</a:t>
            </a:r>
            <a:r>
              <a:rPr sz="22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2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develop</a:t>
            </a:r>
            <a:r>
              <a:rPr sz="22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240665" algn="just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product as per their expectation. Any ambiguities must be resolved in this phase</a:t>
            </a:r>
            <a:r>
              <a:rPr sz="2200" spc="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6FC0"/>
                </a:solidFill>
                <a:latin typeface="Arial"/>
                <a:cs typeface="Arial"/>
              </a:rPr>
              <a:t>only.</a:t>
            </a:r>
            <a:endParaRPr lang="en-IN" sz="2200" spc="-40" dirty="0">
              <a:solidFill>
                <a:srgbClr val="006FC0"/>
              </a:solidFill>
              <a:latin typeface="Arial"/>
              <a:cs typeface="Arial"/>
            </a:endParaRPr>
          </a:p>
          <a:p>
            <a:pPr marL="240665" algn="just">
              <a:lnSpc>
                <a:spcPts val="2510"/>
              </a:lnSpc>
            </a:pPr>
            <a:endParaRPr sz="2200" dirty="0">
              <a:latin typeface="Arial"/>
              <a:cs typeface="Arial"/>
            </a:endParaRPr>
          </a:p>
          <a:p>
            <a:pPr marL="240665" marR="5080" indent="-228600" algn="just">
              <a:lnSpc>
                <a:spcPts val="238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Business analyst and Project Manager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set up a meeting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the customer to gather all the  information like what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customer wants to build, who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be the </a:t>
            </a:r>
            <a:r>
              <a:rPr sz="2200" spc="-15" dirty="0">
                <a:solidFill>
                  <a:srgbClr val="006FC0"/>
                </a:solidFill>
                <a:latin typeface="Arial"/>
                <a:cs typeface="Arial"/>
              </a:rPr>
              <a:t>end-user,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what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is the  purpose of the</a:t>
            </a:r>
            <a:r>
              <a:rPr sz="22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product.</a:t>
            </a:r>
            <a:endParaRPr lang="en-IN" sz="22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065" marR="5080" algn="just">
              <a:lnSpc>
                <a:spcPts val="2380"/>
              </a:lnSpc>
              <a:spcBef>
                <a:spcPts val="1030"/>
              </a:spcBef>
              <a:tabLst>
                <a:tab pos="241300" algn="l"/>
              </a:tabLst>
            </a:pPr>
            <a:endParaRPr sz="2200" dirty="0">
              <a:latin typeface="Arial"/>
              <a:cs typeface="Arial"/>
            </a:endParaRPr>
          </a:p>
          <a:p>
            <a:pPr marL="240665" marR="5715" indent="-228600" algn="just">
              <a:lnSpc>
                <a:spcPts val="238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Before building a product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 core understanding or knowledge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of the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product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is very  important.</a:t>
            </a:r>
            <a:endParaRPr lang="en-IN" sz="22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065" marR="5715" algn="just">
              <a:lnSpc>
                <a:spcPts val="2380"/>
              </a:lnSpc>
              <a:spcBef>
                <a:spcPts val="985"/>
              </a:spcBef>
              <a:tabLst>
                <a:tab pos="241300" algn="l"/>
              </a:tabLst>
            </a:pPr>
            <a:endParaRPr sz="2200" dirty="0">
              <a:latin typeface="Arial"/>
              <a:cs typeface="Arial"/>
            </a:endParaRPr>
          </a:p>
          <a:p>
            <a:pPr marL="240665" marR="7620" indent="-228600" algn="just">
              <a:lnSpc>
                <a:spcPts val="238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Once the requirement gathering is done, an analysis is done to check the feasibility of the  development of a product. In case of any </a:t>
            </a:r>
            <a:r>
              <a:rPr sz="2200" spc="-20" dirty="0">
                <a:solidFill>
                  <a:srgbClr val="006FC0"/>
                </a:solidFill>
                <a:latin typeface="Arial"/>
                <a:cs typeface="Arial"/>
              </a:rPr>
              <a:t>ambiguity,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a call is set up for further</a:t>
            </a:r>
            <a:r>
              <a:rPr sz="2200" spc="2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discussion.</a:t>
            </a:r>
            <a:endParaRPr lang="en-IN" sz="2200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065" marR="7620" algn="just">
              <a:lnSpc>
                <a:spcPts val="2380"/>
              </a:lnSpc>
              <a:spcBef>
                <a:spcPts val="1000"/>
              </a:spcBef>
              <a:tabLst>
                <a:tab pos="241300" algn="l"/>
              </a:tabLst>
            </a:pPr>
            <a:endParaRPr sz="2200" dirty="0">
              <a:latin typeface="Arial"/>
              <a:cs typeface="Arial"/>
            </a:endParaRPr>
          </a:p>
          <a:p>
            <a:pPr marL="240665" marR="5080" indent="-228600" algn="just">
              <a:lnSpc>
                <a:spcPts val="238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Once the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requirement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is clearly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understood,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the SRS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(Software Requirement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Specification)  document is created.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This document should be thoroughly understood </a:t>
            </a:r>
            <a:r>
              <a:rPr sz="2200" spc="5" dirty="0">
                <a:solidFill>
                  <a:srgbClr val="006FC0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the developers and  also should be reviewed by the customer for future</a:t>
            </a:r>
            <a:r>
              <a:rPr sz="2200" spc="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reference.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28600"/>
            <a:ext cx="11583035" cy="592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Software Development Life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Cycle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(SDLC):</a:t>
            </a:r>
            <a:r>
              <a:rPr sz="2800" b="1" spc="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stage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involves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entire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its</a:t>
            </a:r>
            <a:r>
              <a:rPr sz="2800" spc="2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elements.</a:t>
            </a:r>
            <a:endParaRPr lang="en-IN" sz="28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kinds 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design, high-level design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low-level</a:t>
            </a:r>
            <a:r>
              <a:rPr sz="2800" spc="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design.</a:t>
            </a:r>
            <a:endParaRPr lang="en-IN" sz="2800" spc="-1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According 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their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definitions,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high-level design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(HLD)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overall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plan  of the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while 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low-level design (LLD) 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its components. 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Failure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 phase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certainly result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overruns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total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collapse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at  worst.</a:t>
            </a:r>
            <a:endParaRPr lang="en-IN" sz="2800" spc="-2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715" algn="just">
              <a:lnSpc>
                <a:spcPct val="90000"/>
              </a:lnSpc>
              <a:spcBef>
                <a:spcPts val="994"/>
              </a:spcBef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design documents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(SDD)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prepared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requirement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specification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document.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kinds of design 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documents developed in this</a:t>
            </a:r>
            <a:r>
              <a:rPr sz="2800" spc="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phase: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71524"/>
            <a:ext cx="82492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Software Development Life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Cycle</a:t>
            </a:r>
            <a:r>
              <a:rPr sz="2800" b="1" spc="1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(SDLC):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781" y="1385828"/>
            <a:ext cx="7705090" cy="50387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Symbol"/>
              <a:buChar char="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High-Level Design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(HLD)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Brief description and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name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of each</a:t>
            </a:r>
            <a:r>
              <a:rPr sz="2200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An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outline about the functionality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every</a:t>
            </a:r>
            <a:r>
              <a:rPr sz="2200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Interface relationship and dependencies between</a:t>
            </a:r>
            <a:r>
              <a:rPr sz="2200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modules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Database tables identified along with their key</a:t>
            </a:r>
            <a:r>
              <a:rPr sz="2200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Complete architecture diagrams along with technology</a:t>
            </a:r>
            <a:r>
              <a:rPr sz="2200" spc="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details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Symbol"/>
              <a:buChar char="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Low-Level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Design(LLD)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Functional logic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modules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Database tables, which include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type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and size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Complete detail of the</a:t>
            </a:r>
            <a:r>
              <a:rPr sz="22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interface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Addresses all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types of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dependency</a:t>
            </a:r>
            <a:r>
              <a:rPr sz="2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issues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Listing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error</a:t>
            </a:r>
            <a:r>
              <a:rPr sz="2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messages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Complete input and outputs for every</a:t>
            </a:r>
            <a:r>
              <a:rPr sz="2200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90" y="771524"/>
            <a:ext cx="8288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Software Development Life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Cycle</a:t>
            </a:r>
            <a:r>
              <a:rPr sz="2800" b="1" spc="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(SDLC):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Coding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786280"/>
            <a:ext cx="11734800" cy="400494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Once the system design phase is 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over,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next phase is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coding.</a:t>
            </a:r>
            <a:endParaRPr lang="en-IN" sz="28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40665" algn="l"/>
                <a:tab pos="24130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 this stage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SDLC the actual development starts, and the product is</a:t>
            </a:r>
            <a:r>
              <a:rPr sz="2800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built.</a:t>
            </a:r>
            <a:endParaRPr lang="en-IN" sz="28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40665" algn="l"/>
                <a:tab pos="24130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 the coding phase, tasks are divided into units or modules and assigned to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800" spc="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various</a:t>
            </a:r>
            <a:endParaRPr sz="2800" dirty="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developers for writing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codes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as per the chosen programming</a:t>
            </a:r>
            <a:r>
              <a:rPr sz="2800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language.</a:t>
            </a:r>
            <a:endParaRPr lang="en-IN" sz="28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It is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longest phase of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Development Life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Cycle</a:t>
            </a:r>
            <a:r>
              <a:rPr sz="28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process.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884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Software Development </a:t>
            </a:r>
            <a:r>
              <a:rPr sz="3600" spc="-30" dirty="0">
                <a:solidFill>
                  <a:srgbClr val="006FC0"/>
                </a:solidFill>
              </a:rPr>
              <a:t>Life </a:t>
            </a:r>
            <a:r>
              <a:rPr sz="3600" spc="-15" dirty="0">
                <a:solidFill>
                  <a:srgbClr val="006FC0"/>
                </a:solidFill>
              </a:rPr>
              <a:t>Cycle </a:t>
            </a:r>
            <a:r>
              <a:rPr sz="3600" spc="-10" dirty="0">
                <a:solidFill>
                  <a:srgbClr val="006FC0"/>
                </a:solidFill>
              </a:rPr>
              <a:t>(SDLC):</a:t>
            </a:r>
            <a:r>
              <a:rPr sz="3600" spc="65" dirty="0">
                <a:solidFill>
                  <a:srgbClr val="006FC0"/>
                </a:solidFill>
              </a:rPr>
              <a:t> </a:t>
            </a:r>
            <a:r>
              <a:rPr sz="3600" spc="-60" dirty="0">
                <a:solidFill>
                  <a:srgbClr val="006FC0"/>
                </a:solidFill>
              </a:rPr>
              <a:t>Testing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878840"/>
            <a:ext cx="12039600" cy="6063198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Testing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starts once the coding is complete and the modules are released for</a:t>
            </a:r>
            <a:r>
              <a:rPr sz="3200" spc="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testing.</a:t>
            </a:r>
            <a:endParaRPr lang="en-IN" sz="32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  <a:tabLst>
                <a:tab pos="240665" algn="l"/>
                <a:tab pos="2413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51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32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this</a:t>
            </a:r>
            <a:r>
              <a:rPr sz="3200" spc="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phase,</a:t>
            </a:r>
            <a:r>
              <a:rPr sz="32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32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developed</a:t>
            </a:r>
            <a:r>
              <a:rPr sz="32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3200" spc="4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3200" spc="4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tested</a:t>
            </a:r>
            <a:r>
              <a:rPr sz="3200" spc="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thoroughly,</a:t>
            </a:r>
            <a:r>
              <a:rPr sz="3200" spc="4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3200" spc="4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any</a:t>
            </a:r>
            <a:r>
              <a:rPr sz="3200" spc="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defects</a:t>
            </a:r>
            <a:r>
              <a:rPr sz="3200" spc="4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found</a:t>
            </a:r>
            <a:r>
              <a:rPr sz="3200" spc="4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lang="en-IN"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assigned to developers to get them</a:t>
            </a:r>
            <a:r>
              <a:rPr sz="3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fixed.</a:t>
            </a:r>
            <a:endParaRPr lang="en-IN" sz="32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ts val="2510"/>
              </a:lnSpc>
              <a:spcBef>
                <a:spcPts val="735"/>
              </a:spcBef>
              <a:tabLst>
                <a:tab pos="240665" algn="l"/>
                <a:tab pos="2413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ts val="238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  <a:tab pos="1204595" algn="l"/>
                <a:tab pos="1777364" algn="l"/>
                <a:tab pos="2653665" algn="l"/>
                <a:tab pos="3211830" algn="l"/>
                <a:tab pos="3786504" algn="l"/>
                <a:tab pos="4700905" algn="l"/>
                <a:tab pos="5412740" algn="l"/>
                <a:tab pos="6064885" algn="l"/>
                <a:tab pos="6686550" algn="l"/>
                <a:tab pos="7444740" algn="l"/>
                <a:tab pos="9011285" algn="l"/>
                <a:tab pos="9864725" algn="l"/>
              </a:tabLst>
            </a:pP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During	this	p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as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testing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eam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fi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endParaRPr lang="en-IN" sz="32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marR="8255" algn="just">
              <a:lnSpc>
                <a:spcPts val="2380"/>
              </a:lnSpc>
              <a:spcBef>
                <a:spcPts val="1040"/>
              </a:spcBef>
              <a:tabLst>
                <a:tab pos="240665" algn="l"/>
                <a:tab pos="241300" algn="l"/>
                <a:tab pos="1204595" algn="l"/>
                <a:tab pos="1777364" algn="l"/>
                <a:tab pos="2653665" algn="l"/>
                <a:tab pos="3211830" algn="l"/>
                <a:tab pos="3786504" algn="l"/>
                <a:tab pos="4700905" algn="l"/>
                <a:tab pos="5412740" algn="l"/>
                <a:tab pos="6064885" algn="l"/>
                <a:tab pos="6686550" algn="l"/>
                <a:tab pos="7444740" algn="l"/>
                <a:tab pos="9011285" algn="l"/>
                <a:tab pos="9864725" algn="l"/>
              </a:tabLst>
            </a:pPr>
            <a:r>
              <a:rPr lang="en-IN"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 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gs/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efe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ts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which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y  communicate to</a:t>
            </a:r>
            <a:r>
              <a:rPr sz="3200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developers.</a:t>
            </a:r>
            <a:endParaRPr lang="en-IN" sz="32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marR="8255" algn="just">
              <a:lnSpc>
                <a:spcPts val="2380"/>
              </a:lnSpc>
              <a:spcBef>
                <a:spcPts val="1040"/>
              </a:spcBef>
              <a:tabLst>
                <a:tab pos="240665" algn="l"/>
                <a:tab pos="241300" algn="l"/>
                <a:tab pos="1204595" algn="l"/>
                <a:tab pos="1777364" algn="l"/>
                <a:tab pos="2653665" algn="l"/>
                <a:tab pos="3211830" algn="l"/>
                <a:tab pos="3786504" algn="l"/>
                <a:tab pos="4700905" algn="l"/>
                <a:tab pos="5412740" algn="l"/>
                <a:tab pos="6064885" algn="l"/>
                <a:tab pos="6686550" algn="l"/>
                <a:tab pos="7444740" algn="l"/>
                <a:tab pos="9011285" algn="l"/>
                <a:tab pos="986472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development team fixes the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bug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and send back to </a:t>
            </a:r>
            <a:r>
              <a:rPr sz="3200" spc="-10" dirty="0">
                <a:solidFill>
                  <a:srgbClr val="006FC0"/>
                </a:solidFill>
                <a:latin typeface="Times New Roman"/>
                <a:cs typeface="Times New Roman"/>
              </a:rPr>
              <a:t>QA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for a</a:t>
            </a:r>
            <a:r>
              <a:rPr sz="32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re-test.</a:t>
            </a:r>
            <a:endParaRPr lang="en-IN" sz="3200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  <a:tabLst>
                <a:tab pos="240665" algn="l"/>
                <a:tab pos="241300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380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This process continues until the software is bug-free, stable, and working according to the  business needs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981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Software Development </a:t>
            </a:r>
            <a:r>
              <a:rPr sz="3600" spc="-30" dirty="0">
                <a:solidFill>
                  <a:srgbClr val="006FC0"/>
                </a:solidFill>
              </a:rPr>
              <a:t>Life </a:t>
            </a:r>
            <a:r>
              <a:rPr sz="3600" spc="-15" dirty="0">
                <a:solidFill>
                  <a:srgbClr val="006FC0"/>
                </a:solidFill>
              </a:rPr>
              <a:t>Cycle </a:t>
            </a:r>
            <a:r>
              <a:rPr sz="3600" spc="-10" dirty="0">
                <a:solidFill>
                  <a:srgbClr val="006FC0"/>
                </a:solidFill>
              </a:rPr>
              <a:t>(SDLC):</a:t>
            </a:r>
            <a:r>
              <a:rPr sz="3600" spc="65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1288936"/>
            <a:ext cx="11506199" cy="383342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At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this stage, the goal is to deploy the</a:t>
            </a:r>
            <a:r>
              <a:rPr sz="40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software.</a:t>
            </a:r>
            <a:endParaRPr lang="en-IN" sz="40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130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40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4000" spc="2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4000" spc="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40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completed</a:t>
            </a:r>
            <a:r>
              <a:rPr sz="40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40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has</a:t>
            </a:r>
            <a:r>
              <a:rPr sz="4000" spc="2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no</a:t>
            </a:r>
            <a:r>
              <a:rPr sz="40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bugs,</a:t>
            </a:r>
            <a:r>
              <a:rPr sz="4000" spc="2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it</a:t>
            </a:r>
            <a:r>
              <a:rPr sz="40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4000" spc="2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shipped</a:t>
            </a:r>
            <a:r>
              <a:rPr sz="40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40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40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market</a:t>
            </a:r>
            <a:r>
              <a:rPr sz="4000" spc="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lang="en-IN"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beta</a:t>
            </a:r>
            <a:r>
              <a:rPr sz="4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testing.</a:t>
            </a:r>
            <a:endParaRPr lang="en-IN" sz="40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710"/>
              </a:spcBef>
              <a:tabLst>
                <a:tab pos="241300" algn="l"/>
              </a:tabLst>
            </a:pPr>
            <a:endParaRPr sz="40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The support team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collects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feedback 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first users,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and if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any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bugs 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come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up, the 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development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team fixes 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them. After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that, the final version is rolled</a:t>
            </a:r>
            <a:r>
              <a:rPr sz="4000" spc="-2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out.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987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Software Development </a:t>
            </a:r>
            <a:r>
              <a:rPr sz="3600" spc="-30" dirty="0">
                <a:solidFill>
                  <a:srgbClr val="006FC0"/>
                </a:solidFill>
              </a:rPr>
              <a:t>Life </a:t>
            </a:r>
            <a:r>
              <a:rPr sz="3600" spc="-15" dirty="0">
                <a:solidFill>
                  <a:srgbClr val="006FC0"/>
                </a:solidFill>
              </a:rPr>
              <a:t>Cycle</a:t>
            </a:r>
            <a:r>
              <a:rPr sz="3600" spc="25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(SDLC):Maintenance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1381865"/>
            <a:ext cx="11582399" cy="4879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6985" indent="-285750">
              <a:lnSpc>
                <a:spcPct val="115100"/>
              </a:lnSpc>
              <a:spcBef>
                <a:spcPts val="9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Once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software system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is deployed, and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customers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start using the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developed  system, following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3 activities</a:t>
            </a:r>
            <a:r>
              <a:rPr sz="36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occur:</a:t>
            </a:r>
            <a:endParaRPr sz="36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4999"/>
              </a:lnSpc>
              <a:buFont typeface="Symbol"/>
              <a:buChar char="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Bug fixing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- bugs are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reported because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some scenarios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which are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not tested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at  all</a:t>
            </a:r>
            <a:endParaRPr sz="3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Symbol"/>
              <a:buChar char="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Upgrade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- Upgrading the application to the newer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versions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3600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3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Symbol"/>
              <a:buChar char=""/>
              <a:tabLst>
                <a:tab pos="355600" algn="l"/>
                <a:tab pos="356235" algn="l"/>
              </a:tabLst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Enhancement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- Adding </a:t>
            </a:r>
            <a:r>
              <a:rPr sz="3600" spc="-5" dirty="0">
                <a:solidFill>
                  <a:srgbClr val="006FC0"/>
                </a:solidFill>
                <a:latin typeface="Times New Roman"/>
                <a:cs typeface="Times New Roman"/>
              </a:rPr>
              <a:t>some new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features into the existing</a:t>
            </a:r>
            <a:r>
              <a:rPr sz="3600" spc="-2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049" y="476199"/>
            <a:ext cx="1084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Relative Cost </a:t>
            </a:r>
            <a:r>
              <a:rPr sz="3600" b="1" spc="-10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Hardware and </a:t>
            </a: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Software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over</a:t>
            </a:r>
            <a:r>
              <a:rPr sz="3600" b="1" spc="-1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235" y="1465592"/>
            <a:ext cx="7357364" cy="4499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7493" y="530326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2020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0804" y="1466799"/>
            <a:ext cx="296672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Costs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of  </a:t>
            </a:r>
            <a:r>
              <a:rPr sz="4000" spc="-25" dirty="0">
                <a:solidFill>
                  <a:srgbClr val="006FC0"/>
                </a:solidFill>
                <a:latin typeface="Calibri"/>
                <a:cs typeface="Calibri"/>
              </a:rPr>
              <a:t>Hardware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40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006FC0"/>
                </a:solidFill>
                <a:latin typeface="Calibri"/>
                <a:cs typeface="Calibri"/>
              </a:rPr>
              <a:t>have 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gone  significantly 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down 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over  </a:t>
            </a: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years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454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Importance </a:t>
            </a:r>
            <a:r>
              <a:rPr spc="-5" dirty="0">
                <a:solidFill>
                  <a:srgbClr val="006FC0"/>
                </a:solidFill>
              </a:rPr>
              <a:t>of</a:t>
            </a:r>
            <a:r>
              <a:rPr spc="-6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SDLC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036119"/>
            <a:ext cx="11963400" cy="59373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provides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visibility </a:t>
            </a:r>
            <a:r>
              <a:rPr sz="4400" spc="-3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engaged</a:t>
            </a:r>
            <a:r>
              <a:rPr sz="440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parties</a:t>
            </a:r>
            <a:endParaRPr sz="4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allows </a:t>
            </a:r>
            <a:r>
              <a:rPr sz="44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control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44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project</a:t>
            </a:r>
            <a:endParaRPr sz="4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14999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249805" algn="l"/>
                <a:tab pos="3979545" algn="l"/>
                <a:tab pos="6011545" algn="l"/>
                <a:tab pos="6565900" algn="l"/>
                <a:tab pos="7694295" algn="l"/>
              </a:tabLst>
            </a:pP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4400" spc="-5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edic</a:t>
            </a:r>
            <a:r>
              <a:rPr sz="4400" spc="-5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able	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deli</a:t>
            </a:r>
            <a:r>
              <a:rPr sz="4400" spc="-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eries	th</a:t>
            </a:r>
            <a:r>
              <a:rPr sz="4400" spc="-6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ougho</a:t>
            </a:r>
            <a:r>
              <a:rPr sz="4400" spc="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t	an</a:t>
            </a:r>
            <a:endParaRPr lang="en-IN" sz="440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  <a:tabLst>
                <a:tab pos="241300" algn="l"/>
                <a:tab pos="2249805" algn="l"/>
                <a:tab pos="3979545" algn="l"/>
                <a:tab pos="6011545" algn="l"/>
                <a:tab pos="6565900" algn="l"/>
                <a:tab pos="7694295" algn="l"/>
              </a:tabLst>
            </a:pPr>
            <a:r>
              <a:rPr lang="en-IN" sz="4400" dirty="0">
                <a:solidFill>
                  <a:srgbClr val="006FC0"/>
                </a:solidFill>
                <a:latin typeface="Calibri"/>
                <a:cs typeface="Calibri"/>
              </a:rPr>
              <a:t> e</a:t>
            </a:r>
            <a:r>
              <a:rPr lang="en-IN" sz="4400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lang="en-IN" sz="4400" dirty="0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lang="en-IN" sz="4400" spc="-4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lang="en-IN" sz="4400" dirty="0">
                <a:solidFill>
                  <a:srgbClr val="006FC0"/>
                </a:solidFill>
                <a:latin typeface="Calibri"/>
                <a:cs typeface="Calibri"/>
              </a:rPr>
              <a:t>e	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4400" spc="-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elopme</a:t>
            </a:r>
            <a:r>
              <a:rPr sz="4400" spc="-3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t 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endParaRPr sz="4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Eliminating risks </a:t>
            </a:r>
            <a:r>
              <a:rPr sz="4400" spc="-30" dirty="0">
                <a:solidFill>
                  <a:srgbClr val="006FC0"/>
                </a:solidFill>
                <a:latin typeface="Calibri"/>
                <a:cs typeface="Calibri"/>
              </a:rPr>
              <a:t>like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going over budget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deadline</a:t>
            </a:r>
            <a:r>
              <a:rPr sz="440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breach</a:t>
            </a:r>
            <a:endParaRPr sz="4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process goes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until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all the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met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94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SDLC</a:t>
            </a:r>
            <a:r>
              <a:rPr spc="-11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913" y="1435460"/>
            <a:ext cx="11499850" cy="456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There are various software development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life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models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defined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designed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which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followed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during software development process.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These models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also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referred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as "Software 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Development Process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Models".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process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follows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 Series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steps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unique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 type, in 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order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ensure success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process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22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297180" marR="6350" indent="-285115">
              <a:lnSpc>
                <a:spcPct val="114999"/>
              </a:lnSpc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Following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 important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popular SDLC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(which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will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 this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syllabus) 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followed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industry: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SDLC: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Waterfall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SDLC: Prototype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SDLC: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Spiral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SDLC: Evolutionary Development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SDLC: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Iterative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Enhancement</a:t>
            </a:r>
            <a:r>
              <a:rPr sz="22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826" y="0"/>
            <a:ext cx="3315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Waterfall </a:t>
            </a:r>
            <a:r>
              <a:rPr sz="4000" spc="-10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14755"/>
            <a:ext cx="11911330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0655">
              <a:lnSpc>
                <a:spcPct val="123200"/>
              </a:lnSpc>
              <a:spcBef>
                <a:spcPts val="100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The classical waterfall model is intuitively the most obvious way to develop  software.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Though the classical waterfall model is elegant and intuitively</a:t>
            </a:r>
            <a:r>
              <a:rPr sz="2500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obvious,</a:t>
            </a:r>
            <a:endParaRPr sz="2500">
              <a:latin typeface="Arial"/>
              <a:cs typeface="Arial"/>
            </a:endParaRPr>
          </a:p>
          <a:p>
            <a:pPr marL="12700" marR="5715">
              <a:lnSpc>
                <a:spcPts val="2700"/>
              </a:lnSpc>
              <a:spcBef>
                <a:spcPts val="1040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it is not a practical model in the sense that it is generally not used as it is in actual  software development</a:t>
            </a:r>
            <a:r>
              <a:rPr sz="25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projects.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Thus, this model can be considered to be a </a:t>
            </a:r>
            <a:r>
              <a:rPr sz="2500" i="1" spc="-5" dirty="0">
                <a:solidFill>
                  <a:srgbClr val="006FC0"/>
                </a:solidFill>
                <a:latin typeface="Arial"/>
                <a:cs typeface="Arial"/>
              </a:rPr>
              <a:t>theoretical way of developing</a:t>
            </a:r>
            <a:r>
              <a:rPr sz="2500" i="1" spc="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006FC0"/>
                </a:solidFill>
                <a:latin typeface="Arial"/>
                <a:cs typeface="Arial"/>
              </a:rPr>
              <a:t>software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045"/>
              </a:spcBef>
              <a:tabLst>
                <a:tab pos="636905" algn="l"/>
                <a:tab pos="1102360" algn="l"/>
                <a:tab pos="1972310" algn="l"/>
                <a:tab pos="2525395" algn="l"/>
                <a:tab pos="3397250" algn="l"/>
                <a:tab pos="4569460" algn="l"/>
                <a:tab pos="5176520" algn="l"/>
                <a:tab pos="6805930" algn="l"/>
                <a:tab pos="7994650" algn="l"/>
                <a:tab pos="8779510" algn="l"/>
                <a:tab pos="9369425" algn="l"/>
                <a:tab pos="10716895" algn="l"/>
              </a:tabLst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But	all	other	life	c</a:t>
            </a:r>
            <a:r>
              <a:rPr sz="2500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cle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mod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ls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ess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nti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lly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rived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fr</a:t>
            </a:r>
            <a:r>
              <a:rPr sz="2500" spc="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classical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wat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rfall  model.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5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So, in order to be able to appreciate other life cycle models </a:t>
            </a:r>
            <a:r>
              <a:rPr sz="2500" spc="-10" dirty="0">
                <a:solidFill>
                  <a:srgbClr val="006FC0"/>
                </a:solidFill>
                <a:latin typeface="Arial"/>
                <a:cs typeface="Arial"/>
              </a:rPr>
              <a:t>it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is necessary to learn  the classical waterfall model.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380"/>
            <a:ext cx="7508367" cy="593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88122" y="763651"/>
            <a:ext cx="428561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All these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phases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b="1" spc="5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cascaded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each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other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 which </a:t>
            </a:r>
            <a:r>
              <a:rPr sz="24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progress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022" y="1604645"/>
            <a:ext cx="273939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472440" algn="l"/>
                <a:tab pos="1270000" algn="l"/>
                <a:tab pos="1631314" algn="l"/>
                <a:tab pos="1778635" algn="l"/>
                <a:tab pos="2400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seen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	flo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ing  downwards	(like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6856" y="1604645"/>
            <a:ext cx="120777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151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stead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ly  wa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8122" y="2446401"/>
            <a:ext cx="4286885" cy="2970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through the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phases.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310"/>
              </a:lnSpc>
              <a:spcBef>
                <a:spcPts val="1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next phase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started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only  after the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goals</a:t>
            </a:r>
            <a:endParaRPr sz="2400">
              <a:latin typeface="Times New Roman"/>
              <a:cs typeface="Times New Roman"/>
            </a:endParaRPr>
          </a:p>
          <a:p>
            <a:pPr marL="355600" marR="5080" algn="just">
              <a:lnSpc>
                <a:spcPts val="331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achieved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previous 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phase and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 signed 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off,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so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name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"Waterfall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Model".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400" spc="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phases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 not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overlap.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380" y="2286"/>
            <a:ext cx="9145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42C6"/>
                </a:solidFill>
              </a:rPr>
              <a:t>Activities </a:t>
            </a:r>
            <a:r>
              <a:rPr sz="4000" spc="-25" dirty="0">
                <a:solidFill>
                  <a:srgbClr val="0042C6"/>
                </a:solidFill>
              </a:rPr>
              <a:t>undertaken </a:t>
            </a:r>
            <a:r>
              <a:rPr sz="4000" spc="-5" dirty="0">
                <a:solidFill>
                  <a:srgbClr val="0042C6"/>
                </a:solidFill>
              </a:rPr>
              <a:t>during </a:t>
            </a:r>
            <a:r>
              <a:rPr sz="4000" spc="-10" dirty="0"/>
              <a:t>Feasibility</a:t>
            </a:r>
            <a:r>
              <a:rPr sz="4000" spc="15" dirty="0"/>
              <a:t> </a:t>
            </a:r>
            <a:r>
              <a:rPr sz="4000" spc="-5" dirty="0"/>
              <a:t>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995944"/>
            <a:ext cx="12035790" cy="488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173990">
              <a:lnSpc>
                <a:spcPct val="1068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692150" algn="l"/>
                <a:tab pos="1311275" algn="l"/>
                <a:tab pos="2108200" algn="l"/>
                <a:tab pos="2539365" algn="l"/>
                <a:tab pos="4050029" algn="l"/>
                <a:tab pos="4975225" algn="l"/>
                <a:tab pos="6360795" algn="l"/>
                <a:tab pos="8191500" algn="l"/>
                <a:tab pos="8637905" algn="l"/>
                <a:tab pos="9625330" algn="l"/>
                <a:tab pos="11032490" algn="l"/>
                <a:tab pos="11852275" algn="l"/>
              </a:tabLst>
            </a:pP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asi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ity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ADE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rough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understanding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what is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done.</a:t>
            </a:r>
            <a:endParaRPr sz="2800">
              <a:latin typeface="Calibri"/>
              <a:cs typeface="Calibri"/>
            </a:endParaRPr>
          </a:p>
          <a:p>
            <a:pPr marL="241300" marR="5715" indent="-173990">
              <a:lnSpc>
                <a:spcPct val="1068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  <a:tab pos="960119" algn="l"/>
                <a:tab pos="1321435" algn="l"/>
                <a:tab pos="2197735" algn="l"/>
                <a:tab pos="3197860" algn="l"/>
                <a:tab pos="3711575" algn="l"/>
                <a:tab pos="5095240" algn="l"/>
                <a:tab pos="5998210" algn="l"/>
                <a:tab pos="6680834" algn="l"/>
                <a:tab pos="7808595" algn="l"/>
                <a:tab pos="8585835" algn="l"/>
                <a:tab pos="9029700" algn="l"/>
                <a:tab pos="9532620" algn="l"/>
                <a:tab pos="11053445" algn="l"/>
                <a:tab pos="1153858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b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he 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marR="7620" indent="-173990">
              <a:lnSpc>
                <a:spcPct val="1071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After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overall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understanding,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solutions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investigated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terms  of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resources required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, </a:t>
            </a:r>
            <a:r>
              <a:rPr sz="2800" b="1" i="1" spc="-20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b="1" i="1" spc="-15" dirty="0">
                <a:solidFill>
                  <a:srgbClr val="006FC0"/>
                </a:solidFill>
                <a:latin typeface="Calibri"/>
                <a:cs typeface="Calibri"/>
              </a:rPr>
              <a:t>development, 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development</a:t>
            </a:r>
            <a:r>
              <a:rPr sz="2800" b="1" i="1" spc="1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7620" indent="-228600">
              <a:lnSpc>
                <a:spcPts val="302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  <a:tab pos="1237615" algn="l"/>
                <a:tab pos="1745614" algn="l"/>
                <a:tab pos="2402205" algn="l"/>
                <a:tab pos="3660140" algn="l"/>
                <a:tab pos="4432300" algn="l"/>
                <a:tab pos="5144135" algn="l"/>
                <a:tab pos="5756910" algn="l"/>
                <a:tab pos="6510020" algn="l"/>
                <a:tab pos="7828280" algn="l"/>
                <a:tab pos="8522335" algn="l"/>
                <a:tab pos="10168255" algn="l"/>
                <a:tab pos="1153350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Based	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anal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pic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b="1" i="1" spc="-4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solutio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b="1" i="1" spc="-4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ermin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wh</a:t>
            </a:r>
            <a:r>
              <a:rPr sz="2800" b="1" i="1" spc="-3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i="1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b="1" i="1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solution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800" b="1" i="1" spc="-15" dirty="0">
                <a:solidFill>
                  <a:srgbClr val="006FC0"/>
                </a:solidFill>
                <a:latin typeface="Calibri"/>
                <a:cs typeface="Calibri"/>
              </a:rPr>
              <a:t>feasible 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financially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b="1" i="1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technically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8255" indent="-228600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  <a:tab pos="1064260" algn="l"/>
                <a:tab pos="2018030" algn="l"/>
                <a:tab pos="3368675" algn="l"/>
                <a:tab pos="3978275" algn="l"/>
                <a:tab pos="5467350" algn="l"/>
                <a:tab pos="6616700" algn="l"/>
                <a:tab pos="7637780" algn="l"/>
                <a:tab pos="8520430" algn="l"/>
                <a:tab pos="9130030" algn="l"/>
                <a:tab pos="9846310" algn="l"/>
                <a:tab pos="10269855" algn="l"/>
                <a:tab pos="108832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check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ome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du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  and whether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sufficient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technical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expertise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area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2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1015" marR="5080">
              <a:lnSpc>
                <a:spcPts val="4750"/>
              </a:lnSpc>
              <a:spcBef>
                <a:spcPts val="700"/>
              </a:spcBef>
            </a:pPr>
            <a:r>
              <a:rPr spc="-5" dirty="0">
                <a:solidFill>
                  <a:srgbClr val="006FC0"/>
                </a:solidFill>
              </a:rPr>
              <a:t>Activities </a:t>
            </a:r>
            <a:r>
              <a:rPr spc="-20" dirty="0">
                <a:solidFill>
                  <a:srgbClr val="006FC0"/>
                </a:solidFill>
              </a:rPr>
              <a:t>undertaken </a:t>
            </a:r>
            <a:r>
              <a:rPr dirty="0">
                <a:solidFill>
                  <a:srgbClr val="006FC0"/>
                </a:solidFill>
              </a:rPr>
              <a:t>during </a:t>
            </a:r>
            <a:r>
              <a:rPr spc="-20" dirty="0"/>
              <a:t>Requirement  </a:t>
            </a:r>
            <a:r>
              <a:rPr spc="-10" dirty="0"/>
              <a:t>Analysis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472" y="1814829"/>
            <a:ext cx="11895455" cy="3452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aim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requirements analysis and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specification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phase is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understand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 exact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requirements 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customer 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document them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properly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This phase  consists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distinct activities,</a:t>
            </a:r>
            <a:r>
              <a:rPr sz="2400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namely</a:t>
            </a:r>
            <a:endParaRPr sz="2400">
              <a:latin typeface="Arial"/>
              <a:cs typeface="Arial"/>
            </a:endParaRPr>
          </a:p>
          <a:p>
            <a:pPr marL="984885" lvl="1" indent="-515620" algn="just">
              <a:lnSpc>
                <a:spcPct val="100000"/>
              </a:lnSpc>
              <a:spcBef>
                <a:spcPts val="125"/>
              </a:spcBef>
              <a:buAutoNum type="romanLcPeriod"/>
              <a:tabLst>
                <a:tab pos="985519" algn="l"/>
              </a:tabLst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Requirements gathering and analysis,</a:t>
            </a:r>
            <a:r>
              <a:rPr sz="2800" b="1" spc="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984885" lvl="1" indent="-515620" algn="just">
              <a:lnSpc>
                <a:spcPct val="100000"/>
              </a:lnSpc>
              <a:spcBef>
                <a:spcPts val="155"/>
              </a:spcBef>
              <a:buAutoNum type="romanLcPeriod"/>
              <a:tabLst>
                <a:tab pos="985519" algn="l"/>
              </a:tabLst>
            </a:pP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Requirements</a:t>
            </a:r>
            <a:r>
              <a:rPr sz="2800" b="1" spc="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Arial"/>
                <a:cs typeface="Arial"/>
              </a:rPr>
              <a:t>specification</a:t>
            </a:r>
            <a:endParaRPr sz="2800">
              <a:latin typeface="Arial"/>
              <a:cs typeface="Arial"/>
            </a:endParaRPr>
          </a:p>
          <a:p>
            <a:pPr marL="241300" marR="8255" indent="-228600" algn="just">
              <a:lnSpc>
                <a:spcPts val="259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goal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requirements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gathering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activity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collect all relevant information 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the customer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regarding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product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developed.</a:t>
            </a:r>
            <a:endParaRPr sz="2400">
              <a:latin typeface="Arial"/>
              <a:cs typeface="Arial"/>
            </a:endParaRPr>
          </a:p>
          <a:p>
            <a:pPr marL="698500" marR="5080" indent="-228600" algn="just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This is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done to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clearly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understand the customer requirements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so that  incompleteness and inconsistencies are</a:t>
            </a:r>
            <a:r>
              <a:rPr sz="2400" spc="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removed.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1015" marR="5080">
              <a:lnSpc>
                <a:spcPts val="4750"/>
              </a:lnSpc>
              <a:spcBef>
                <a:spcPts val="700"/>
              </a:spcBef>
            </a:pPr>
            <a:r>
              <a:rPr spc="-5" dirty="0">
                <a:solidFill>
                  <a:srgbClr val="006FC0"/>
                </a:solidFill>
              </a:rPr>
              <a:t>Activities </a:t>
            </a:r>
            <a:r>
              <a:rPr spc="-20" dirty="0">
                <a:solidFill>
                  <a:srgbClr val="006FC0"/>
                </a:solidFill>
              </a:rPr>
              <a:t>undertaken </a:t>
            </a:r>
            <a:r>
              <a:rPr dirty="0">
                <a:solidFill>
                  <a:srgbClr val="006FC0"/>
                </a:solidFill>
              </a:rPr>
              <a:t>during </a:t>
            </a:r>
            <a:r>
              <a:rPr spc="-20" dirty="0"/>
              <a:t>Requirement  </a:t>
            </a:r>
            <a:r>
              <a:rPr spc="-10" dirty="0"/>
              <a:t>Analysis </a:t>
            </a:r>
            <a:r>
              <a:rPr dirty="0"/>
              <a:t>and </a:t>
            </a:r>
            <a:r>
              <a:rPr spc="-10" dirty="0"/>
              <a:t>specification</a:t>
            </a:r>
            <a:r>
              <a:rPr spc="5" dirty="0"/>
              <a:t> </a:t>
            </a:r>
            <a:r>
              <a:rPr spc="-20" dirty="0"/>
              <a:t>(contd..)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4829"/>
            <a:ext cx="10356850" cy="356116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After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all ambiguities, inconsistencies, and incompleteness have been  resolved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and all the requirements properly understood, the </a:t>
            </a:r>
            <a:r>
              <a:rPr sz="3600" dirty="0">
                <a:solidFill>
                  <a:srgbClr val="0000FF"/>
                </a:solidFill>
                <a:latin typeface="Arial"/>
                <a:cs typeface="Arial"/>
              </a:rPr>
              <a:t>requirements  </a:t>
            </a:r>
            <a:r>
              <a:rPr sz="3600" spc="-5" dirty="0">
                <a:solidFill>
                  <a:srgbClr val="0000FF"/>
                </a:solidFill>
                <a:latin typeface="Arial"/>
                <a:cs typeface="Arial"/>
              </a:rPr>
              <a:t>specification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activity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can</a:t>
            </a:r>
            <a:r>
              <a:rPr sz="36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start.</a:t>
            </a:r>
            <a:endParaRPr sz="3600" dirty="0">
              <a:latin typeface="Arial"/>
              <a:cs typeface="Arial"/>
            </a:endParaRPr>
          </a:p>
          <a:p>
            <a:pPr marL="698500" lvl="1" indent="-229235" algn="just">
              <a:lnSpc>
                <a:spcPts val="2735"/>
              </a:lnSpc>
              <a:spcBef>
                <a:spcPts val="175"/>
              </a:spcBef>
              <a:buChar char="•"/>
              <a:tabLst>
                <a:tab pos="699135" algn="l"/>
              </a:tabLst>
            </a:pPr>
            <a:endParaRPr lang="en-IN" sz="36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698500" lvl="1" indent="-229235" algn="just">
              <a:lnSpc>
                <a:spcPts val="2735"/>
              </a:lnSpc>
              <a:spcBef>
                <a:spcPts val="175"/>
              </a:spcBef>
              <a:buChar char="•"/>
              <a:tabLst>
                <a:tab pos="699135" algn="l"/>
              </a:tabLst>
            </a:pPr>
            <a:endParaRPr lang="en-IN" sz="36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698500" lvl="1" indent="-229235" algn="just">
              <a:lnSpc>
                <a:spcPts val="2735"/>
              </a:lnSpc>
              <a:spcBef>
                <a:spcPts val="175"/>
              </a:spcBef>
              <a:buChar char="•"/>
              <a:tabLst>
                <a:tab pos="699135" algn="l"/>
              </a:tabLst>
            </a:pP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During</a:t>
            </a:r>
            <a:r>
              <a:rPr sz="3600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this</a:t>
            </a:r>
            <a:r>
              <a:rPr sz="3600" spc="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C000"/>
                </a:solidFill>
                <a:latin typeface="Arial"/>
                <a:cs typeface="Arial"/>
              </a:rPr>
              <a:t>activity,</a:t>
            </a:r>
            <a:r>
              <a:rPr sz="3600" spc="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3600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user</a:t>
            </a:r>
            <a:r>
              <a:rPr sz="3600" spc="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requirements</a:t>
            </a:r>
            <a:r>
              <a:rPr sz="3600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are</a:t>
            </a:r>
            <a:r>
              <a:rPr sz="3600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systematically</a:t>
            </a:r>
            <a:r>
              <a:rPr sz="3600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organized</a:t>
            </a:r>
            <a:endParaRPr sz="3600" dirty="0">
              <a:latin typeface="Arial"/>
              <a:cs typeface="Arial"/>
            </a:endParaRPr>
          </a:p>
          <a:p>
            <a:pPr marL="698500" algn="just">
              <a:lnSpc>
                <a:spcPts val="2735"/>
              </a:lnSpc>
            </a:pP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into a </a:t>
            </a:r>
            <a:r>
              <a:rPr sz="3600" b="1" i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Software Requirements Specification (SRS)</a:t>
            </a:r>
            <a:r>
              <a:rPr sz="3600" b="1" i="1" u="heavy" spc="4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document.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967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6FC0"/>
                </a:solidFill>
              </a:rPr>
              <a:t>Activities </a:t>
            </a:r>
            <a:r>
              <a:rPr spc="-20" dirty="0">
                <a:solidFill>
                  <a:srgbClr val="006FC0"/>
                </a:solidFill>
              </a:rPr>
              <a:t>undertaken </a:t>
            </a:r>
            <a:r>
              <a:rPr dirty="0">
                <a:solidFill>
                  <a:srgbClr val="006FC0"/>
                </a:solidFill>
              </a:rPr>
              <a:t>during</a:t>
            </a:r>
            <a:r>
              <a:rPr spc="-35" dirty="0">
                <a:solidFill>
                  <a:srgbClr val="006FC0"/>
                </a:solidFill>
              </a:rPr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491" y="1682876"/>
            <a:ext cx="10765155" cy="417120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665" marR="5080" indent="-228600" algn="just">
              <a:lnSpc>
                <a:spcPct val="901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The goal of the design phase is to transform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requirements specified in the </a:t>
            </a:r>
            <a:r>
              <a:rPr sz="3600" spc="-10" dirty="0">
                <a:solidFill>
                  <a:srgbClr val="006FC0"/>
                </a:solidFill>
                <a:latin typeface="Arial"/>
                <a:cs typeface="Arial"/>
              </a:rPr>
              <a:t>SRS 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document into a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3600" b="1" i="1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3600" b="1" i="1" dirty="0">
                <a:solidFill>
                  <a:srgbClr val="FF0000"/>
                </a:solidFill>
                <a:latin typeface="Arial"/>
                <a:cs typeface="Arial"/>
              </a:rPr>
              <a:t>suitable for implementation in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some  programming</a:t>
            </a:r>
            <a:r>
              <a:rPr sz="3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language.</a:t>
            </a:r>
            <a:endParaRPr sz="3600" dirty="0">
              <a:latin typeface="Arial"/>
              <a:cs typeface="Arial"/>
            </a:endParaRPr>
          </a:p>
          <a:p>
            <a:pPr marL="241300" indent="-228600" algn="just">
              <a:lnSpc>
                <a:spcPts val="251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36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technical</a:t>
            </a:r>
            <a:r>
              <a:rPr sz="3600" spc="3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terms,</a:t>
            </a:r>
            <a:r>
              <a:rPr sz="3600" spc="3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during</a:t>
            </a:r>
            <a:r>
              <a:rPr sz="3600" spc="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3600" spc="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design</a:t>
            </a:r>
            <a:r>
              <a:rPr sz="3600" spc="3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phase</a:t>
            </a:r>
            <a:r>
              <a:rPr sz="3600" spc="3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3600" spc="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r>
              <a:rPr sz="3600" b="1" i="1" spc="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3600" b="1" i="1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600" b="1" i="1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Arial"/>
                <a:cs typeface="Arial"/>
              </a:rPr>
              <a:t>derived</a:t>
            </a:r>
            <a:endParaRPr sz="3600" dirty="0">
              <a:latin typeface="Arial"/>
              <a:cs typeface="Arial"/>
            </a:endParaRPr>
          </a:p>
          <a:p>
            <a:pPr marL="240665" algn="just">
              <a:lnSpc>
                <a:spcPts val="2510"/>
              </a:lnSpc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from the </a:t>
            </a:r>
            <a:r>
              <a:rPr sz="3600" spc="-10" dirty="0">
                <a:solidFill>
                  <a:srgbClr val="006FC0"/>
                </a:solidFill>
                <a:latin typeface="Arial"/>
                <a:cs typeface="Arial"/>
              </a:rPr>
              <a:t>SRS</a:t>
            </a:r>
            <a:r>
              <a:rPr sz="36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document.</a:t>
            </a:r>
            <a:endParaRPr sz="3600" dirty="0">
              <a:latin typeface="Arial"/>
              <a:cs typeface="Arial"/>
            </a:endParaRPr>
          </a:p>
          <a:p>
            <a:pPr marL="240665" marR="6350" indent="-228600" algn="just">
              <a:lnSpc>
                <a:spcPts val="238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3600" spc="-45" dirty="0">
                <a:solidFill>
                  <a:srgbClr val="006FC0"/>
                </a:solidFill>
                <a:latin typeface="Arial"/>
                <a:cs typeface="Arial"/>
              </a:rPr>
              <a:t>Two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distinctly </a:t>
            </a:r>
            <a:r>
              <a:rPr sz="3600" spc="-10" dirty="0">
                <a:solidFill>
                  <a:srgbClr val="006FC0"/>
                </a:solidFill>
                <a:latin typeface="Arial"/>
                <a:cs typeface="Arial"/>
              </a:rPr>
              <a:t>different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approaches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are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available: the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traditional </a:t>
            </a: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design approach and  the object-oriented design</a:t>
            </a:r>
            <a:r>
              <a:rPr sz="3600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6FC0"/>
                </a:solidFill>
                <a:latin typeface="Arial"/>
                <a:cs typeface="Arial"/>
              </a:rPr>
              <a:t>approach.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944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6FC0"/>
                </a:solidFill>
              </a:rPr>
              <a:t>Activities </a:t>
            </a:r>
            <a:r>
              <a:rPr sz="3600" spc="-45" dirty="0">
                <a:solidFill>
                  <a:srgbClr val="006FC0"/>
                </a:solidFill>
              </a:rPr>
              <a:t>undertaken </a:t>
            </a:r>
            <a:r>
              <a:rPr sz="3600" spc="-20" dirty="0">
                <a:solidFill>
                  <a:srgbClr val="006FC0"/>
                </a:solidFill>
              </a:rPr>
              <a:t>during </a:t>
            </a:r>
            <a:r>
              <a:rPr sz="3600" spc="-20" dirty="0"/>
              <a:t>Coding </a:t>
            </a:r>
            <a:r>
              <a:rPr sz="3600" spc="-15" dirty="0"/>
              <a:t>and Unit</a:t>
            </a:r>
            <a:r>
              <a:rPr sz="3600" spc="-415" dirty="0"/>
              <a:t> </a:t>
            </a:r>
            <a:r>
              <a:rPr sz="3600" spc="-75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0913" y="1682876"/>
            <a:ext cx="11371580" cy="514403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purpose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of the coding and unit testing phase (sometimes called 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implementation  phase) of software development is to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translate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software design into source code.  Each component of the design is implemented as a program</a:t>
            </a:r>
            <a:r>
              <a:rPr sz="2800" spc="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module.</a:t>
            </a:r>
            <a:endParaRPr lang="en-IN" sz="28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90100"/>
              </a:lnSpc>
              <a:spcBef>
                <a:spcPts val="355"/>
              </a:spcBef>
              <a:tabLst>
                <a:tab pos="241300" algn="l"/>
              </a:tabLst>
            </a:pPr>
            <a:endParaRPr sz="2800" dirty="0">
              <a:latin typeface="Arial"/>
              <a:cs typeface="Arial"/>
            </a:endParaRPr>
          </a:p>
          <a:p>
            <a:pPr marL="241300" marR="7620" indent="-228600">
              <a:lnSpc>
                <a:spcPts val="238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  <a:tab pos="905510" algn="l"/>
                <a:tab pos="2725420" algn="l"/>
                <a:tab pos="3173095" algn="l"/>
                <a:tab pos="3854450" algn="l"/>
                <a:tab pos="4848860" algn="l"/>
                <a:tab pos="5264785" algn="l"/>
                <a:tab pos="5603240" algn="l"/>
                <a:tab pos="6192520" algn="l"/>
                <a:tab pos="6640830" algn="l"/>
                <a:tab pos="7959090" algn="l"/>
                <a:tab pos="9292590" algn="l"/>
                <a:tab pos="9942195" algn="l"/>
                <a:tab pos="10733405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	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-p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gr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ul</a:t>
            </a:r>
            <a:r>
              <a:rPr sz="2800" b="1" i="1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that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800" spc="1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ve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been  individually</a:t>
            </a:r>
            <a:r>
              <a:rPr sz="2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tested.</a:t>
            </a:r>
            <a:endParaRPr lang="en-IN" sz="2800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 marR="7620">
              <a:lnSpc>
                <a:spcPts val="2380"/>
              </a:lnSpc>
              <a:spcBef>
                <a:spcPts val="1040"/>
              </a:spcBef>
              <a:tabLst>
                <a:tab pos="240665" algn="l"/>
                <a:tab pos="241300" algn="l"/>
                <a:tab pos="905510" algn="l"/>
                <a:tab pos="2725420" algn="l"/>
                <a:tab pos="3173095" algn="l"/>
                <a:tab pos="3854450" algn="l"/>
                <a:tab pos="4848860" algn="l"/>
                <a:tab pos="5264785" algn="l"/>
                <a:tab pos="5603240" algn="l"/>
                <a:tab pos="6192520" algn="l"/>
                <a:tab pos="6640830" algn="l"/>
                <a:tab pos="7959090" algn="l"/>
                <a:tab pos="9292590" algn="l"/>
                <a:tab pos="9942195" algn="l"/>
                <a:tab pos="10733405" algn="l"/>
              </a:tabLst>
            </a:pPr>
            <a:endParaRPr sz="2800" dirty="0">
              <a:latin typeface="Arial"/>
              <a:cs typeface="Arial"/>
            </a:endParaRPr>
          </a:p>
          <a:p>
            <a:pPr marL="241300" marR="8890" indent="-228600">
              <a:lnSpc>
                <a:spcPts val="238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During this phase,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module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is unit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tested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to determine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correct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working of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 individual modules.</a:t>
            </a:r>
            <a:endParaRPr lang="en-IN" sz="28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 marR="8890">
              <a:lnSpc>
                <a:spcPts val="2380"/>
              </a:lnSpc>
              <a:spcBef>
                <a:spcPts val="990"/>
              </a:spcBef>
              <a:tabLst>
                <a:tab pos="240665" algn="l"/>
                <a:tab pos="241300" algn="l"/>
              </a:tabLst>
            </a:pPr>
            <a:endParaRPr sz="2800" dirty="0">
              <a:latin typeface="Arial"/>
              <a:cs typeface="Arial"/>
            </a:endParaRPr>
          </a:p>
          <a:p>
            <a:pPr marL="241300" marR="6350" indent="-228600">
              <a:lnSpc>
                <a:spcPts val="238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It involves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testing each module in isolation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as this is 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most efficient way to debug  the errors identified at this</a:t>
            </a:r>
            <a:r>
              <a:rPr sz="28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stage.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4281"/>
            <a:ext cx="9652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FC0"/>
                </a:solidFill>
              </a:rPr>
              <a:t>Activities </a:t>
            </a:r>
            <a:r>
              <a:rPr sz="3200" spc="-15" dirty="0">
                <a:solidFill>
                  <a:srgbClr val="006FC0"/>
                </a:solidFill>
              </a:rPr>
              <a:t>undertaken </a:t>
            </a:r>
            <a:r>
              <a:rPr sz="3200" dirty="0">
                <a:solidFill>
                  <a:srgbClr val="006FC0"/>
                </a:solidFill>
              </a:rPr>
              <a:t>during </a:t>
            </a:r>
            <a:r>
              <a:rPr sz="3200" spc="-20" dirty="0"/>
              <a:t>Integration </a:t>
            </a:r>
            <a:r>
              <a:rPr sz="3200" dirty="0"/>
              <a:t>and </a:t>
            </a:r>
            <a:r>
              <a:rPr sz="3200" spc="-30" dirty="0"/>
              <a:t>system</a:t>
            </a:r>
            <a:r>
              <a:rPr sz="3200" spc="195" dirty="0"/>
              <a:t> </a:t>
            </a:r>
            <a:r>
              <a:rPr sz="3200" spc="-10" dirty="0"/>
              <a:t>testing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13" y="1590522"/>
            <a:ext cx="11506200" cy="42710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Integration of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modules is undertaken once they have been coded and unit</a:t>
            </a:r>
            <a:r>
              <a:rPr sz="2000" spc="-2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tested.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During the integration and system testing phase, the modules are integrated in a planned</a:t>
            </a:r>
            <a:r>
              <a:rPr sz="2000" spc="-2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manner.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modules making up a software product are almost never integrated in one</a:t>
            </a:r>
            <a:r>
              <a:rPr sz="2000" spc="-3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shot.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Finally,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when all the modules have been successfully integrated and tested, system testing is</a:t>
            </a:r>
            <a:r>
              <a:rPr sz="2000" spc="-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carried  out.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 goal of system testing is to ensure that the developed system conforms to its requirements</a:t>
            </a:r>
            <a:r>
              <a:rPr sz="2000" spc="-3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laid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out in the SRS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document.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System testing usually consists of three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kinds of testing</a:t>
            </a:r>
            <a:r>
              <a:rPr sz="2000" spc="-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activities: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α – testing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: It is the system testing performed by the development</a:t>
            </a:r>
            <a:r>
              <a:rPr sz="2000" spc="-2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team.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β – testing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: It is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system testing performed by a friendly set of</a:t>
            </a:r>
            <a:r>
              <a:rPr sz="2000" spc="-2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customers.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Acceptance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It is the system testing performed by the customer himself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2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delivery to determine whether to accept or reject the delivered</a:t>
            </a:r>
            <a:r>
              <a:rPr sz="2000" spc="-2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product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6294" y="330199"/>
            <a:ext cx="4443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FFC000"/>
                </a:solidFill>
              </a:rPr>
              <a:t>Hardware </a:t>
            </a:r>
            <a:r>
              <a:rPr sz="4000" spc="-110" dirty="0">
                <a:solidFill>
                  <a:srgbClr val="FFC000"/>
                </a:solidFill>
              </a:rPr>
              <a:t>Vs</a:t>
            </a:r>
            <a:r>
              <a:rPr sz="4000" spc="-160" dirty="0">
                <a:solidFill>
                  <a:srgbClr val="FFC000"/>
                </a:solidFill>
              </a:rPr>
              <a:t> </a:t>
            </a:r>
            <a:r>
              <a:rPr sz="4000" spc="-40" dirty="0">
                <a:solidFill>
                  <a:srgbClr val="FFC000"/>
                </a:solidFill>
              </a:rPr>
              <a:t>Software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04430" y="1378597"/>
            <a:ext cx="10383139" cy="513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770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Activities </a:t>
            </a:r>
            <a:r>
              <a:rPr sz="3600" spc="-20" dirty="0">
                <a:solidFill>
                  <a:srgbClr val="006FC0"/>
                </a:solidFill>
              </a:rPr>
              <a:t>undertaken </a:t>
            </a:r>
            <a:r>
              <a:rPr sz="3600" dirty="0">
                <a:solidFill>
                  <a:srgbClr val="006FC0"/>
                </a:solidFill>
              </a:rPr>
              <a:t>during</a:t>
            </a:r>
            <a:r>
              <a:rPr sz="3600" spc="20" dirty="0">
                <a:solidFill>
                  <a:srgbClr val="006FC0"/>
                </a:solidFill>
              </a:rPr>
              <a:t> </a:t>
            </a:r>
            <a:r>
              <a:rPr sz="3600" spc="-15" dirty="0"/>
              <a:t>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2204" y="1461592"/>
            <a:ext cx="11498580" cy="4099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Maintenance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involves performing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one or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more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following three 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kinds of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activities:</a:t>
            </a:r>
            <a:endParaRPr sz="2800" dirty="0">
              <a:latin typeface="Calibri"/>
              <a:cs typeface="Calibri"/>
            </a:endParaRPr>
          </a:p>
          <a:p>
            <a:pPr marL="698500" marR="7620" lvl="1" indent="-228600" algn="just">
              <a:lnSpc>
                <a:spcPts val="302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Correcting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errors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were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discovered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during 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product 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phase. This is called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corrective</a:t>
            </a:r>
            <a:r>
              <a:rPr sz="2800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maintenance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302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Improving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implementation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enhancing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 functionalities of the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according 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customer’s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requirements.  This is called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perfective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maintenance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ts val="303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Porting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work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new environment.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example,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porting 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required to get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software 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work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 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new computer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 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 with 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new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operating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system.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This is called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adaptive</a:t>
            </a:r>
            <a:r>
              <a:rPr sz="28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maintenance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393649"/>
            <a:ext cx="5521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latin typeface="Arial"/>
                <a:cs typeface="Arial"/>
              </a:rPr>
              <a:t>Waterfall </a:t>
            </a:r>
            <a:r>
              <a:rPr sz="3600" b="0" dirty="0">
                <a:latin typeface="Arial"/>
                <a:cs typeface="Arial"/>
              </a:rPr>
              <a:t>Model</a:t>
            </a:r>
            <a:r>
              <a:rPr sz="3600" b="0" spc="-300" dirty="0">
                <a:latin typeface="Arial"/>
                <a:cs typeface="Arial"/>
              </a:rPr>
              <a:t> </a:t>
            </a:r>
            <a:r>
              <a:rPr sz="3600" b="0" dirty="0">
                <a:latin typeface="Arial"/>
                <a:cs typeface="Arial"/>
              </a:rPr>
              <a:t>Application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913" y="1624133"/>
            <a:ext cx="11612245" cy="405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940" marR="5080" indent="-396240" algn="just">
              <a:lnSpc>
                <a:spcPct val="114999"/>
              </a:lnSpc>
              <a:spcBef>
                <a:spcPts val="105"/>
              </a:spcBef>
              <a:buFont typeface="Arial"/>
              <a:buChar char="•"/>
              <a:tabLst>
                <a:tab pos="408940" algn="l"/>
              </a:tabLst>
            </a:pP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Every software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developed is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requires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suitable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SDLC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approach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followed 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based on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internal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external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factors.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Some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situations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where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use of </a:t>
            </a:r>
            <a:r>
              <a:rPr sz="2300" spc="-20" dirty="0">
                <a:solidFill>
                  <a:srgbClr val="006FC0"/>
                </a:solidFill>
                <a:latin typeface="Calibri"/>
                <a:cs typeface="Calibri"/>
              </a:rPr>
              <a:t>Waterfall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model  is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most appropriate</a:t>
            </a:r>
            <a:r>
              <a:rPr sz="23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are: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very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well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documented,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clear and</a:t>
            </a:r>
            <a:r>
              <a:rPr sz="23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fixed.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Product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definition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 stable.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09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spc="-20" dirty="0">
                <a:solidFill>
                  <a:srgbClr val="006FC0"/>
                </a:solidFill>
                <a:latin typeface="Calibri"/>
                <a:cs typeface="Calibri"/>
              </a:rPr>
              <a:t>Technology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understood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and is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dynamic.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no ambiguous</a:t>
            </a:r>
            <a:r>
              <a:rPr sz="23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requirements.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09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Ample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resources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required expertise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available </a:t>
            </a:r>
            <a:r>
              <a:rPr sz="23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support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300" spc="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product.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300" spc="-10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23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300" spc="-5" dirty="0">
                <a:solidFill>
                  <a:srgbClr val="006FC0"/>
                </a:solidFill>
                <a:latin typeface="Calibri"/>
                <a:cs typeface="Calibri"/>
              </a:rPr>
              <a:t>short.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0"/>
            <a:ext cx="6621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6FC0"/>
                </a:solidFill>
                <a:latin typeface="Times New Roman"/>
                <a:cs typeface="Times New Roman"/>
              </a:rPr>
              <a:t>Pros &amp; Cons of </a:t>
            </a:r>
            <a:r>
              <a:rPr sz="4000" b="0" spc="-40" dirty="0">
                <a:solidFill>
                  <a:srgbClr val="006FC0"/>
                </a:solidFill>
                <a:latin typeface="Times New Roman"/>
                <a:cs typeface="Times New Roman"/>
              </a:rPr>
              <a:t>Waterfall</a:t>
            </a:r>
            <a:r>
              <a:rPr sz="4000" b="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547497"/>
          <a:ext cx="12185650" cy="630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381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381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Simple and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easy to understand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10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381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working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software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produced until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late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during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life</a:t>
                      </a:r>
                      <a:r>
                        <a:rPr sz="1800" b="1" spc="-1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cycle.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381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555">
                <a:tc>
                  <a:txBody>
                    <a:bodyPr/>
                    <a:lstStyle/>
                    <a:p>
                      <a:pPr marL="58419" marR="53340">
                        <a:lnSpc>
                          <a:spcPct val="114999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Easy to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manage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due </a:t>
                      </a: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the rigidity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model. Each phase 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has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deliverables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and a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800" b="1" spc="-12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High amounts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uncertainty.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33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Phases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processed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completed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one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9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time.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Not a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good model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object-oriented</a:t>
                      </a:r>
                      <a:r>
                        <a:rPr sz="1800" b="1" spc="-10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projects.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9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Works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well for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smaller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projects </a:t>
                      </a: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where requirements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b="1" spc="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1800" b="1" spc="-4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understood.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Poor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model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long and ongoing</a:t>
                      </a:r>
                      <a:r>
                        <a:rPr sz="1800" b="1" spc="-1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projects.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5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Clearly defined</a:t>
                      </a:r>
                      <a:r>
                        <a:rPr sz="1800" b="1" spc="-6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stages.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8260" algn="just">
                        <a:lnSpc>
                          <a:spcPct val="114999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suitable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projects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where requirements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are at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 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moderate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high risk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changing.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uncertainty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 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b="1" spc="-9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model.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20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Well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1800" b="1" spc="-2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milestones.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 difficult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measure progress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800" b="1" spc="-1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stages.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332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Easy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to arrange</a:t>
                      </a:r>
                      <a:r>
                        <a:rPr sz="1800" b="1" spc="-2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tasks.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Cannot accommodate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800" b="1" spc="-10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requirements.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32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results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1800" b="1" spc="-8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documented.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Adjusting scope during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life cycle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end a</a:t>
                      </a:r>
                      <a:r>
                        <a:rPr sz="1800" b="1" spc="-10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lnB w="12700">
                      <a:solidFill>
                        <a:srgbClr val="0042C6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8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42C6"/>
                      </a:solidFill>
                      <a:prstDash val="solid"/>
                    </a:lnL>
                    <a:lnR w="1270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9530" algn="just">
                        <a:lnSpc>
                          <a:spcPct val="114999"/>
                        </a:lnSpc>
                        <a:spcBef>
                          <a:spcPts val="55"/>
                        </a:spcBef>
                      </a:pP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Integration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 done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"big-bang.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very end,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which  doesn't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allow identifying </a:t>
                      </a:r>
                      <a:r>
                        <a:rPr sz="1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any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technological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business 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bottleneck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800" b="1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early.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42C6"/>
                      </a:solidFill>
                      <a:prstDash val="solid"/>
                    </a:lnL>
                    <a:lnR w="6350">
                      <a:solidFill>
                        <a:srgbClr val="0042C6"/>
                      </a:solidFill>
                      <a:prstDash val="solid"/>
                    </a:lnR>
                    <a:lnT w="12700">
                      <a:solidFill>
                        <a:srgbClr val="0042C6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141" y="0"/>
            <a:ext cx="382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Prototype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520" y="1445649"/>
            <a:ext cx="11744960" cy="4977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Prototyping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 is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suitable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projects,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which either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customer requirements or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technical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solutions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well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understood.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735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400" spc="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risks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must</a:t>
            </a:r>
            <a:r>
              <a:rPr sz="2400" spc="2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400" spc="2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identified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before</a:t>
            </a:r>
            <a:r>
              <a:rPr sz="2400" spc="2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2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project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starts.</a:t>
            </a:r>
            <a:r>
              <a:rPr sz="2400" spc="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400" spc="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especially</a:t>
            </a:r>
            <a:r>
              <a:rPr sz="2400" spc="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popular</a:t>
            </a:r>
            <a:r>
              <a:rPr sz="2400" b="1" i="1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241300" algn="just">
              <a:lnSpc>
                <a:spcPts val="2735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development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of the user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interface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part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of the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project.</a:t>
            </a:r>
            <a:endParaRPr sz="2400" dirty="0">
              <a:latin typeface="Calibri"/>
              <a:cs typeface="Calibri"/>
            </a:endParaRPr>
          </a:p>
          <a:p>
            <a:pPr marL="241300" marR="8890" indent="-228600" algn="just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process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model,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partially implemented before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during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analysis 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phase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thereby giving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customers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opportunity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see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product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early in the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life</a:t>
            </a:r>
            <a:r>
              <a:rPr sz="2400" i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735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2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process</a:t>
            </a:r>
            <a:r>
              <a:rPr sz="2400" spc="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starts</a:t>
            </a:r>
            <a:r>
              <a:rPr sz="2400" spc="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400" spc="2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interviewing</a:t>
            </a:r>
            <a:r>
              <a:rPr sz="2400" spc="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2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customers</a:t>
            </a:r>
            <a:r>
              <a:rPr sz="2400" spc="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400" spc="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incomplete</a:t>
            </a:r>
            <a:r>
              <a:rPr sz="2400" spc="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high-level</a:t>
            </a:r>
            <a:endParaRPr sz="2400" dirty="0">
              <a:latin typeface="Calibri"/>
              <a:cs typeface="Calibri"/>
            </a:endParaRPr>
          </a:p>
          <a:p>
            <a:pPr marL="241300" algn="just">
              <a:lnSpc>
                <a:spcPts val="2735"/>
              </a:lnSpc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paper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model.</a:t>
            </a:r>
            <a:endParaRPr sz="24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document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build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initial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supporting only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basic functionality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desired by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customer.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Once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customer figures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out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problems, 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further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refined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eliminate </a:t>
            </a:r>
            <a:r>
              <a:rPr sz="2400" spc="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them.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process continues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till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approves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and finds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working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satisfactory.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194" y="609981"/>
            <a:ext cx="37579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Prototype</a:t>
            </a:r>
            <a:r>
              <a:rPr spc="-145" dirty="0"/>
              <a:t> </a:t>
            </a:r>
            <a:r>
              <a:rPr spc="-3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0892790" cy="33178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1004569" algn="l"/>
                <a:tab pos="1433195" algn="l"/>
                <a:tab pos="1815464" algn="l"/>
                <a:tab pos="3162935" algn="l"/>
                <a:tab pos="4926330" algn="l"/>
                <a:tab pos="5533390" algn="l"/>
                <a:tab pos="6722109" algn="l"/>
                <a:tab pos="7772400" algn="l"/>
                <a:tab pos="9933305" algn="l"/>
                <a:tab pos="10430510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Thi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	a	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aluable	me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han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	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	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nin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g	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	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un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anding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	the 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customer’s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needs: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How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screens might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look</a:t>
            </a:r>
            <a:r>
              <a:rPr sz="2600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like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How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user 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interface would</a:t>
            </a:r>
            <a:r>
              <a:rPr sz="2600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behave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How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system 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would produce</a:t>
            </a:r>
            <a:r>
              <a:rPr sz="260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outputs</a:t>
            </a:r>
            <a:endParaRPr sz="2600">
              <a:latin typeface="Calibri"/>
              <a:cs typeface="Calibri"/>
            </a:endParaRPr>
          </a:p>
          <a:p>
            <a:pPr marL="241300" marR="276225" indent="-228600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 developer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unsure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efficiency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an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adaptability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an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operating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form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human-machine 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interaction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should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take</a:t>
            </a:r>
            <a:r>
              <a:rPr sz="28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5124" y="3010306"/>
            <a:ext cx="123571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Requi</a:t>
            </a:r>
            <a:r>
              <a:rPr sz="16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16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ents  Gathering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7622" y="3271520"/>
            <a:ext cx="1191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Quick</a:t>
            </a:r>
            <a:r>
              <a:rPr sz="16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098" y="4074033"/>
            <a:ext cx="1850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Refine</a:t>
            </a:r>
            <a:r>
              <a:rPr sz="16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415" y="2116962"/>
            <a:ext cx="140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Build</a:t>
            </a:r>
            <a:r>
              <a:rPr sz="16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Prototype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0095" y="2844164"/>
            <a:ext cx="2099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Customer 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Evaluation</a:t>
            </a:r>
            <a:r>
              <a:rPr sz="16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095" y="2996564"/>
            <a:ext cx="878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Prototype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0254" y="3265423"/>
            <a:ext cx="769620" cy="191135"/>
          </a:xfrm>
          <a:custGeom>
            <a:avLst/>
            <a:gdLst/>
            <a:ahLst/>
            <a:cxnLst/>
            <a:rect l="l" t="t" r="r" b="b"/>
            <a:pathLst>
              <a:path w="769619" h="191135">
                <a:moveTo>
                  <a:pt x="578357" y="0"/>
                </a:moveTo>
                <a:lnTo>
                  <a:pt x="578357" y="190753"/>
                </a:lnTo>
                <a:lnTo>
                  <a:pt x="731113" y="114426"/>
                </a:lnTo>
                <a:lnTo>
                  <a:pt x="597407" y="114426"/>
                </a:lnTo>
                <a:lnTo>
                  <a:pt x="597407" y="76326"/>
                </a:lnTo>
                <a:lnTo>
                  <a:pt x="731113" y="76326"/>
                </a:lnTo>
                <a:lnTo>
                  <a:pt x="578357" y="0"/>
                </a:lnTo>
                <a:close/>
              </a:path>
              <a:path w="769619" h="191135">
                <a:moveTo>
                  <a:pt x="578357" y="76326"/>
                </a:moveTo>
                <a:lnTo>
                  <a:pt x="0" y="76326"/>
                </a:lnTo>
                <a:lnTo>
                  <a:pt x="0" y="114426"/>
                </a:lnTo>
                <a:lnTo>
                  <a:pt x="578357" y="114426"/>
                </a:lnTo>
                <a:lnTo>
                  <a:pt x="578357" y="76326"/>
                </a:lnTo>
                <a:close/>
              </a:path>
              <a:path w="769619" h="191135">
                <a:moveTo>
                  <a:pt x="731113" y="76326"/>
                </a:moveTo>
                <a:lnTo>
                  <a:pt x="597407" y="76326"/>
                </a:lnTo>
                <a:lnTo>
                  <a:pt x="597407" y="114426"/>
                </a:lnTo>
                <a:lnTo>
                  <a:pt x="731113" y="114426"/>
                </a:lnTo>
                <a:lnTo>
                  <a:pt x="769238" y="95376"/>
                </a:lnTo>
                <a:lnTo>
                  <a:pt x="731113" y="76326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5603" y="2536951"/>
            <a:ext cx="400050" cy="723265"/>
          </a:xfrm>
          <a:custGeom>
            <a:avLst/>
            <a:gdLst/>
            <a:ahLst/>
            <a:cxnLst/>
            <a:rect l="l" t="t" r="r" b="b"/>
            <a:pathLst>
              <a:path w="400050" h="723264">
                <a:moveTo>
                  <a:pt x="267556" y="139008"/>
                </a:moveTo>
                <a:lnTo>
                  <a:pt x="213106" y="213868"/>
                </a:lnTo>
                <a:lnTo>
                  <a:pt x="182752" y="259207"/>
                </a:lnTo>
                <a:lnTo>
                  <a:pt x="154559" y="304673"/>
                </a:lnTo>
                <a:lnTo>
                  <a:pt x="128650" y="350520"/>
                </a:lnTo>
                <a:lnTo>
                  <a:pt x="105918" y="396239"/>
                </a:lnTo>
                <a:lnTo>
                  <a:pt x="85598" y="442087"/>
                </a:lnTo>
                <a:lnTo>
                  <a:pt x="67818" y="487552"/>
                </a:lnTo>
                <a:lnTo>
                  <a:pt x="51943" y="533019"/>
                </a:lnTo>
                <a:lnTo>
                  <a:pt x="37464" y="578358"/>
                </a:lnTo>
                <a:lnTo>
                  <a:pt x="24384" y="623443"/>
                </a:lnTo>
                <a:lnTo>
                  <a:pt x="11937" y="668401"/>
                </a:lnTo>
                <a:lnTo>
                  <a:pt x="0" y="713359"/>
                </a:lnTo>
                <a:lnTo>
                  <a:pt x="36830" y="723264"/>
                </a:lnTo>
                <a:lnTo>
                  <a:pt x="48895" y="678307"/>
                </a:lnTo>
                <a:lnTo>
                  <a:pt x="61213" y="633602"/>
                </a:lnTo>
                <a:lnTo>
                  <a:pt x="74168" y="588899"/>
                </a:lnTo>
                <a:lnTo>
                  <a:pt x="88264" y="544576"/>
                </a:lnTo>
                <a:lnTo>
                  <a:pt x="103886" y="500252"/>
                </a:lnTo>
                <a:lnTo>
                  <a:pt x="121158" y="455930"/>
                </a:lnTo>
                <a:lnTo>
                  <a:pt x="140588" y="412114"/>
                </a:lnTo>
                <a:lnTo>
                  <a:pt x="162687" y="367919"/>
                </a:lnTo>
                <a:lnTo>
                  <a:pt x="187451" y="323850"/>
                </a:lnTo>
                <a:lnTo>
                  <a:pt x="214884" y="279653"/>
                </a:lnTo>
                <a:lnTo>
                  <a:pt x="244729" y="235203"/>
                </a:lnTo>
                <a:lnTo>
                  <a:pt x="276351" y="190753"/>
                </a:lnTo>
                <a:lnTo>
                  <a:pt x="297671" y="162465"/>
                </a:lnTo>
                <a:lnTo>
                  <a:pt x="267556" y="139008"/>
                </a:lnTo>
                <a:close/>
              </a:path>
              <a:path w="400050" h="723264">
                <a:moveTo>
                  <a:pt x="374758" y="123951"/>
                </a:moveTo>
                <a:lnTo>
                  <a:pt x="278892" y="123951"/>
                </a:lnTo>
                <a:lnTo>
                  <a:pt x="309372" y="146938"/>
                </a:lnTo>
                <a:lnTo>
                  <a:pt x="297671" y="162465"/>
                </a:lnTo>
                <a:lnTo>
                  <a:pt x="357632" y="209169"/>
                </a:lnTo>
                <a:lnTo>
                  <a:pt x="374758" y="123951"/>
                </a:lnTo>
                <a:close/>
              </a:path>
              <a:path w="400050" h="723264">
                <a:moveTo>
                  <a:pt x="278892" y="123951"/>
                </a:moveTo>
                <a:lnTo>
                  <a:pt x="267556" y="139008"/>
                </a:lnTo>
                <a:lnTo>
                  <a:pt x="297671" y="162465"/>
                </a:lnTo>
                <a:lnTo>
                  <a:pt x="309372" y="146938"/>
                </a:lnTo>
                <a:lnTo>
                  <a:pt x="278892" y="123951"/>
                </a:lnTo>
                <a:close/>
              </a:path>
              <a:path w="400050" h="723264">
                <a:moveTo>
                  <a:pt x="399669" y="0"/>
                </a:moveTo>
                <a:lnTo>
                  <a:pt x="207137" y="91948"/>
                </a:lnTo>
                <a:lnTo>
                  <a:pt x="267556" y="139008"/>
                </a:lnTo>
                <a:lnTo>
                  <a:pt x="278892" y="123951"/>
                </a:lnTo>
                <a:lnTo>
                  <a:pt x="374758" y="123951"/>
                </a:lnTo>
                <a:lnTo>
                  <a:pt x="399669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0369" y="2415539"/>
            <a:ext cx="791210" cy="530860"/>
          </a:xfrm>
          <a:custGeom>
            <a:avLst/>
            <a:gdLst/>
            <a:ahLst/>
            <a:cxnLst/>
            <a:rect l="l" t="t" r="r" b="b"/>
            <a:pathLst>
              <a:path w="791209" h="530860">
                <a:moveTo>
                  <a:pt x="683795" y="359837"/>
                </a:moveTo>
                <a:lnTo>
                  <a:pt x="613155" y="387096"/>
                </a:lnTo>
                <a:lnTo>
                  <a:pt x="770889" y="530733"/>
                </a:lnTo>
                <a:lnTo>
                  <a:pt x="785510" y="377951"/>
                </a:lnTo>
                <a:lnTo>
                  <a:pt x="691514" y="377951"/>
                </a:lnTo>
                <a:lnTo>
                  <a:pt x="683795" y="359837"/>
                </a:lnTo>
                <a:close/>
              </a:path>
              <a:path w="791209" h="530860">
                <a:moveTo>
                  <a:pt x="719444" y="346081"/>
                </a:moveTo>
                <a:lnTo>
                  <a:pt x="683795" y="359837"/>
                </a:lnTo>
                <a:lnTo>
                  <a:pt x="691514" y="377951"/>
                </a:lnTo>
                <a:lnTo>
                  <a:pt x="726694" y="363093"/>
                </a:lnTo>
                <a:lnTo>
                  <a:pt x="719444" y="346081"/>
                </a:lnTo>
                <a:close/>
              </a:path>
              <a:path w="791209" h="530860">
                <a:moveTo>
                  <a:pt x="791209" y="318388"/>
                </a:moveTo>
                <a:lnTo>
                  <a:pt x="719444" y="346081"/>
                </a:lnTo>
                <a:lnTo>
                  <a:pt x="726694" y="363093"/>
                </a:lnTo>
                <a:lnTo>
                  <a:pt x="691514" y="377951"/>
                </a:lnTo>
                <a:lnTo>
                  <a:pt x="785510" y="377951"/>
                </a:lnTo>
                <a:lnTo>
                  <a:pt x="791209" y="318388"/>
                </a:lnTo>
                <a:close/>
              </a:path>
              <a:path w="791209" h="530860">
                <a:moveTo>
                  <a:pt x="682504" y="356808"/>
                </a:moveTo>
                <a:lnTo>
                  <a:pt x="683795" y="359837"/>
                </a:lnTo>
                <a:lnTo>
                  <a:pt x="687537" y="358394"/>
                </a:lnTo>
                <a:lnTo>
                  <a:pt x="683513" y="358394"/>
                </a:lnTo>
                <a:lnTo>
                  <a:pt x="682504" y="356808"/>
                </a:lnTo>
                <a:close/>
              </a:path>
              <a:path w="791209" h="530860">
                <a:moveTo>
                  <a:pt x="681989" y="355600"/>
                </a:moveTo>
                <a:lnTo>
                  <a:pt x="682504" y="356808"/>
                </a:lnTo>
                <a:lnTo>
                  <a:pt x="683513" y="358394"/>
                </a:lnTo>
                <a:lnTo>
                  <a:pt x="681989" y="355600"/>
                </a:lnTo>
                <a:close/>
              </a:path>
              <a:path w="791209" h="530860">
                <a:moveTo>
                  <a:pt x="694777" y="355600"/>
                </a:moveTo>
                <a:lnTo>
                  <a:pt x="681989" y="355600"/>
                </a:lnTo>
                <a:lnTo>
                  <a:pt x="683513" y="358394"/>
                </a:lnTo>
                <a:lnTo>
                  <a:pt x="687537" y="358394"/>
                </a:lnTo>
                <a:lnTo>
                  <a:pt x="694777" y="355600"/>
                </a:lnTo>
                <a:close/>
              </a:path>
              <a:path w="791209" h="530860">
                <a:moveTo>
                  <a:pt x="9905" y="0"/>
                </a:moveTo>
                <a:lnTo>
                  <a:pt x="0" y="36957"/>
                </a:lnTo>
                <a:lnTo>
                  <a:pt x="165734" y="82042"/>
                </a:lnTo>
                <a:lnTo>
                  <a:pt x="245617" y="105283"/>
                </a:lnTo>
                <a:lnTo>
                  <a:pt x="284479" y="117221"/>
                </a:lnTo>
                <a:lnTo>
                  <a:pt x="322071" y="129412"/>
                </a:lnTo>
                <a:lnTo>
                  <a:pt x="358520" y="141859"/>
                </a:lnTo>
                <a:lnTo>
                  <a:pt x="427481" y="167767"/>
                </a:lnTo>
                <a:lnTo>
                  <a:pt x="489838" y="195199"/>
                </a:lnTo>
                <a:lnTo>
                  <a:pt x="544702" y="224282"/>
                </a:lnTo>
                <a:lnTo>
                  <a:pt x="590676" y="255143"/>
                </a:lnTo>
                <a:lnTo>
                  <a:pt x="628523" y="287909"/>
                </a:lnTo>
                <a:lnTo>
                  <a:pt x="658876" y="322452"/>
                </a:lnTo>
                <a:lnTo>
                  <a:pt x="682504" y="356808"/>
                </a:lnTo>
                <a:lnTo>
                  <a:pt x="681989" y="355600"/>
                </a:lnTo>
                <a:lnTo>
                  <a:pt x="694777" y="355600"/>
                </a:lnTo>
                <a:lnTo>
                  <a:pt x="719444" y="346081"/>
                </a:lnTo>
                <a:lnTo>
                  <a:pt x="717169" y="340740"/>
                </a:lnTo>
                <a:lnTo>
                  <a:pt x="716787" y="339725"/>
                </a:lnTo>
                <a:lnTo>
                  <a:pt x="716279" y="338709"/>
                </a:lnTo>
                <a:lnTo>
                  <a:pt x="715645" y="337820"/>
                </a:lnTo>
                <a:lnTo>
                  <a:pt x="702690" y="317754"/>
                </a:lnTo>
                <a:lnTo>
                  <a:pt x="672210" y="278764"/>
                </a:lnTo>
                <a:lnTo>
                  <a:pt x="634619" y="241681"/>
                </a:lnTo>
                <a:lnTo>
                  <a:pt x="589152" y="207137"/>
                </a:lnTo>
                <a:lnTo>
                  <a:pt x="535431" y="175513"/>
                </a:lnTo>
                <a:lnTo>
                  <a:pt x="474344" y="146176"/>
                </a:lnTo>
                <a:lnTo>
                  <a:pt x="406780" y="118872"/>
                </a:lnTo>
                <a:lnTo>
                  <a:pt x="370839" y="105790"/>
                </a:lnTo>
                <a:lnTo>
                  <a:pt x="333882" y="93090"/>
                </a:lnTo>
                <a:lnTo>
                  <a:pt x="295655" y="80772"/>
                </a:lnTo>
                <a:lnTo>
                  <a:pt x="256412" y="68707"/>
                </a:lnTo>
                <a:lnTo>
                  <a:pt x="216661" y="56896"/>
                </a:lnTo>
                <a:lnTo>
                  <a:pt x="175894" y="45212"/>
                </a:lnTo>
                <a:lnTo>
                  <a:pt x="9905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7908" y="3253866"/>
            <a:ext cx="330200" cy="947419"/>
          </a:xfrm>
          <a:custGeom>
            <a:avLst/>
            <a:gdLst/>
            <a:ahLst/>
            <a:cxnLst/>
            <a:rect l="l" t="t" r="r" b="b"/>
            <a:pathLst>
              <a:path w="330200" h="947420">
                <a:moveTo>
                  <a:pt x="25146" y="735330"/>
                </a:moveTo>
                <a:lnTo>
                  <a:pt x="0" y="947166"/>
                </a:lnTo>
                <a:lnTo>
                  <a:pt x="184531" y="840232"/>
                </a:lnTo>
                <a:lnTo>
                  <a:pt x="144395" y="813816"/>
                </a:lnTo>
                <a:lnTo>
                  <a:pt x="110617" y="813816"/>
                </a:lnTo>
                <a:lnTo>
                  <a:pt x="78232" y="793623"/>
                </a:lnTo>
                <a:lnTo>
                  <a:pt x="88520" y="777041"/>
                </a:lnTo>
                <a:lnTo>
                  <a:pt x="25146" y="735330"/>
                </a:lnTo>
                <a:close/>
              </a:path>
              <a:path w="330200" h="947420">
                <a:moveTo>
                  <a:pt x="88520" y="777041"/>
                </a:moveTo>
                <a:lnTo>
                  <a:pt x="78232" y="793623"/>
                </a:lnTo>
                <a:lnTo>
                  <a:pt x="110617" y="813816"/>
                </a:lnTo>
                <a:lnTo>
                  <a:pt x="120391" y="798017"/>
                </a:lnTo>
                <a:lnTo>
                  <a:pt x="88520" y="777041"/>
                </a:lnTo>
                <a:close/>
              </a:path>
              <a:path w="330200" h="947420">
                <a:moveTo>
                  <a:pt x="120391" y="798017"/>
                </a:moveTo>
                <a:lnTo>
                  <a:pt x="110617" y="813816"/>
                </a:lnTo>
                <a:lnTo>
                  <a:pt x="144395" y="813816"/>
                </a:lnTo>
                <a:lnTo>
                  <a:pt x="120391" y="798017"/>
                </a:lnTo>
                <a:close/>
              </a:path>
              <a:path w="330200" h="947420">
                <a:moveTo>
                  <a:pt x="291846" y="0"/>
                </a:moveTo>
                <a:lnTo>
                  <a:pt x="284861" y="71628"/>
                </a:lnTo>
                <a:lnTo>
                  <a:pt x="277368" y="142621"/>
                </a:lnTo>
                <a:lnTo>
                  <a:pt x="269113" y="212852"/>
                </a:lnTo>
                <a:lnTo>
                  <a:pt x="259842" y="281686"/>
                </a:lnTo>
                <a:lnTo>
                  <a:pt x="248920" y="348869"/>
                </a:lnTo>
                <a:lnTo>
                  <a:pt x="236220" y="413766"/>
                </a:lnTo>
                <a:lnTo>
                  <a:pt x="221361" y="476250"/>
                </a:lnTo>
                <a:lnTo>
                  <a:pt x="203708" y="535813"/>
                </a:lnTo>
                <a:lnTo>
                  <a:pt x="183134" y="592455"/>
                </a:lnTo>
                <a:lnTo>
                  <a:pt x="159893" y="646176"/>
                </a:lnTo>
                <a:lnTo>
                  <a:pt x="134366" y="697865"/>
                </a:lnTo>
                <a:lnTo>
                  <a:pt x="106680" y="747776"/>
                </a:lnTo>
                <a:lnTo>
                  <a:pt x="88520" y="777041"/>
                </a:lnTo>
                <a:lnTo>
                  <a:pt x="120391" y="798017"/>
                </a:lnTo>
                <a:lnTo>
                  <a:pt x="168275" y="715264"/>
                </a:lnTo>
                <a:lnTo>
                  <a:pt x="194691" y="661924"/>
                </a:lnTo>
                <a:lnTo>
                  <a:pt x="218948" y="605917"/>
                </a:lnTo>
                <a:lnTo>
                  <a:pt x="240157" y="547243"/>
                </a:lnTo>
                <a:lnTo>
                  <a:pt x="258318" y="485648"/>
                </a:lnTo>
                <a:lnTo>
                  <a:pt x="273685" y="421513"/>
                </a:lnTo>
                <a:lnTo>
                  <a:pt x="286639" y="354965"/>
                </a:lnTo>
                <a:lnTo>
                  <a:pt x="297688" y="286893"/>
                </a:lnTo>
                <a:lnTo>
                  <a:pt x="307086" y="217297"/>
                </a:lnTo>
                <a:lnTo>
                  <a:pt x="315214" y="146685"/>
                </a:lnTo>
                <a:lnTo>
                  <a:pt x="322834" y="75311"/>
                </a:lnTo>
                <a:lnTo>
                  <a:pt x="329819" y="3683"/>
                </a:lnTo>
                <a:lnTo>
                  <a:pt x="291846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071" y="3626865"/>
            <a:ext cx="902969" cy="634365"/>
          </a:xfrm>
          <a:custGeom>
            <a:avLst/>
            <a:gdLst/>
            <a:ahLst/>
            <a:cxnLst/>
            <a:rect l="l" t="t" r="r" b="b"/>
            <a:pathLst>
              <a:path w="902970" h="634364">
                <a:moveTo>
                  <a:pt x="104080" y="164646"/>
                </a:moveTo>
                <a:lnTo>
                  <a:pt x="69482" y="180839"/>
                </a:lnTo>
                <a:lnTo>
                  <a:pt x="76453" y="195071"/>
                </a:lnTo>
                <a:lnTo>
                  <a:pt x="93090" y="225170"/>
                </a:lnTo>
                <a:lnTo>
                  <a:pt x="128777" y="283209"/>
                </a:lnTo>
                <a:lnTo>
                  <a:pt x="168655" y="337946"/>
                </a:lnTo>
                <a:lnTo>
                  <a:pt x="213867" y="388873"/>
                </a:lnTo>
                <a:lnTo>
                  <a:pt x="264921" y="434466"/>
                </a:lnTo>
                <a:lnTo>
                  <a:pt x="322706" y="474090"/>
                </a:lnTo>
                <a:lnTo>
                  <a:pt x="386968" y="507745"/>
                </a:lnTo>
                <a:lnTo>
                  <a:pt x="456564" y="535939"/>
                </a:lnTo>
                <a:lnTo>
                  <a:pt x="493013" y="548258"/>
                </a:lnTo>
                <a:lnTo>
                  <a:pt x="530478" y="559688"/>
                </a:lnTo>
                <a:lnTo>
                  <a:pt x="569087" y="570229"/>
                </a:lnTo>
                <a:lnTo>
                  <a:pt x="608329" y="579881"/>
                </a:lnTo>
                <a:lnTo>
                  <a:pt x="648207" y="588898"/>
                </a:lnTo>
                <a:lnTo>
                  <a:pt x="688848" y="597280"/>
                </a:lnTo>
                <a:lnTo>
                  <a:pt x="729868" y="605281"/>
                </a:lnTo>
                <a:lnTo>
                  <a:pt x="812926" y="620140"/>
                </a:lnTo>
                <a:lnTo>
                  <a:pt x="896492" y="634237"/>
                </a:lnTo>
                <a:lnTo>
                  <a:pt x="902842" y="596518"/>
                </a:lnTo>
                <a:lnTo>
                  <a:pt x="736600" y="567689"/>
                </a:lnTo>
                <a:lnTo>
                  <a:pt x="696087" y="559942"/>
                </a:lnTo>
                <a:lnTo>
                  <a:pt x="656081" y="551560"/>
                </a:lnTo>
                <a:lnTo>
                  <a:pt x="616712" y="542670"/>
                </a:lnTo>
                <a:lnTo>
                  <a:pt x="578230" y="533145"/>
                </a:lnTo>
                <a:lnTo>
                  <a:pt x="540512" y="522858"/>
                </a:lnTo>
                <a:lnTo>
                  <a:pt x="468883" y="499744"/>
                </a:lnTo>
                <a:lnTo>
                  <a:pt x="402081" y="472693"/>
                </a:lnTo>
                <a:lnTo>
                  <a:pt x="341375" y="440816"/>
                </a:lnTo>
                <a:lnTo>
                  <a:pt x="287527" y="403732"/>
                </a:lnTo>
                <a:lnTo>
                  <a:pt x="240029" y="361060"/>
                </a:lnTo>
                <a:lnTo>
                  <a:pt x="197992" y="313435"/>
                </a:lnTo>
                <a:lnTo>
                  <a:pt x="160146" y="261365"/>
                </a:lnTo>
                <a:lnTo>
                  <a:pt x="125856" y="205739"/>
                </a:lnTo>
                <a:lnTo>
                  <a:pt x="109981" y="176656"/>
                </a:lnTo>
                <a:lnTo>
                  <a:pt x="104080" y="164646"/>
                </a:lnTo>
                <a:close/>
              </a:path>
              <a:path w="902970" h="634364">
                <a:moveTo>
                  <a:pt x="5587" y="0"/>
                </a:moveTo>
                <a:lnTo>
                  <a:pt x="0" y="213359"/>
                </a:lnTo>
                <a:lnTo>
                  <a:pt x="69482" y="180839"/>
                </a:lnTo>
                <a:lnTo>
                  <a:pt x="61213" y="163956"/>
                </a:lnTo>
                <a:lnTo>
                  <a:pt x="95503" y="147192"/>
                </a:lnTo>
                <a:lnTo>
                  <a:pt x="141370" y="147192"/>
                </a:lnTo>
                <a:lnTo>
                  <a:pt x="172846" y="132460"/>
                </a:lnTo>
                <a:lnTo>
                  <a:pt x="5587" y="0"/>
                </a:lnTo>
                <a:close/>
              </a:path>
              <a:path w="902970" h="634364">
                <a:moveTo>
                  <a:pt x="95503" y="147192"/>
                </a:moveTo>
                <a:lnTo>
                  <a:pt x="61213" y="163956"/>
                </a:lnTo>
                <a:lnTo>
                  <a:pt x="69482" y="180839"/>
                </a:lnTo>
                <a:lnTo>
                  <a:pt x="104080" y="164646"/>
                </a:lnTo>
                <a:lnTo>
                  <a:pt x="95503" y="147192"/>
                </a:lnTo>
                <a:close/>
              </a:path>
              <a:path w="902970" h="634364">
                <a:moveTo>
                  <a:pt x="141370" y="147192"/>
                </a:moveTo>
                <a:lnTo>
                  <a:pt x="95503" y="147192"/>
                </a:lnTo>
                <a:lnTo>
                  <a:pt x="104080" y="164646"/>
                </a:lnTo>
                <a:lnTo>
                  <a:pt x="141370" y="147192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28356" y="3265423"/>
            <a:ext cx="1923414" cy="191135"/>
          </a:xfrm>
          <a:custGeom>
            <a:avLst/>
            <a:gdLst/>
            <a:ahLst/>
            <a:cxnLst/>
            <a:rect l="l" t="t" r="r" b="b"/>
            <a:pathLst>
              <a:path w="1923415" h="191135">
                <a:moveTo>
                  <a:pt x="1732279" y="0"/>
                </a:moveTo>
                <a:lnTo>
                  <a:pt x="1732279" y="190753"/>
                </a:lnTo>
                <a:lnTo>
                  <a:pt x="1884934" y="114426"/>
                </a:lnTo>
                <a:lnTo>
                  <a:pt x="1751329" y="114426"/>
                </a:lnTo>
                <a:lnTo>
                  <a:pt x="1751329" y="76326"/>
                </a:lnTo>
                <a:lnTo>
                  <a:pt x="1884934" y="76326"/>
                </a:lnTo>
                <a:lnTo>
                  <a:pt x="1732279" y="0"/>
                </a:lnTo>
                <a:close/>
              </a:path>
              <a:path w="1923415" h="191135">
                <a:moveTo>
                  <a:pt x="1732279" y="76326"/>
                </a:moveTo>
                <a:lnTo>
                  <a:pt x="0" y="76326"/>
                </a:lnTo>
                <a:lnTo>
                  <a:pt x="0" y="114426"/>
                </a:lnTo>
                <a:lnTo>
                  <a:pt x="1732279" y="114426"/>
                </a:lnTo>
                <a:lnTo>
                  <a:pt x="1732279" y="76326"/>
                </a:lnTo>
                <a:close/>
              </a:path>
              <a:path w="1923415" h="191135">
                <a:moveTo>
                  <a:pt x="1884934" y="76326"/>
                </a:moveTo>
                <a:lnTo>
                  <a:pt x="1751329" y="76326"/>
                </a:lnTo>
                <a:lnTo>
                  <a:pt x="1751329" y="114426"/>
                </a:lnTo>
                <a:lnTo>
                  <a:pt x="1884934" y="114426"/>
                </a:lnTo>
                <a:lnTo>
                  <a:pt x="1923034" y="95376"/>
                </a:lnTo>
                <a:lnTo>
                  <a:pt x="1884934" y="76326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57993" y="3146805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Desi</a:t>
            </a:r>
            <a:r>
              <a:rPr sz="1600" b="1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57993" y="4074033"/>
            <a:ext cx="969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Implement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86264" y="5041772"/>
            <a:ext cx="379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57993" y="5968695"/>
            <a:ext cx="827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Maintain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68839" y="3566795"/>
            <a:ext cx="191135" cy="618490"/>
          </a:xfrm>
          <a:custGeom>
            <a:avLst/>
            <a:gdLst/>
            <a:ahLst/>
            <a:cxnLst/>
            <a:rect l="l" t="t" r="r" b="b"/>
            <a:pathLst>
              <a:path w="191134" h="618489">
                <a:moveTo>
                  <a:pt x="76326" y="427100"/>
                </a:moveTo>
                <a:lnTo>
                  <a:pt x="0" y="427100"/>
                </a:lnTo>
                <a:lnTo>
                  <a:pt x="95376" y="617981"/>
                </a:lnTo>
                <a:lnTo>
                  <a:pt x="181349" y="446150"/>
                </a:lnTo>
                <a:lnTo>
                  <a:pt x="76326" y="446150"/>
                </a:lnTo>
                <a:lnTo>
                  <a:pt x="76326" y="427100"/>
                </a:lnTo>
                <a:close/>
              </a:path>
              <a:path w="191134" h="618489">
                <a:moveTo>
                  <a:pt x="114553" y="0"/>
                </a:moveTo>
                <a:lnTo>
                  <a:pt x="76326" y="0"/>
                </a:lnTo>
                <a:lnTo>
                  <a:pt x="76326" y="446150"/>
                </a:lnTo>
                <a:lnTo>
                  <a:pt x="114553" y="446150"/>
                </a:lnTo>
                <a:lnTo>
                  <a:pt x="114553" y="0"/>
                </a:lnTo>
                <a:close/>
              </a:path>
              <a:path w="191134" h="618489">
                <a:moveTo>
                  <a:pt x="190880" y="427100"/>
                </a:moveTo>
                <a:lnTo>
                  <a:pt x="114553" y="427100"/>
                </a:lnTo>
                <a:lnTo>
                  <a:pt x="114553" y="446150"/>
                </a:lnTo>
                <a:lnTo>
                  <a:pt x="181349" y="446150"/>
                </a:lnTo>
                <a:lnTo>
                  <a:pt x="190880" y="42710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68839" y="4493640"/>
            <a:ext cx="191135" cy="618490"/>
          </a:xfrm>
          <a:custGeom>
            <a:avLst/>
            <a:gdLst/>
            <a:ahLst/>
            <a:cxnLst/>
            <a:rect l="l" t="t" r="r" b="b"/>
            <a:pathLst>
              <a:path w="191134" h="618489">
                <a:moveTo>
                  <a:pt x="76326" y="427100"/>
                </a:moveTo>
                <a:lnTo>
                  <a:pt x="0" y="427100"/>
                </a:lnTo>
                <a:lnTo>
                  <a:pt x="95376" y="617981"/>
                </a:lnTo>
                <a:lnTo>
                  <a:pt x="181286" y="446277"/>
                </a:lnTo>
                <a:lnTo>
                  <a:pt x="76326" y="446277"/>
                </a:lnTo>
                <a:lnTo>
                  <a:pt x="76326" y="427100"/>
                </a:lnTo>
                <a:close/>
              </a:path>
              <a:path w="191134" h="618489">
                <a:moveTo>
                  <a:pt x="114553" y="0"/>
                </a:moveTo>
                <a:lnTo>
                  <a:pt x="76326" y="0"/>
                </a:lnTo>
                <a:lnTo>
                  <a:pt x="76326" y="446277"/>
                </a:lnTo>
                <a:lnTo>
                  <a:pt x="114553" y="446277"/>
                </a:lnTo>
                <a:lnTo>
                  <a:pt x="114553" y="0"/>
                </a:lnTo>
                <a:close/>
              </a:path>
              <a:path w="191134" h="618489">
                <a:moveTo>
                  <a:pt x="190880" y="427100"/>
                </a:moveTo>
                <a:lnTo>
                  <a:pt x="114553" y="427100"/>
                </a:lnTo>
                <a:lnTo>
                  <a:pt x="114553" y="446277"/>
                </a:lnTo>
                <a:lnTo>
                  <a:pt x="181286" y="446277"/>
                </a:lnTo>
                <a:lnTo>
                  <a:pt x="190880" y="42710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68839" y="5420486"/>
            <a:ext cx="191135" cy="618490"/>
          </a:xfrm>
          <a:custGeom>
            <a:avLst/>
            <a:gdLst/>
            <a:ahLst/>
            <a:cxnLst/>
            <a:rect l="l" t="t" r="r" b="b"/>
            <a:pathLst>
              <a:path w="191134" h="618489">
                <a:moveTo>
                  <a:pt x="76326" y="427164"/>
                </a:moveTo>
                <a:lnTo>
                  <a:pt x="0" y="427164"/>
                </a:lnTo>
                <a:lnTo>
                  <a:pt x="95376" y="617956"/>
                </a:lnTo>
                <a:lnTo>
                  <a:pt x="181332" y="446239"/>
                </a:lnTo>
                <a:lnTo>
                  <a:pt x="76326" y="446239"/>
                </a:lnTo>
                <a:lnTo>
                  <a:pt x="76326" y="427164"/>
                </a:lnTo>
                <a:close/>
              </a:path>
              <a:path w="191134" h="618489">
                <a:moveTo>
                  <a:pt x="114553" y="0"/>
                </a:moveTo>
                <a:lnTo>
                  <a:pt x="76326" y="0"/>
                </a:lnTo>
                <a:lnTo>
                  <a:pt x="76326" y="446239"/>
                </a:lnTo>
                <a:lnTo>
                  <a:pt x="114553" y="446239"/>
                </a:lnTo>
                <a:lnTo>
                  <a:pt x="114553" y="0"/>
                </a:lnTo>
                <a:close/>
              </a:path>
              <a:path w="191134" h="618489">
                <a:moveTo>
                  <a:pt x="190880" y="427164"/>
                </a:moveTo>
                <a:lnTo>
                  <a:pt x="114553" y="427164"/>
                </a:lnTo>
                <a:lnTo>
                  <a:pt x="114553" y="446239"/>
                </a:lnTo>
                <a:lnTo>
                  <a:pt x="181332" y="446239"/>
                </a:lnTo>
                <a:lnTo>
                  <a:pt x="190880" y="427164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62976" y="2940811"/>
            <a:ext cx="1639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Customer</a:t>
            </a:r>
            <a:r>
              <a:rPr sz="16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satisfied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03373" y="534415"/>
            <a:ext cx="5288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latin typeface="Calibri"/>
                <a:cs typeface="Calibri"/>
              </a:rPr>
              <a:t>The </a:t>
            </a:r>
            <a:r>
              <a:rPr sz="4800" b="0" spc="-20" dirty="0">
                <a:latin typeface="Calibri"/>
                <a:cs typeface="Calibri"/>
              </a:rPr>
              <a:t>Prototype</a:t>
            </a:r>
            <a:r>
              <a:rPr sz="4800" b="0" spc="-65" dirty="0">
                <a:latin typeface="Calibri"/>
                <a:cs typeface="Calibri"/>
              </a:rPr>
              <a:t> </a:t>
            </a:r>
            <a:r>
              <a:rPr sz="4800" b="0" dirty="0">
                <a:latin typeface="Calibri"/>
                <a:cs typeface="Calibri"/>
              </a:rPr>
              <a:t>Model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141" y="324688"/>
            <a:ext cx="382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Prototype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4830"/>
            <a:ext cx="10360660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14999"/>
              </a:lnSpc>
              <a:spcBef>
                <a:spcPts val="100"/>
              </a:spcBef>
              <a:buFont typeface="Symbol"/>
              <a:buChar char="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Basic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Requirement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Identification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: This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step involves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understanding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very  basics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product requirements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especially 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terms of user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interface.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more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intricate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details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internal design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external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aspects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like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performance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security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ignored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stage.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14999"/>
              </a:lnSpc>
              <a:buFont typeface="Symbol"/>
              <a:buChar char="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Developing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initial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Prototype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initial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this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stage,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very basic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show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cased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interfaces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provided.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These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features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exactly work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same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manner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internally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in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actual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workarounds are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give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same  look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feel 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141" y="609981"/>
            <a:ext cx="3822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Prototype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4830"/>
            <a:ext cx="1036066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14999"/>
              </a:lnSpc>
              <a:spcBef>
                <a:spcPts val="100"/>
              </a:spcBef>
              <a:buFont typeface="Symbol"/>
              <a:buChar char="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Review 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Prototype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prototype developed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then presented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the 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 and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other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important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stakeholders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project.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feedback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collected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an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organized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manner and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further enhancements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under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Symbol"/>
              <a:buChar char=""/>
            </a:pPr>
            <a:endParaRPr sz="27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14999"/>
              </a:lnSpc>
              <a:buFont typeface="Symbol"/>
              <a:buChar char=""/>
              <a:tabLst>
                <a:tab pos="35623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Revise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enhance 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Prototype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feedback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review comments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discussed during this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stage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some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negotiations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happen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customer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based on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factors like,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budget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constraints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technical feasibility 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of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actual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implementation.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changes accepted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again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incorporated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new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Prototype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cycle repeats until customer expectations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4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552"/>
            <a:ext cx="6741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006FC0"/>
                </a:solidFill>
              </a:rPr>
              <a:t>Prototype </a:t>
            </a:r>
            <a:r>
              <a:rPr dirty="0">
                <a:solidFill>
                  <a:srgbClr val="006FC0"/>
                </a:solidFill>
              </a:rPr>
              <a:t>Model:</a:t>
            </a:r>
            <a:r>
              <a:rPr spc="-5" dirty="0">
                <a:solidFill>
                  <a:srgbClr val="006FC0"/>
                </a:solidFill>
              </a:rPr>
              <a:t> </a:t>
            </a:r>
            <a:r>
              <a:rPr b="0" dirty="0">
                <a:latin typeface="Times New Roman"/>
                <a:cs typeface="Times New Roman"/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4829"/>
            <a:ext cx="10259695" cy="3989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8069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customers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get 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see the partial product early in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life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cycle.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This  ensures a greater level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customer satisfaction and</a:t>
            </a:r>
            <a:r>
              <a:rPr sz="2400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comfort.</a:t>
            </a:r>
            <a:endParaRPr sz="2400">
              <a:latin typeface="Arial"/>
              <a:cs typeface="Arial"/>
            </a:endParaRPr>
          </a:p>
          <a:p>
            <a:pPr marL="241300" marR="672465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New requirements can be easily accommodated as there is scope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for  refinement.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Missing functionalities can be easily figured</a:t>
            </a:r>
            <a:r>
              <a:rPr sz="2400" spc="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Errors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can be detected much earlier thereby saving a lot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effort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cost,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besides enhancing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quality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of the</a:t>
            </a:r>
            <a:r>
              <a:rPr sz="2400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241300" marR="1061085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developed prototype can be reused by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developer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more  complicated projects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future.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Flexibility in</a:t>
            </a:r>
            <a:r>
              <a:rPr sz="2400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0" y="128778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0829" y="21412"/>
            <a:ext cx="663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6FC0"/>
                </a:solidFill>
              </a:rPr>
              <a:t>Prototype </a:t>
            </a:r>
            <a:r>
              <a:rPr sz="4000" spc="-5" dirty="0">
                <a:solidFill>
                  <a:srgbClr val="006FC0"/>
                </a:solidFill>
              </a:rPr>
              <a:t>Model:</a:t>
            </a:r>
            <a:r>
              <a:rPr sz="4000" spc="10" dirty="0">
                <a:solidFill>
                  <a:srgbClr val="006FC0"/>
                </a:solidFill>
              </a:rPr>
              <a:t> </a:t>
            </a:r>
            <a:r>
              <a:rPr sz="4000" spc="-20" dirty="0"/>
              <a:t>Disadvantages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06958" y="941577"/>
            <a:ext cx="11007090" cy="5194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Costly </a:t>
            </a:r>
            <a:r>
              <a:rPr sz="2600" spc="-60" dirty="0">
                <a:solidFill>
                  <a:srgbClr val="006FC0"/>
                </a:solidFill>
                <a:latin typeface="Arial"/>
                <a:cs typeface="Arial"/>
              </a:rPr>
              <a:t>w.r.t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time as well as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Arial"/>
                <a:cs typeface="Arial"/>
              </a:rPr>
              <a:t>money</a:t>
            </a:r>
            <a:r>
              <a:rPr sz="2600" spc="-3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marR="5080" indent="-228600">
              <a:lnSpc>
                <a:spcPct val="7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There may be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too much variation in requirements each time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 prototype  is evaluated by the</a:t>
            </a:r>
            <a:r>
              <a:rPr sz="26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Arial"/>
                <a:cs typeface="Arial"/>
              </a:rPr>
              <a:t>customer.</a:t>
            </a:r>
            <a:endParaRPr sz="2600">
              <a:latin typeface="Arial"/>
              <a:cs typeface="Arial"/>
            </a:endParaRPr>
          </a:p>
          <a:p>
            <a:pPr marL="241300" marR="1916430" indent="-228600">
              <a:lnSpc>
                <a:spcPct val="7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Poor Documentation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due to continuously changing customer  requirements.</a:t>
            </a:r>
            <a:endParaRPr sz="2600">
              <a:latin typeface="Arial"/>
              <a:cs typeface="Arial"/>
            </a:endParaRPr>
          </a:p>
          <a:p>
            <a:pPr marL="241300" marR="817880" indent="-228600">
              <a:lnSpc>
                <a:spcPct val="7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It is very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difficult for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 developers to accommodate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all </a:t>
            </a: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changes  demanded by the</a:t>
            </a:r>
            <a:r>
              <a:rPr sz="26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Arial"/>
                <a:cs typeface="Arial"/>
              </a:rPr>
              <a:t>customer.</a:t>
            </a:r>
            <a:endParaRPr sz="2600">
              <a:latin typeface="Arial"/>
              <a:cs typeface="Arial"/>
            </a:endParaRPr>
          </a:p>
          <a:p>
            <a:pPr marL="241300" marR="59055" indent="-228600">
              <a:lnSpc>
                <a:spcPct val="7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There is uncertainty in determining the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number of iterations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that would be  required before the prototype is finally accepted by </a:t>
            </a: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6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Arial"/>
                <a:cs typeface="Arial"/>
              </a:rPr>
              <a:t>customer.</a:t>
            </a:r>
            <a:endParaRPr sz="2600">
              <a:latin typeface="Arial"/>
              <a:cs typeface="Arial"/>
            </a:endParaRPr>
          </a:p>
          <a:p>
            <a:pPr marL="241300" marR="468630" indent="-228600">
              <a:lnSpc>
                <a:spcPct val="7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After seeing an early prototype, the customers sometimes demand</a:t>
            </a:r>
            <a:r>
              <a:rPr sz="26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  actual product to be delivered</a:t>
            </a:r>
            <a:r>
              <a:rPr sz="26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soon.</a:t>
            </a:r>
            <a:endParaRPr sz="2600">
              <a:latin typeface="Arial"/>
              <a:cs typeface="Arial"/>
            </a:endParaRPr>
          </a:p>
          <a:p>
            <a:pPr marL="241300" marR="516255" indent="-228600">
              <a:lnSpc>
                <a:spcPct val="7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Developers in a hurry to build prototypes may end up with</a:t>
            </a:r>
            <a:r>
              <a:rPr sz="26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6FC0"/>
                </a:solidFill>
                <a:latin typeface="Arial"/>
                <a:cs typeface="Arial"/>
              </a:rPr>
              <a:t>sub-optimal 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solutions.</a:t>
            </a:r>
            <a:endParaRPr sz="2600">
              <a:latin typeface="Arial"/>
              <a:cs typeface="Arial"/>
            </a:endParaRPr>
          </a:p>
          <a:p>
            <a:pPr marL="241300" marR="337820" indent="-228600">
              <a:lnSpc>
                <a:spcPct val="7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 customer might lose interest in the product if he/she is not satisfied  with the initial</a:t>
            </a:r>
            <a:r>
              <a:rPr sz="26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prototype.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79857"/>
            <a:ext cx="9489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FFC000"/>
                </a:solidFill>
              </a:rPr>
              <a:t>Managers </a:t>
            </a:r>
            <a:r>
              <a:rPr spc="-25" dirty="0">
                <a:solidFill>
                  <a:srgbClr val="FFC000"/>
                </a:solidFill>
              </a:rPr>
              <a:t>and </a:t>
            </a:r>
            <a:r>
              <a:rPr spc="-80" dirty="0">
                <a:solidFill>
                  <a:srgbClr val="FFC000"/>
                </a:solidFill>
              </a:rPr>
              <a:t>Technical </a:t>
            </a:r>
            <a:r>
              <a:rPr spc="-55" dirty="0">
                <a:solidFill>
                  <a:srgbClr val="FFC000"/>
                </a:solidFill>
              </a:rPr>
              <a:t>Persons </a:t>
            </a:r>
            <a:r>
              <a:rPr spc="-40" dirty="0">
                <a:solidFill>
                  <a:srgbClr val="FFC000"/>
                </a:solidFill>
              </a:rPr>
              <a:t>are</a:t>
            </a:r>
            <a:r>
              <a:rPr spc="-275" dirty="0">
                <a:solidFill>
                  <a:srgbClr val="FFC000"/>
                </a:solidFill>
              </a:rPr>
              <a:t> </a:t>
            </a:r>
            <a:r>
              <a:rPr spc="-55" dirty="0">
                <a:solidFill>
                  <a:srgbClr val="FFC000"/>
                </a:solidFill>
              </a:rPr>
              <a:t>asked: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400" y="1316583"/>
            <a:ext cx="10968355" cy="27279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10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Why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does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take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so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long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get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32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finished?</a:t>
            </a:r>
            <a:endParaRPr sz="320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610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Why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are costs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high?</a:t>
            </a:r>
            <a:endParaRPr sz="3200">
              <a:latin typeface="Calibri"/>
              <a:cs typeface="Calibri"/>
            </a:endParaRPr>
          </a:p>
          <a:p>
            <a:pPr marL="424180" indent="-412115">
              <a:lnSpc>
                <a:spcPct val="100000"/>
              </a:lnSpc>
              <a:spcBef>
                <a:spcPts val="615"/>
              </a:spcBef>
              <a:buSzPct val="96875"/>
              <a:buFont typeface="Wingdings"/>
              <a:buChar char=""/>
              <a:tabLst>
                <a:tab pos="424815" algn="l"/>
              </a:tabLst>
            </a:pP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Why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can not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find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errors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before</a:t>
            </a:r>
            <a:r>
              <a:rPr sz="3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release?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1055"/>
              </a:spcBef>
              <a:buSzPct val="96875"/>
              <a:buFont typeface="Wingdings"/>
              <a:buChar char=""/>
              <a:tabLst>
                <a:tab pos="424815" algn="l"/>
                <a:tab pos="9500235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3200" spc="-5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200" spc="-5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di</a:t>
            </a:r>
            <a:r>
              <a:rPr sz="3200" spc="-5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culty</a:t>
            </a:r>
            <a:r>
              <a:rPr sz="32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 measuring</a:t>
            </a:r>
            <a:r>
              <a:rPr sz="3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ess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f	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soft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development?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345" y="609981"/>
            <a:ext cx="6675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Spiral </a:t>
            </a:r>
            <a:r>
              <a:rPr spc="-35" dirty="0"/>
              <a:t>Model </a:t>
            </a:r>
            <a:r>
              <a:rPr spc="-65" dirty="0"/>
              <a:t>(Boehm’s</a:t>
            </a:r>
            <a:r>
              <a:rPr spc="-275" dirty="0"/>
              <a:t> </a:t>
            </a:r>
            <a:r>
              <a:rPr spc="-30" dirty="0"/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295" y="1479880"/>
            <a:ext cx="1166876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Spiral model (given by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Barry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Boehm)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is one of the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important</a:t>
            </a:r>
            <a:r>
              <a:rPr sz="2400" spc="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40665" algn="just">
              <a:lnSpc>
                <a:spcPts val="274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Development Life Cycle models, which provides support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Risk</a:t>
            </a:r>
            <a:r>
              <a:rPr sz="2400" b="1" spc="1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Handling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0665" marR="6350" indent="-228600" algn="just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 its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diagrammatic representation, it looks like a spiral with many loops. The exact  number of loops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spiral is unknown and can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vary from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project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400" spc="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 marL="240665" marR="8255" indent="-228600" algn="just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Each loop of the spiral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called a Phase of the software development  process.</a:t>
            </a:r>
            <a:endParaRPr sz="2400">
              <a:latin typeface="Arial"/>
              <a:cs typeface="Arial"/>
            </a:endParaRPr>
          </a:p>
          <a:p>
            <a:pPr marL="240665" marR="7620" indent="-228600" algn="just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exact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number of phases needed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product can be varied by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project manager depending upon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project</a:t>
            </a:r>
            <a:r>
              <a:rPr sz="2400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risks.</a:t>
            </a:r>
            <a:endParaRPr sz="2400">
              <a:latin typeface="Arial"/>
              <a:cs typeface="Arial"/>
            </a:endParaRPr>
          </a:p>
          <a:p>
            <a:pPr marL="240665" marR="5080" indent="-228600" algn="just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project manager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dynamically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determines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number of phases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, so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project manager has an important role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 a product using spiral</a:t>
            </a:r>
            <a:r>
              <a:rPr sz="2400" spc="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240665" marR="7620" indent="-228600" algn="just">
              <a:lnSpc>
                <a:spcPct val="887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Radius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spiral at any point represents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expenses(cost) 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so 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far,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angular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dimension represents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progress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made so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far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current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09" y="311353"/>
            <a:ext cx="2583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Spiral</a:t>
            </a:r>
            <a:r>
              <a:rPr sz="4000" spc="-8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75917"/>
            <a:ext cx="10198100" cy="52527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10922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 of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Spiral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Model 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divided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into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four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quadrants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shown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above  figure.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functions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these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four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quadrants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discussed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below-</a:t>
            </a:r>
            <a:endParaRPr sz="2400">
              <a:latin typeface="Calibri"/>
              <a:cs typeface="Calibri"/>
            </a:endParaRPr>
          </a:p>
          <a:p>
            <a:pPr marL="241300" marR="113030" indent="-228600">
              <a:lnSpc>
                <a:spcPct val="70000"/>
              </a:lnSpc>
              <a:spcBef>
                <a:spcPts val="1000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Objectives determination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identify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alternative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solutions: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Requirements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 gathered from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customers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objectives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identified,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elaborated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analyzed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start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every phase. Then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alternative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solutions possible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proposed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this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quadrant.</a:t>
            </a:r>
            <a:endParaRPr sz="2400">
              <a:latin typeface="Calibri"/>
              <a:cs typeface="Calibri"/>
            </a:endParaRPr>
          </a:p>
          <a:p>
            <a:pPr marL="241300" marR="17145" indent="-228600">
              <a:lnSpc>
                <a:spcPct val="70000"/>
              </a:lnSpc>
              <a:spcBef>
                <a:spcPts val="1005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Identify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resolve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Risks: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During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second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quadrant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all 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solutions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evaluated to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select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best possible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solution. Then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risks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associated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solution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identified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risks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resolved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best possible  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strategy.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end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this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quadrant, Prototype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built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best possible 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241300" marR="266700" indent="-228600">
              <a:lnSpc>
                <a:spcPct val="70000"/>
              </a:lnSpc>
              <a:spcBef>
                <a:spcPts val="994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Develop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version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the Product: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During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third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quadrant,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identified 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features 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verified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through testing.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end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third  quadrant,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version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0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Review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 plan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Phase: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fourth quadrant,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Customers  evaluate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far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developed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version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software.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end,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planning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for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started. Review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progress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done so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far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also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taken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care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this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phase,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415" y="557072"/>
            <a:ext cx="10739882" cy="601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565" y="543864"/>
            <a:ext cx="10765155" cy="6040755"/>
          </a:xfrm>
          <a:custGeom>
            <a:avLst/>
            <a:gdLst/>
            <a:ahLst/>
            <a:cxnLst/>
            <a:rect l="l" t="t" r="r" b="b"/>
            <a:pathLst>
              <a:path w="10765155" h="6040755">
                <a:moveTo>
                  <a:pt x="0" y="6040628"/>
                </a:moveTo>
                <a:lnTo>
                  <a:pt x="10765155" y="6040628"/>
                </a:lnTo>
                <a:lnTo>
                  <a:pt x="10765155" y="0"/>
                </a:lnTo>
                <a:lnTo>
                  <a:pt x="0" y="0"/>
                </a:lnTo>
                <a:lnTo>
                  <a:pt x="0" y="6040628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9090" y="0"/>
            <a:ext cx="308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SPIRAL</a:t>
            </a:r>
            <a:r>
              <a:rPr sz="4000" b="0" spc="-6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MODEL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628" y="2049272"/>
            <a:ext cx="153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7057" y="1866645"/>
            <a:ext cx="28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5539" y="5123484"/>
            <a:ext cx="40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III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1170" y="5585256"/>
            <a:ext cx="4419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IV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09" y="292099"/>
            <a:ext cx="2582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6FC0"/>
                </a:solidFill>
              </a:rPr>
              <a:t>Spiral</a:t>
            </a:r>
            <a:r>
              <a:rPr sz="4000" spc="-8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967866"/>
            <a:ext cx="10714990" cy="32785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important feature of the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spiral model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handling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unknown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risks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after 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project has started.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Such risk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resolutions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are easier done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by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prototype.</a:t>
            </a:r>
            <a:endParaRPr sz="2400">
              <a:latin typeface="Arial"/>
              <a:cs typeface="Arial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The spiral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supports coping up with risks by providing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scope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build a prototype at every phase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software</a:t>
            </a:r>
            <a:r>
              <a:rPr sz="24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each phase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Spiral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Model, the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features of the product dated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analyzed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and the risks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point of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time are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identified and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resolved  through prototyping. Thus,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this model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is much more flexible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compared to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other SDLC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552"/>
            <a:ext cx="7329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Spiral Model as Meta</a:t>
            </a:r>
            <a:r>
              <a:rPr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649585" cy="45847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6985" indent="-228600" algn="just">
              <a:lnSpc>
                <a:spcPts val="269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model is called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 Meta Model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because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it subsumes  all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other SDLC models.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example,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 single loop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 represents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EB4E1F"/>
                </a:solidFill>
                <a:latin typeface="Arial"/>
                <a:cs typeface="Arial"/>
              </a:rPr>
              <a:t>Iterative </a:t>
            </a:r>
            <a:r>
              <a:rPr sz="2800" spc="-15" dirty="0">
                <a:solidFill>
                  <a:srgbClr val="EB4E1F"/>
                </a:solidFill>
                <a:latin typeface="Arial"/>
                <a:cs typeface="Arial"/>
              </a:rPr>
              <a:t>Waterfall</a:t>
            </a:r>
            <a:r>
              <a:rPr sz="2800" spc="20" dirty="0">
                <a:solidFill>
                  <a:srgbClr val="EB4E1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B4E1F"/>
                </a:solidFill>
                <a:latin typeface="Arial"/>
                <a:cs typeface="Arial"/>
              </a:rPr>
              <a:t>Model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model incorporates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stepwise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approach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of  the </a:t>
            </a:r>
            <a:r>
              <a:rPr sz="2800" spc="-5" dirty="0">
                <a:solidFill>
                  <a:srgbClr val="EB4E1F"/>
                </a:solidFill>
                <a:latin typeface="Arial"/>
                <a:cs typeface="Arial"/>
              </a:rPr>
              <a:t>Classical </a:t>
            </a:r>
            <a:r>
              <a:rPr sz="2800" spc="-15" dirty="0">
                <a:solidFill>
                  <a:srgbClr val="EB4E1F"/>
                </a:solidFill>
                <a:latin typeface="Arial"/>
                <a:cs typeface="Arial"/>
              </a:rPr>
              <a:t>Waterfall</a:t>
            </a:r>
            <a:r>
              <a:rPr sz="2800" spc="25" dirty="0">
                <a:solidFill>
                  <a:srgbClr val="EB4E1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B4E1F"/>
                </a:solidFill>
                <a:latin typeface="Arial"/>
                <a:cs typeface="Arial"/>
              </a:rPr>
              <a:t>Model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model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uses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approach of 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Prototyping Model </a:t>
            </a:r>
            <a:r>
              <a:rPr sz="2800" spc="10" dirty="0">
                <a:solidFill>
                  <a:srgbClr val="006FC0"/>
                </a:solidFill>
                <a:latin typeface="Arial"/>
                <a:cs typeface="Arial"/>
              </a:rPr>
              <a:t>by 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building a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prototype at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start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of each phase as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 risk handling 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technique.</a:t>
            </a:r>
            <a:endParaRPr sz="2800">
              <a:latin typeface="Arial"/>
              <a:cs typeface="Arial"/>
            </a:endParaRPr>
          </a:p>
          <a:p>
            <a:pPr marL="241300" marR="6350" indent="-228600" algn="just">
              <a:lnSpc>
                <a:spcPct val="7970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Also,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model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considered as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supporting the 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evolutionary model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– the iterations along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spiral can </a:t>
            </a:r>
            <a:r>
              <a:rPr sz="2800" spc="10" dirty="0">
                <a:solidFill>
                  <a:srgbClr val="006FC0"/>
                </a:solidFill>
                <a:latin typeface="Arial"/>
                <a:cs typeface="Arial"/>
              </a:rPr>
              <a:t>be 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considered as evolutionary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levels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through which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complete 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system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8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built.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698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Spiral </a:t>
            </a:r>
            <a:r>
              <a:rPr dirty="0"/>
              <a:t>Model:</a:t>
            </a:r>
            <a:r>
              <a:rPr spc="-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8594"/>
            <a:ext cx="10264775" cy="4930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64135" indent="-2286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Risk Handling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projects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with many unknown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risks that 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occur as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development proceeds,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that case,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Spiral Model  is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best development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model to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follow due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to the risk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analysis 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and risk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handling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at every</a:t>
            </a:r>
            <a:r>
              <a:rPr sz="2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phase.</a:t>
            </a:r>
            <a:endParaRPr sz="2800">
              <a:latin typeface="Arial"/>
              <a:cs typeface="Arial"/>
            </a:endParaRPr>
          </a:p>
          <a:p>
            <a:pPr marL="241300" marR="26670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Good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for large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projects</a:t>
            </a: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It is recommended to use the Spiral  Model in large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complex</a:t>
            </a:r>
            <a:r>
              <a:rPr sz="2800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  <a:p>
            <a:pPr marL="241300" marR="102235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Flexibility in Requirements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Change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requests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the 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Requirements at later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phase can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incorporated accurately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by  using this model.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Customer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Satisfaction</a:t>
            </a: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Customer can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see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development of 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product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at the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early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phase of the software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development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thus, they habituated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with the system by using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before  completion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the total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product.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080" y="0"/>
            <a:ext cx="6324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6FC0"/>
                </a:solidFill>
              </a:rPr>
              <a:t>Spiral </a:t>
            </a:r>
            <a:r>
              <a:rPr dirty="0">
                <a:solidFill>
                  <a:srgbClr val="006FC0"/>
                </a:solidFill>
              </a:rPr>
              <a:t>Model:</a:t>
            </a:r>
            <a:r>
              <a:rPr spc="-95" dirty="0">
                <a:solidFill>
                  <a:srgbClr val="006FC0"/>
                </a:solidFill>
              </a:rPr>
              <a:t> </a:t>
            </a:r>
            <a:r>
              <a:rPr spc="-1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666699"/>
            <a:ext cx="10721340" cy="52851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Complex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Spiral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much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more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complex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other 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SDLC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models.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Expensive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Spiral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is not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suitable 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small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projects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is 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expensive.</a:t>
            </a:r>
            <a:endParaRPr sz="3200">
              <a:latin typeface="Calibri"/>
              <a:cs typeface="Calibri"/>
            </a:endParaRPr>
          </a:p>
          <a:p>
            <a:pPr marL="241300" marR="6985" indent="-228600" algn="just">
              <a:lnSpc>
                <a:spcPct val="900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95" dirty="0">
                <a:solidFill>
                  <a:srgbClr val="FF0000"/>
                </a:solidFill>
                <a:latin typeface="Calibri"/>
                <a:cs typeface="Calibri"/>
              </a:rPr>
              <a:t>Too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much dependable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on Risk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successful  completion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very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much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dependent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on Risk 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Analysis.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very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highly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experienced expertise,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it is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going 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failure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using this</a:t>
            </a:r>
            <a:r>
              <a:rPr sz="3200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model.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Difficulty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in time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phases 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is 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unknown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start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project,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so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estimation is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very  difficult.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113" y="110108"/>
            <a:ext cx="657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Iterative </a:t>
            </a:r>
            <a:r>
              <a:rPr spc="-45" dirty="0"/>
              <a:t>Enhancement</a:t>
            </a:r>
            <a:r>
              <a:rPr spc="-180" dirty="0"/>
              <a:t> </a:t>
            </a:r>
            <a:r>
              <a:rPr spc="-3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027" y="909599"/>
            <a:ext cx="11346180" cy="493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4999"/>
              </a:lnSpc>
              <a:spcBef>
                <a:spcPts val="100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This model is similar to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30" dirty="0">
                <a:solidFill>
                  <a:srgbClr val="006FC0"/>
                </a:solidFill>
                <a:latin typeface="Times New Roman"/>
                <a:cs typeface="Times New Roman"/>
              </a:rPr>
              <a:t>Waterfall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Model. The requirement analysis phase  is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initial phase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life cycle where all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 are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summarized.</a:t>
            </a:r>
            <a:endParaRPr sz="2800">
              <a:latin typeface="Times New Roman"/>
              <a:cs typeface="Times New Roman"/>
            </a:endParaRPr>
          </a:p>
          <a:p>
            <a:pPr marL="125095" marR="7620" indent="-113030">
              <a:lnSpc>
                <a:spcPct val="114999"/>
              </a:lnSpc>
              <a:buSzPct val="96428"/>
              <a:buFont typeface="Arial"/>
              <a:buChar char="•"/>
              <a:tabLst>
                <a:tab pos="137795" algn="l"/>
                <a:tab pos="328739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All</a:t>
            </a:r>
            <a:r>
              <a:rPr sz="280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</a:t>
            </a:r>
            <a:r>
              <a:rPr sz="28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are	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implemented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together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rather a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priority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list is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created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 consent with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customer.</a:t>
            </a:r>
            <a:endParaRPr sz="2800">
              <a:latin typeface="Times New Roman"/>
              <a:cs typeface="Times New Roman"/>
            </a:endParaRPr>
          </a:p>
          <a:p>
            <a:pPr marL="125095" marR="6350" indent="-113030">
              <a:lnSpc>
                <a:spcPts val="3870"/>
              </a:lnSpc>
              <a:spcBef>
                <a:spcPts val="210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requirements are implemented phase wise and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at 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end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phase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we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get a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usable</a:t>
            </a:r>
            <a:r>
              <a:rPr sz="28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product.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285"/>
              </a:spcBef>
              <a:buSzPct val="96428"/>
              <a:buFont typeface="Arial"/>
              <a:buChar char="•"/>
              <a:tabLst>
                <a:tab pos="137795" algn="l"/>
                <a:tab pos="861060" algn="l"/>
                <a:tab pos="1845945" algn="l"/>
                <a:tab pos="2670175" algn="l"/>
                <a:tab pos="5072380" algn="l"/>
                <a:tab pos="5483860" algn="l"/>
                <a:tab pos="7019290" algn="l"/>
                <a:tab pos="7470140" algn="l"/>
                <a:tab pos="8096250" algn="l"/>
                <a:tab pos="8688070" algn="l"/>
                <a:tab pos="937704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	phase	wise	implementation	is	evaluated	to	see	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for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any	modifications</a:t>
            </a:r>
            <a:endParaRPr sz="2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needed in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further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phases.</a:t>
            </a:r>
            <a:endParaRPr sz="2800">
              <a:latin typeface="Times New Roman"/>
              <a:cs typeface="Times New Roman"/>
            </a:endParaRPr>
          </a:p>
          <a:p>
            <a:pPr marL="125095" marR="8255" indent="-113030">
              <a:lnSpc>
                <a:spcPct val="114999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This process is then repeated, producing a new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version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of the software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at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 end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iteration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552"/>
            <a:ext cx="5083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6FC0"/>
                </a:solidFill>
                <a:latin typeface="Times New Roman"/>
                <a:cs typeface="Times New Roman"/>
              </a:rPr>
              <a:t>Iterative Model</a:t>
            </a:r>
            <a:r>
              <a:rPr b="0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2260"/>
            <a:ext cx="9532620" cy="12128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41300" marR="5080" indent="-228600">
              <a:lnSpc>
                <a:spcPct val="89100"/>
              </a:lnSpc>
              <a:spcBef>
                <a:spcPts val="46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basic idea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behind this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method is to develop a system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through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repeated cycles (iterative) and in smaller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portions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at a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time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(incremental).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053" y="2695130"/>
            <a:ext cx="11454003" cy="3911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614552"/>
            <a:ext cx="548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Iterative Model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0761"/>
            <a:ext cx="10360025" cy="3461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 gives 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working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 quickly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 few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weeks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</a:t>
            </a:r>
            <a:r>
              <a:rPr sz="2800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months.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499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key to successful use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of an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iterative software development  lifecycle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rigorous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validation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requirements, and verification &amp;  testing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against those requirements within 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cycle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87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evolves through successive cycles,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tests have to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800" spc="6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repeated and extended to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verify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version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 software.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7170"/>
            <a:ext cx="9307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solidFill>
                  <a:srgbClr val="FFC000"/>
                </a:solidFill>
              </a:rPr>
              <a:t>Factors </a:t>
            </a:r>
            <a:r>
              <a:rPr spc="-40" dirty="0">
                <a:solidFill>
                  <a:srgbClr val="FFC000"/>
                </a:solidFill>
              </a:rPr>
              <a:t>Contributing </a:t>
            </a:r>
            <a:r>
              <a:rPr spc="-35" dirty="0">
                <a:solidFill>
                  <a:srgbClr val="FFC000"/>
                </a:solidFill>
              </a:rPr>
              <a:t>to </a:t>
            </a:r>
            <a:r>
              <a:rPr spc="-20" dirty="0">
                <a:solidFill>
                  <a:srgbClr val="FFC000"/>
                </a:solidFill>
              </a:rPr>
              <a:t>the </a:t>
            </a:r>
            <a:r>
              <a:rPr spc="-45" dirty="0">
                <a:solidFill>
                  <a:srgbClr val="FFC000"/>
                </a:solidFill>
              </a:rPr>
              <a:t>Software</a:t>
            </a:r>
            <a:r>
              <a:rPr spc="-270" dirty="0">
                <a:solidFill>
                  <a:srgbClr val="FFC000"/>
                </a:solidFill>
              </a:rPr>
              <a:t> </a:t>
            </a:r>
            <a:r>
              <a:rPr spc="-20" dirty="0">
                <a:solidFill>
                  <a:srgbClr val="FFC000"/>
                </a:solidFill>
              </a:rPr>
              <a:t>Crisis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05027"/>
            <a:ext cx="8956040" cy="57143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30835" algn="l"/>
                <a:tab pos="332105" algn="l"/>
              </a:tabLst>
            </a:pP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Larger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spcBef>
                <a:spcPts val="229"/>
              </a:spcBef>
              <a:buChar char="•"/>
              <a:tabLst>
                <a:tab pos="30734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adequate training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r>
              <a:rPr sz="32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spcBef>
                <a:spcPts val="240"/>
              </a:spcBef>
              <a:buChar char="•"/>
              <a:tabLst>
                <a:tab pos="30734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Increasing skill</a:t>
            </a:r>
            <a:r>
              <a:rPr sz="3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shortage</a:t>
            </a:r>
            <a:endParaRPr sz="32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spcBef>
                <a:spcPts val="229"/>
              </a:spcBef>
              <a:buChar char="•"/>
              <a:tabLst>
                <a:tab pos="30734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Low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productivity</a:t>
            </a:r>
            <a:r>
              <a:rPr sz="3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improvements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Communicational</a:t>
            </a:r>
            <a:r>
              <a:rPr sz="3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issues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Intangibility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Slow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execution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than</a:t>
            </a:r>
            <a:r>
              <a:rPr sz="3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Maintainability was</a:t>
            </a:r>
            <a:r>
              <a:rPr sz="3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difficult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Increased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actual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than</a:t>
            </a:r>
            <a:r>
              <a:rPr sz="32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projected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Low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Traceability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customer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identified</a:t>
            </a:r>
            <a:r>
              <a:rPr sz="3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errors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448" y="614552"/>
            <a:ext cx="6530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Iterative Model :</a:t>
            </a:r>
            <a:r>
              <a:rPr b="0" spc="-3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573" y="1510182"/>
            <a:ext cx="1104519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5100"/>
              </a:lnSpc>
              <a:spcBef>
                <a:spcPts val="100"/>
              </a:spcBef>
              <a:buFont typeface="Arial"/>
              <a:buChar char="•"/>
              <a:tabLst>
                <a:tab pos="407034" algn="l"/>
                <a:tab pos="407670" algn="l"/>
                <a:tab pos="1442085" algn="l"/>
                <a:tab pos="3464560" algn="l"/>
                <a:tab pos="4321175" algn="l"/>
                <a:tab pos="4822825" algn="l"/>
                <a:tab pos="6153150" algn="l"/>
                <a:tab pos="7619365" algn="l"/>
                <a:tab pos="8533765" algn="l"/>
                <a:tab pos="1073340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Major	r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ire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ents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defi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ed;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weve</a:t>
            </a:r>
            <a:r>
              <a:rPr sz="2800" spc="-12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tionalities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or 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requested enhancements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evolve with</a:t>
            </a:r>
            <a:r>
              <a:rPr sz="28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There is a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time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market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constraint.</a:t>
            </a:r>
            <a:endParaRPr sz="2800">
              <a:latin typeface="Times New Roman"/>
              <a:cs typeface="Times New Roman"/>
            </a:endParaRPr>
          </a:p>
          <a:p>
            <a:pPr marL="354965" marR="8255" indent="-342900">
              <a:lnSpc>
                <a:spcPts val="3870"/>
              </a:lnSpc>
              <a:spcBef>
                <a:spcPts val="210"/>
              </a:spcBef>
              <a:buFont typeface="Symbol"/>
              <a:buChar char=""/>
              <a:tabLst>
                <a:tab pos="354965" algn="l"/>
                <a:tab pos="355600" algn="l"/>
                <a:tab pos="1454150" algn="l"/>
                <a:tab pos="3168650" algn="l"/>
                <a:tab pos="4462780" algn="l"/>
                <a:tab pos="5247640" algn="l"/>
                <a:tab pos="5895340" algn="l"/>
                <a:tab pos="6267450" algn="l"/>
                <a:tab pos="7192645" algn="l"/>
                <a:tab pos="8134350" algn="l"/>
                <a:tab pos="8625840" algn="l"/>
                <a:tab pos="919416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800" spc="1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ne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techn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3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bei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bei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learnt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ent  team while working on the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project.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354965" algn="l"/>
                <a:tab pos="355600" algn="l"/>
                <a:tab pos="1957070" algn="l"/>
                <a:tab pos="2733040" algn="l"/>
                <a:tab pos="3882390" algn="l"/>
                <a:tab pos="4638040" algn="l"/>
                <a:tab pos="5174615" algn="l"/>
                <a:tab pos="5750560" algn="l"/>
                <a:tab pos="6350000" algn="l"/>
                <a:tab pos="7773670" algn="l"/>
                <a:tab pos="8430260" algn="l"/>
                <a:tab pos="9006840" algn="l"/>
                <a:tab pos="10276205" algn="l"/>
                <a:tab pos="1069530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with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needed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ll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no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available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anned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be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used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contract basis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specific</a:t>
            </a:r>
            <a:r>
              <a:rPr sz="28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iterations.</a:t>
            </a:r>
            <a:endParaRPr sz="28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14999"/>
              </a:lnSpc>
              <a:spcBef>
                <a:spcPts val="5"/>
              </a:spcBef>
              <a:buFont typeface="Symbol"/>
              <a:buChar char=""/>
              <a:tabLst>
                <a:tab pos="354965" algn="l"/>
                <a:tab pos="355600" algn="l"/>
                <a:tab pos="1345565" algn="l"/>
                <a:tab pos="1943735" algn="l"/>
                <a:tab pos="2854960" algn="l"/>
                <a:tab pos="4305935" algn="l"/>
                <a:tab pos="5592445" algn="l"/>
                <a:tab pos="6267450" algn="l"/>
                <a:tab pos="7181850" algn="l"/>
                <a:tab pos="8212455" algn="l"/>
                <a:tab pos="8985250" algn="l"/>
                <a:tab pos="10155555" algn="l"/>
                <a:tab pos="10596245" algn="l"/>
              </a:tabLst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There	are	so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hi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gh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-ri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fe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als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wh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ch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ay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ange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he 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future.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205" y="21082"/>
            <a:ext cx="4328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Evolutionary</a:t>
            </a:r>
            <a:r>
              <a:rPr spc="-155" dirty="0"/>
              <a:t> </a:t>
            </a:r>
            <a:r>
              <a:rPr spc="-3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44" y="710641"/>
            <a:ext cx="11395075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ts val="259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Evolutionary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delivers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final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system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big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bang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release, delivering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 in 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incremental process over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time is the action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done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this model.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Some initial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requirements 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architecture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envisioning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done.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44" y="1826514"/>
            <a:ext cx="1139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  <a:tab pos="619125" algn="l"/>
                <a:tab pos="1007744" algn="l"/>
                <a:tab pos="1972310" algn="l"/>
                <a:tab pos="2525395" algn="l"/>
                <a:tab pos="3815079" algn="l"/>
                <a:tab pos="5107940" algn="l"/>
                <a:tab pos="5815330" algn="l"/>
                <a:tab pos="6601459" algn="l"/>
                <a:tab pos="7392670" algn="l"/>
                <a:tab pos="8489950" algn="l"/>
                <a:tab pos="9180195" algn="l"/>
                <a:tab pos="1058100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It	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	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better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	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software	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products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that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have	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their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feature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sets	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redefined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0"/>
              </a:spcBef>
            </a:pPr>
            <a:r>
              <a:rPr spc="-5" dirty="0"/>
              <a:t>development because of user </a:t>
            </a:r>
            <a:r>
              <a:rPr spc="-10" dirty="0"/>
              <a:t>feedback </a:t>
            </a:r>
            <a:r>
              <a:rPr dirty="0"/>
              <a:t>and </a:t>
            </a:r>
            <a:r>
              <a:rPr spc="-5" dirty="0"/>
              <a:t>other</a:t>
            </a:r>
            <a:r>
              <a:rPr spc="-45" dirty="0"/>
              <a:t> </a:t>
            </a:r>
            <a:r>
              <a:rPr spc="-15" dirty="0"/>
              <a:t>factors.</a:t>
            </a:r>
          </a:p>
          <a:p>
            <a:pPr marL="241300" marR="5080" indent="-229235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The </a:t>
            </a:r>
            <a:r>
              <a:rPr spc="-10" dirty="0"/>
              <a:t>Evolutionary development </a:t>
            </a:r>
            <a:r>
              <a:rPr dirty="0"/>
              <a:t>model </a:t>
            </a:r>
            <a:r>
              <a:rPr spc="-5" dirty="0">
                <a:solidFill>
                  <a:srgbClr val="FF0000"/>
                </a:solidFill>
              </a:rPr>
              <a:t>similar </a:t>
            </a:r>
            <a:r>
              <a:rPr spc="-15" dirty="0">
                <a:solidFill>
                  <a:srgbClr val="FF0000"/>
                </a:solidFill>
              </a:rPr>
              <a:t>to </a:t>
            </a:r>
            <a:r>
              <a:rPr dirty="0">
                <a:solidFill>
                  <a:srgbClr val="FF0000"/>
                </a:solidFill>
              </a:rPr>
              <a:t>the </a:t>
            </a:r>
            <a:r>
              <a:rPr spc="-15" dirty="0">
                <a:solidFill>
                  <a:srgbClr val="FF0000"/>
                </a:solidFill>
              </a:rPr>
              <a:t>iterative </a:t>
            </a:r>
            <a:r>
              <a:rPr spc="-5" dirty="0">
                <a:solidFill>
                  <a:srgbClr val="FF0000"/>
                </a:solidFill>
              </a:rPr>
              <a:t>enhancement </a:t>
            </a:r>
            <a:r>
              <a:rPr dirty="0">
                <a:solidFill>
                  <a:srgbClr val="FF0000"/>
                </a:solidFill>
              </a:rPr>
              <a:t>model </a:t>
            </a:r>
            <a:r>
              <a:rPr spc="-5" dirty="0">
                <a:solidFill>
                  <a:srgbClr val="FF0000"/>
                </a:solidFill>
              </a:rPr>
              <a:t>divides  </a:t>
            </a:r>
            <a:r>
              <a:rPr dirty="0">
                <a:solidFill>
                  <a:srgbClr val="FF0000"/>
                </a:solidFill>
              </a:rPr>
              <a:t>the </a:t>
            </a:r>
            <a:r>
              <a:rPr spc="-10" dirty="0">
                <a:solidFill>
                  <a:srgbClr val="FF0000"/>
                </a:solidFill>
              </a:rPr>
              <a:t>development cycle </a:t>
            </a:r>
            <a:r>
              <a:rPr spc="-15" dirty="0">
                <a:solidFill>
                  <a:srgbClr val="FF0000"/>
                </a:solidFill>
              </a:rPr>
              <a:t>into </a:t>
            </a:r>
            <a:r>
              <a:rPr spc="-30" dirty="0">
                <a:solidFill>
                  <a:srgbClr val="FF0000"/>
                </a:solidFill>
              </a:rPr>
              <a:t>smaller, </a:t>
            </a:r>
            <a:r>
              <a:rPr spc="-10" dirty="0">
                <a:solidFill>
                  <a:srgbClr val="FF0000"/>
                </a:solidFill>
              </a:rPr>
              <a:t>incremental </a:t>
            </a:r>
            <a:r>
              <a:rPr spc="-15" dirty="0">
                <a:solidFill>
                  <a:srgbClr val="FF0000"/>
                </a:solidFill>
              </a:rPr>
              <a:t>waterfall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models.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>
                <a:solidFill>
                  <a:srgbClr val="FF0000"/>
                </a:solidFill>
              </a:rPr>
              <a:t>Here </a:t>
            </a:r>
            <a:r>
              <a:rPr dirty="0">
                <a:solidFill>
                  <a:srgbClr val="FF0000"/>
                </a:solidFill>
              </a:rPr>
              <a:t>the main </a:t>
            </a:r>
            <a:r>
              <a:rPr spc="-15" dirty="0">
                <a:solidFill>
                  <a:srgbClr val="FF0000"/>
                </a:solidFill>
              </a:rPr>
              <a:t>difference </a:t>
            </a:r>
            <a:r>
              <a:rPr dirty="0">
                <a:solidFill>
                  <a:srgbClr val="FF0000"/>
                </a:solidFill>
              </a:rPr>
              <a:t>is </a:t>
            </a:r>
            <a:r>
              <a:rPr spc="-5" dirty="0">
                <a:solidFill>
                  <a:srgbClr val="FF0000"/>
                </a:solidFill>
              </a:rPr>
              <a:t>that </a:t>
            </a:r>
            <a:r>
              <a:rPr spc="-15" dirty="0">
                <a:solidFill>
                  <a:srgbClr val="FF0000"/>
                </a:solidFill>
              </a:rPr>
              <a:t>we </a:t>
            </a:r>
            <a:r>
              <a:rPr spc="-5" dirty="0">
                <a:solidFill>
                  <a:srgbClr val="FF0000"/>
                </a:solidFill>
              </a:rPr>
              <a:t>donot </a:t>
            </a:r>
            <a:r>
              <a:rPr spc="-10" dirty="0">
                <a:solidFill>
                  <a:srgbClr val="FF0000"/>
                </a:solidFill>
              </a:rPr>
              <a:t>get </a:t>
            </a:r>
            <a:r>
              <a:rPr dirty="0">
                <a:solidFill>
                  <a:srgbClr val="FF0000"/>
                </a:solidFill>
              </a:rPr>
              <a:t>a </a:t>
            </a:r>
            <a:r>
              <a:rPr spc="-10" dirty="0">
                <a:solidFill>
                  <a:srgbClr val="FF0000"/>
                </a:solidFill>
              </a:rPr>
              <a:t>working </a:t>
            </a:r>
            <a:r>
              <a:rPr dirty="0">
                <a:solidFill>
                  <a:srgbClr val="FF0000"/>
                </a:solidFill>
              </a:rPr>
              <a:t>model </a:t>
            </a:r>
            <a:r>
              <a:rPr spc="-15" dirty="0">
                <a:solidFill>
                  <a:srgbClr val="FF0000"/>
                </a:solidFill>
              </a:rPr>
              <a:t>at </a:t>
            </a:r>
            <a:r>
              <a:rPr dirty="0">
                <a:solidFill>
                  <a:srgbClr val="FF0000"/>
                </a:solidFill>
              </a:rPr>
              <a:t>the end </a:t>
            </a:r>
            <a:r>
              <a:rPr spc="-5" dirty="0">
                <a:solidFill>
                  <a:srgbClr val="FF0000"/>
                </a:solidFill>
              </a:rPr>
              <a:t>of </a:t>
            </a:r>
            <a:r>
              <a:rPr dirty="0">
                <a:solidFill>
                  <a:srgbClr val="FF0000"/>
                </a:solidFill>
              </a:rPr>
              <a:t>each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cycle.</a:t>
            </a: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/>
              <a:t>Example </a:t>
            </a:r>
            <a:r>
              <a:rPr sz="2800" spc="-5" dirty="0"/>
              <a:t>: A simple </a:t>
            </a:r>
            <a:r>
              <a:rPr sz="2800" spc="-10" dirty="0"/>
              <a:t>database</a:t>
            </a:r>
            <a:r>
              <a:rPr sz="2800" spc="25" dirty="0"/>
              <a:t> </a:t>
            </a:r>
            <a:r>
              <a:rPr sz="2800" spc="-10" dirty="0"/>
              <a:t>application</a:t>
            </a:r>
            <a:endParaRPr sz="2800"/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phase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implement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just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GUI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Second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Manipulation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Third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Fourth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Updation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2800" spc="-60" dirty="0">
                <a:solidFill>
                  <a:srgbClr val="FF0000"/>
                </a:solidFill>
              </a:rPr>
              <a:t>We </a:t>
            </a:r>
            <a:r>
              <a:rPr sz="2800" spc="-10" dirty="0">
                <a:solidFill>
                  <a:srgbClr val="FF0000"/>
                </a:solidFill>
              </a:rPr>
              <a:t>need </a:t>
            </a:r>
            <a:r>
              <a:rPr sz="2800" spc="-5" dirty="0">
                <a:solidFill>
                  <a:srgbClr val="FF0000"/>
                </a:solidFill>
              </a:rPr>
              <a:t>all these 4 </a:t>
            </a:r>
            <a:r>
              <a:rPr sz="2800" spc="-10" dirty="0">
                <a:solidFill>
                  <a:srgbClr val="FF0000"/>
                </a:solidFill>
              </a:rPr>
              <a:t>parts </a:t>
            </a:r>
            <a:r>
              <a:rPr sz="2800" spc="-20" dirty="0">
                <a:solidFill>
                  <a:srgbClr val="FF0000"/>
                </a:solidFill>
              </a:rPr>
              <a:t>to </a:t>
            </a:r>
            <a:r>
              <a:rPr sz="2800" spc="-5" dirty="0">
                <a:solidFill>
                  <a:srgbClr val="FF0000"/>
                </a:solidFill>
              </a:rPr>
              <a:t>be </a:t>
            </a:r>
            <a:r>
              <a:rPr sz="2800" spc="-10" dirty="0">
                <a:solidFill>
                  <a:srgbClr val="FF0000"/>
                </a:solidFill>
              </a:rPr>
              <a:t>there </a:t>
            </a:r>
            <a:r>
              <a:rPr sz="2800" spc="-15" dirty="0">
                <a:solidFill>
                  <a:srgbClr val="FF0000"/>
                </a:solidFill>
              </a:rPr>
              <a:t>to </a:t>
            </a:r>
            <a:r>
              <a:rPr sz="2800" spc="-25" dirty="0">
                <a:solidFill>
                  <a:srgbClr val="FF0000"/>
                </a:solidFill>
              </a:rPr>
              <a:t>make </a:t>
            </a:r>
            <a:r>
              <a:rPr sz="2800" spc="-30" dirty="0">
                <a:solidFill>
                  <a:srgbClr val="FF0000"/>
                </a:solidFill>
              </a:rPr>
              <a:t>system</a:t>
            </a:r>
            <a:r>
              <a:rPr sz="2800" spc="25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usable</a:t>
            </a:r>
            <a:endParaRPr sz="2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246360" cy="28848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Feedback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users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product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planning 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stage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cycle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team responds, often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by 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changing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product,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plan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process.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Therefore,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  product evolves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80645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Evolutionary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incorporated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when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rapid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delivery of  working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model is not a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constraint.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8008" y="1690687"/>
            <a:ext cx="2653665" cy="4997450"/>
          </a:xfrm>
          <a:custGeom>
            <a:avLst/>
            <a:gdLst/>
            <a:ahLst/>
            <a:cxnLst/>
            <a:rect l="l" t="t" r="r" b="b"/>
            <a:pathLst>
              <a:path w="2653665" h="4997450">
                <a:moveTo>
                  <a:pt x="0" y="4997323"/>
                </a:moveTo>
                <a:lnTo>
                  <a:pt x="2653411" y="4997323"/>
                </a:lnTo>
                <a:lnTo>
                  <a:pt x="2653411" y="0"/>
                </a:lnTo>
                <a:lnTo>
                  <a:pt x="0" y="0"/>
                </a:lnTo>
                <a:lnTo>
                  <a:pt x="0" y="4997323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11015" y="2315349"/>
            <a:ext cx="2287905" cy="937260"/>
          </a:xfrm>
          <a:prstGeom prst="rect">
            <a:avLst/>
          </a:prstGeom>
          <a:ln w="9525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1015" y="3877068"/>
            <a:ext cx="2287905" cy="937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1015" y="5438686"/>
            <a:ext cx="2287905" cy="937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Validation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3319" y="1690687"/>
            <a:ext cx="2653665" cy="4997450"/>
          </a:xfrm>
          <a:custGeom>
            <a:avLst/>
            <a:gdLst/>
            <a:ahLst/>
            <a:cxnLst/>
            <a:rect l="l" t="t" r="r" b="b"/>
            <a:pathLst>
              <a:path w="2653665" h="4997450">
                <a:moveTo>
                  <a:pt x="0" y="4997323"/>
                </a:moveTo>
                <a:lnTo>
                  <a:pt x="2653410" y="4997323"/>
                </a:lnTo>
                <a:lnTo>
                  <a:pt x="2653410" y="0"/>
                </a:lnTo>
                <a:lnTo>
                  <a:pt x="0" y="0"/>
                </a:lnTo>
                <a:lnTo>
                  <a:pt x="0" y="4997323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6327" y="5438686"/>
            <a:ext cx="2287905" cy="937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Final 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6327" y="3564635"/>
            <a:ext cx="2287905" cy="1685289"/>
          </a:xfrm>
          <a:prstGeom prst="rect">
            <a:avLst/>
          </a:prstGeom>
          <a:ln w="9525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18820" marR="500380" indent="-20891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Interm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ate  versions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6327" y="2315349"/>
            <a:ext cx="2287905" cy="937260"/>
          </a:xfrm>
          <a:prstGeom prst="rect">
            <a:avLst/>
          </a:prstGeom>
          <a:ln w="9525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Initial 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604" y="3096132"/>
            <a:ext cx="2012950" cy="1704975"/>
          </a:xfrm>
          <a:prstGeom prst="rect">
            <a:avLst/>
          </a:prstGeom>
          <a:ln w="9525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54659" marR="447040" indent="1905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Outline  d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scri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0553" y="3995039"/>
            <a:ext cx="457834" cy="76200"/>
          </a:xfrm>
          <a:custGeom>
            <a:avLst/>
            <a:gdLst/>
            <a:ahLst/>
            <a:cxnLst/>
            <a:rect l="l" t="t" r="r" b="b"/>
            <a:pathLst>
              <a:path w="457835" h="76200">
                <a:moveTo>
                  <a:pt x="381254" y="0"/>
                </a:moveTo>
                <a:lnTo>
                  <a:pt x="381254" y="76200"/>
                </a:lnTo>
                <a:lnTo>
                  <a:pt x="444754" y="44450"/>
                </a:lnTo>
                <a:lnTo>
                  <a:pt x="393954" y="44450"/>
                </a:lnTo>
                <a:lnTo>
                  <a:pt x="393954" y="31750"/>
                </a:lnTo>
                <a:lnTo>
                  <a:pt x="444754" y="31750"/>
                </a:lnTo>
                <a:lnTo>
                  <a:pt x="381254" y="0"/>
                </a:lnTo>
                <a:close/>
              </a:path>
              <a:path w="457835" h="76200">
                <a:moveTo>
                  <a:pt x="3812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254" y="44450"/>
                </a:lnTo>
                <a:lnTo>
                  <a:pt x="381254" y="31750"/>
                </a:lnTo>
                <a:close/>
              </a:path>
              <a:path w="457835" h="76200">
                <a:moveTo>
                  <a:pt x="444754" y="31750"/>
                </a:moveTo>
                <a:lnTo>
                  <a:pt x="393954" y="31750"/>
                </a:lnTo>
                <a:lnTo>
                  <a:pt x="393954" y="44450"/>
                </a:lnTo>
                <a:lnTo>
                  <a:pt x="444754" y="44450"/>
                </a:lnTo>
                <a:lnTo>
                  <a:pt x="457454" y="38100"/>
                </a:lnTo>
                <a:lnTo>
                  <a:pt x="444754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1418" y="2745739"/>
            <a:ext cx="732155" cy="76200"/>
          </a:xfrm>
          <a:custGeom>
            <a:avLst/>
            <a:gdLst/>
            <a:ahLst/>
            <a:cxnLst/>
            <a:rect l="l" t="t" r="r" b="b"/>
            <a:pathLst>
              <a:path w="732154" h="76200">
                <a:moveTo>
                  <a:pt x="655701" y="0"/>
                </a:moveTo>
                <a:lnTo>
                  <a:pt x="655701" y="76200"/>
                </a:lnTo>
                <a:lnTo>
                  <a:pt x="719201" y="44450"/>
                </a:lnTo>
                <a:lnTo>
                  <a:pt x="668401" y="44450"/>
                </a:lnTo>
                <a:lnTo>
                  <a:pt x="668401" y="31750"/>
                </a:lnTo>
                <a:lnTo>
                  <a:pt x="719201" y="31750"/>
                </a:lnTo>
                <a:lnTo>
                  <a:pt x="655701" y="0"/>
                </a:lnTo>
                <a:close/>
              </a:path>
              <a:path w="732154" h="76200">
                <a:moveTo>
                  <a:pt x="6557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55701" y="44450"/>
                </a:lnTo>
                <a:lnTo>
                  <a:pt x="655701" y="31750"/>
                </a:lnTo>
                <a:close/>
              </a:path>
              <a:path w="732154" h="76200">
                <a:moveTo>
                  <a:pt x="719201" y="31750"/>
                </a:moveTo>
                <a:lnTo>
                  <a:pt x="668401" y="31750"/>
                </a:lnTo>
                <a:lnTo>
                  <a:pt x="668401" y="44450"/>
                </a:lnTo>
                <a:lnTo>
                  <a:pt x="719201" y="44450"/>
                </a:lnTo>
                <a:lnTo>
                  <a:pt x="731901" y="38100"/>
                </a:lnTo>
                <a:lnTo>
                  <a:pt x="719201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1418" y="4307459"/>
            <a:ext cx="732155" cy="76200"/>
          </a:xfrm>
          <a:custGeom>
            <a:avLst/>
            <a:gdLst/>
            <a:ahLst/>
            <a:cxnLst/>
            <a:rect l="l" t="t" r="r" b="b"/>
            <a:pathLst>
              <a:path w="732154" h="76200">
                <a:moveTo>
                  <a:pt x="655701" y="0"/>
                </a:moveTo>
                <a:lnTo>
                  <a:pt x="655701" y="76200"/>
                </a:lnTo>
                <a:lnTo>
                  <a:pt x="719201" y="44450"/>
                </a:lnTo>
                <a:lnTo>
                  <a:pt x="668401" y="44450"/>
                </a:lnTo>
                <a:lnTo>
                  <a:pt x="668401" y="31750"/>
                </a:lnTo>
                <a:lnTo>
                  <a:pt x="719201" y="31750"/>
                </a:lnTo>
                <a:lnTo>
                  <a:pt x="655701" y="0"/>
                </a:lnTo>
                <a:close/>
              </a:path>
              <a:path w="732154" h="76200">
                <a:moveTo>
                  <a:pt x="6557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55701" y="44450"/>
                </a:lnTo>
                <a:lnTo>
                  <a:pt x="655701" y="31750"/>
                </a:lnTo>
                <a:close/>
              </a:path>
              <a:path w="732154" h="76200">
                <a:moveTo>
                  <a:pt x="719201" y="31750"/>
                </a:moveTo>
                <a:lnTo>
                  <a:pt x="668401" y="31750"/>
                </a:lnTo>
                <a:lnTo>
                  <a:pt x="668401" y="44450"/>
                </a:lnTo>
                <a:lnTo>
                  <a:pt x="719201" y="44450"/>
                </a:lnTo>
                <a:lnTo>
                  <a:pt x="731901" y="38100"/>
                </a:lnTo>
                <a:lnTo>
                  <a:pt x="719201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418" y="5869076"/>
            <a:ext cx="732155" cy="76200"/>
          </a:xfrm>
          <a:custGeom>
            <a:avLst/>
            <a:gdLst/>
            <a:ahLst/>
            <a:cxnLst/>
            <a:rect l="l" t="t" r="r" b="b"/>
            <a:pathLst>
              <a:path w="732154" h="76200">
                <a:moveTo>
                  <a:pt x="655701" y="0"/>
                </a:moveTo>
                <a:lnTo>
                  <a:pt x="655701" y="76200"/>
                </a:lnTo>
                <a:lnTo>
                  <a:pt x="719201" y="44450"/>
                </a:lnTo>
                <a:lnTo>
                  <a:pt x="668401" y="44450"/>
                </a:lnTo>
                <a:lnTo>
                  <a:pt x="668401" y="31750"/>
                </a:lnTo>
                <a:lnTo>
                  <a:pt x="719201" y="31750"/>
                </a:lnTo>
                <a:lnTo>
                  <a:pt x="655701" y="0"/>
                </a:lnTo>
                <a:close/>
              </a:path>
              <a:path w="732154" h="76200">
                <a:moveTo>
                  <a:pt x="6557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55701" y="44450"/>
                </a:lnTo>
                <a:lnTo>
                  <a:pt x="655701" y="31750"/>
                </a:lnTo>
                <a:close/>
              </a:path>
              <a:path w="732154" h="76200">
                <a:moveTo>
                  <a:pt x="719201" y="31750"/>
                </a:moveTo>
                <a:lnTo>
                  <a:pt x="668401" y="31750"/>
                </a:lnTo>
                <a:lnTo>
                  <a:pt x="668401" y="44450"/>
                </a:lnTo>
                <a:lnTo>
                  <a:pt x="719201" y="44450"/>
                </a:lnTo>
                <a:lnTo>
                  <a:pt x="731901" y="38100"/>
                </a:lnTo>
                <a:lnTo>
                  <a:pt x="719201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1418" y="3058032"/>
            <a:ext cx="732155" cy="76200"/>
          </a:xfrm>
          <a:custGeom>
            <a:avLst/>
            <a:gdLst/>
            <a:ahLst/>
            <a:cxnLst/>
            <a:rect l="l" t="t" r="r" b="b"/>
            <a:pathLst>
              <a:path w="7321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21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2154" h="76200">
                <a:moveTo>
                  <a:pt x="7319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1901" y="44450"/>
                </a:lnTo>
                <a:lnTo>
                  <a:pt x="731901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1418" y="4619752"/>
            <a:ext cx="732155" cy="76200"/>
          </a:xfrm>
          <a:custGeom>
            <a:avLst/>
            <a:gdLst/>
            <a:ahLst/>
            <a:cxnLst/>
            <a:rect l="l" t="t" r="r" b="b"/>
            <a:pathLst>
              <a:path w="7321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21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2154" h="76200">
                <a:moveTo>
                  <a:pt x="7319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1901" y="44450"/>
                </a:lnTo>
                <a:lnTo>
                  <a:pt x="731901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7822" y="3252342"/>
            <a:ext cx="76200" cy="624840"/>
          </a:xfrm>
          <a:custGeom>
            <a:avLst/>
            <a:gdLst/>
            <a:ahLst/>
            <a:cxnLst/>
            <a:rect l="l" t="t" r="r" b="b"/>
            <a:pathLst>
              <a:path w="76200" h="624839">
                <a:moveTo>
                  <a:pt x="31750" y="548513"/>
                </a:moveTo>
                <a:lnTo>
                  <a:pt x="0" y="548513"/>
                </a:lnTo>
                <a:lnTo>
                  <a:pt x="38100" y="624713"/>
                </a:lnTo>
                <a:lnTo>
                  <a:pt x="69850" y="561213"/>
                </a:lnTo>
                <a:lnTo>
                  <a:pt x="31750" y="561213"/>
                </a:lnTo>
                <a:lnTo>
                  <a:pt x="31750" y="548513"/>
                </a:lnTo>
                <a:close/>
              </a:path>
              <a:path w="76200" h="624839">
                <a:moveTo>
                  <a:pt x="44450" y="0"/>
                </a:moveTo>
                <a:lnTo>
                  <a:pt x="31750" y="0"/>
                </a:lnTo>
                <a:lnTo>
                  <a:pt x="31750" y="561213"/>
                </a:lnTo>
                <a:lnTo>
                  <a:pt x="44450" y="561213"/>
                </a:lnTo>
                <a:lnTo>
                  <a:pt x="44450" y="0"/>
                </a:lnTo>
                <a:close/>
              </a:path>
              <a:path w="76200" h="624839">
                <a:moveTo>
                  <a:pt x="76200" y="548513"/>
                </a:moveTo>
                <a:lnTo>
                  <a:pt x="44450" y="548513"/>
                </a:lnTo>
                <a:lnTo>
                  <a:pt x="44450" y="561213"/>
                </a:lnTo>
                <a:lnTo>
                  <a:pt x="69850" y="561213"/>
                </a:lnTo>
                <a:lnTo>
                  <a:pt x="76200" y="54851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7822" y="4814061"/>
            <a:ext cx="76200" cy="624840"/>
          </a:xfrm>
          <a:custGeom>
            <a:avLst/>
            <a:gdLst/>
            <a:ahLst/>
            <a:cxnLst/>
            <a:rect l="l" t="t" r="r" b="b"/>
            <a:pathLst>
              <a:path w="76200" h="624839">
                <a:moveTo>
                  <a:pt x="31750" y="548385"/>
                </a:moveTo>
                <a:lnTo>
                  <a:pt x="0" y="548385"/>
                </a:lnTo>
                <a:lnTo>
                  <a:pt x="38100" y="624585"/>
                </a:lnTo>
                <a:lnTo>
                  <a:pt x="69850" y="561085"/>
                </a:lnTo>
                <a:lnTo>
                  <a:pt x="31750" y="561085"/>
                </a:lnTo>
                <a:lnTo>
                  <a:pt x="31750" y="548385"/>
                </a:lnTo>
                <a:close/>
              </a:path>
              <a:path w="76200" h="624839">
                <a:moveTo>
                  <a:pt x="44450" y="0"/>
                </a:moveTo>
                <a:lnTo>
                  <a:pt x="31750" y="0"/>
                </a:lnTo>
                <a:lnTo>
                  <a:pt x="31750" y="561085"/>
                </a:lnTo>
                <a:lnTo>
                  <a:pt x="44450" y="561085"/>
                </a:lnTo>
                <a:lnTo>
                  <a:pt x="44450" y="0"/>
                </a:lnTo>
                <a:close/>
              </a:path>
              <a:path w="76200" h="624839">
                <a:moveTo>
                  <a:pt x="76200" y="548385"/>
                </a:moveTo>
                <a:lnTo>
                  <a:pt x="44450" y="548385"/>
                </a:lnTo>
                <a:lnTo>
                  <a:pt x="44450" y="561085"/>
                </a:lnTo>
                <a:lnTo>
                  <a:pt x="69850" y="561085"/>
                </a:lnTo>
                <a:lnTo>
                  <a:pt x="76200" y="54838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0829" y="4814061"/>
            <a:ext cx="76200" cy="624840"/>
          </a:xfrm>
          <a:custGeom>
            <a:avLst/>
            <a:gdLst/>
            <a:ahLst/>
            <a:cxnLst/>
            <a:rect l="l" t="t" r="r" b="b"/>
            <a:pathLst>
              <a:path w="76200" h="624839">
                <a:moveTo>
                  <a:pt x="44450" y="63500"/>
                </a:moveTo>
                <a:lnTo>
                  <a:pt x="31750" y="63500"/>
                </a:lnTo>
                <a:lnTo>
                  <a:pt x="31750" y="624585"/>
                </a:lnTo>
                <a:lnTo>
                  <a:pt x="44450" y="624585"/>
                </a:lnTo>
                <a:lnTo>
                  <a:pt x="44450" y="63500"/>
                </a:lnTo>
                <a:close/>
              </a:path>
              <a:path w="76200" h="62483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2483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34205" y="294208"/>
            <a:ext cx="4328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Evolutionary</a:t>
            </a:r>
            <a:r>
              <a:rPr spc="-155" dirty="0"/>
              <a:t> </a:t>
            </a:r>
            <a:r>
              <a:rPr spc="-35" dirty="0"/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7006</Words>
  <Application>Microsoft Office PowerPoint</Application>
  <PresentationFormat>Widescreen</PresentationFormat>
  <Paragraphs>605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Software Engineering</vt:lpstr>
      <vt:lpstr>Unit 1: Introduction</vt:lpstr>
      <vt:lpstr>Key Challenges faced by Industry</vt:lpstr>
      <vt:lpstr>Software Crisis</vt:lpstr>
      <vt:lpstr>A few Software Failures in Past</vt:lpstr>
      <vt:lpstr>Relative Cost of Hardware and Software over time</vt:lpstr>
      <vt:lpstr>Hardware Vs Software</vt:lpstr>
      <vt:lpstr>Managers and Technical Persons are asked:</vt:lpstr>
      <vt:lpstr>Factors Contributing to the Software Crisis</vt:lpstr>
      <vt:lpstr>“No Silver Bullet”</vt:lpstr>
      <vt:lpstr>“No Silver Bullet”</vt:lpstr>
      <vt:lpstr>The Bug Blame Game</vt:lpstr>
      <vt:lpstr>What is a Software????</vt:lpstr>
      <vt:lpstr>Software Documentation</vt:lpstr>
      <vt:lpstr>Operating Procedures</vt:lpstr>
      <vt:lpstr>Software Product</vt:lpstr>
      <vt:lpstr>Software Product is a product designed for  delivery to a customer: Artifacts</vt:lpstr>
      <vt:lpstr>Engineering</vt:lpstr>
      <vt:lpstr>What is Software Engineering?</vt:lpstr>
      <vt:lpstr>Definitions of Software Engineering</vt:lpstr>
      <vt:lpstr>Software Characteristics</vt:lpstr>
      <vt:lpstr>Software Characteristics</vt:lpstr>
      <vt:lpstr>PowerPoint Presentation</vt:lpstr>
      <vt:lpstr>Software Characteristics</vt:lpstr>
      <vt:lpstr>Software Characteristics</vt:lpstr>
      <vt:lpstr>Software Myths</vt:lpstr>
      <vt:lpstr>Software Myths</vt:lpstr>
      <vt:lpstr>Software Myths</vt:lpstr>
      <vt:lpstr>Software Myths</vt:lpstr>
      <vt:lpstr>Software Myths</vt:lpstr>
      <vt:lpstr>Software Myths</vt:lpstr>
      <vt:lpstr>Software Myths</vt:lpstr>
      <vt:lpstr>Software Myths</vt:lpstr>
      <vt:lpstr>Other Myths</vt:lpstr>
      <vt:lpstr>Software Process</vt:lpstr>
      <vt:lpstr>Software Process</vt:lpstr>
      <vt:lpstr>Software Process</vt:lpstr>
      <vt:lpstr>Difference between Software Engineering and  Traditional Engineering</vt:lpstr>
      <vt:lpstr>Difference between Software Engineering and Traditional Engineering</vt:lpstr>
      <vt:lpstr>Constructing a BRIDGE compared to  SOFTWARE DEVELOPMENT</vt:lpstr>
      <vt:lpstr>QUALITY???</vt:lpstr>
      <vt:lpstr>Software quality</vt:lpstr>
      <vt:lpstr>McCall’s Quality Factors</vt:lpstr>
      <vt:lpstr>Mccall’s Quality Factors (contd..)</vt:lpstr>
      <vt:lpstr>McCall’s Quality Factors (contd..)</vt:lpstr>
      <vt:lpstr>Product Operation</vt:lpstr>
      <vt:lpstr>Product Operation (cont.)</vt:lpstr>
      <vt:lpstr>Product Revision</vt:lpstr>
      <vt:lpstr>Product Transition</vt:lpstr>
      <vt:lpstr>Software Development Life Cycle</vt:lpstr>
      <vt:lpstr>Need of SDLC</vt:lpstr>
      <vt:lpstr>Phases of SDLC</vt:lpstr>
      <vt:lpstr>Software Development Life Cycle (SDLC):Requirement Analysis</vt:lpstr>
      <vt:lpstr>PowerPoint Presentation</vt:lpstr>
      <vt:lpstr>Software Development Life Cycle (SDLC):Design</vt:lpstr>
      <vt:lpstr>Software Development Life Cycle (SDLC):Coding</vt:lpstr>
      <vt:lpstr>Software Development Life Cycle (SDLC): Testing</vt:lpstr>
      <vt:lpstr>Software Development Life Cycle (SDLC): Deployment</vt:lpstr>
      <vt:lpstr>Software Development Life Cycle (SDLC):Maintenance</vt:lpstr>
      <vt:lpstr>Importance of SDLC</vt:lpstr>
      <vt:lpstr>SDLC Models</vt:lpstr>
      <vt:lpstr>Waterfall Model</vt:lpstr>
      <vt:lpstr>PowerPoint Presentation</vt:lpstr>
      <vt:lpstr>Activities undertaken during Feasibility Study</vt:lpstr>
      <vt:lpstr>Activities undertaken during Requirement  Analysis and specification</vt:lpstr>
      <vt:lpstr>Activities undertaken during Requirement  Analysis and specification (contd..)</vt:lpstr>
      <vt:lpstr>Activities undertaken during Design</vt:lpstr>
      <vt:lpstr>Activities undertaken during Coding and Unit Testing</vt:lpstr>
      <vt:lpstr>Activities undertaken during Integration and system testing</vt:lpstr>
      <vt:lpstr>Activities undertaken during Maintenance</vt:lpstr>
      <vt:lpstr>Waterfall Model Application</vt:lpstr>
      <vt:lpstr>Pros &amp; Cons of Waterfall Model</vt:lpstr>
      <vt:lpstr>Prototype Model</vt:lpstr>
      <vt:lpstr>Prototype Model</vt:lpstr>
      <vt:lpstr>The Prototype Model</vt:lpstr>
      <vt:lpstr>Prototype Model</vt:lpstr>
      <vt:lpstr>Prototype Model</vt:lpstr>
      <vt:lpstr>Prototype Model: Advantages</vt:lpstr>
      <vt:lpstr>Prototype Model: Disadvantages</vt:lpstr>
      <vt:lpstr>Spiral Model (Boehm’s Model)</vt:lpstr>
      <vt:lpstr>Spiral Model</vt:lpstr>
      <vt:lpstr>SPIRAL MODEL</vt:lpstr>
      <vt:lpstr>Spiral Model</vt:lpstr>
      <vt:lpstr>Spiral Model as Meta Model</vt:lpstr>
      <vt:lpstr>Spiral Model: Advantages</vt:lpstr>
      <vt:lpstr>Spiral Model: Disadvantages</vt:lpstr>
      <vt:lpstr>Iterative Enhancement Model</vt:lpstr>
      <vt:lpstr>Iterative Model design</vt:lpstr>
      <vt:lpstr>Iterative Model Design</vt:lpstr>
      <vt:lpstr>Iterative Model : Application</vt:lpstr>
      <vt:lpstr>Evolutionary Model</vt:lpstr>
      <vt:lpstr>PowerPoint Presentation</vt:lpstr>
      <vt:lpstr>Evolutionary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KCS 601</dc:title>
  <dc:creator>Microsoft account</dc:creator>
  <cp:lastModifiedBy>Ruchin Gupta</cp:lastModifiedBy>
  <cp:revision>9</cp:revision>
  <dcterms:created xsi:type="dcterms:W3CDTF">2022-02-09T04:02:40Z</dcterms:created>
  <dcterms:modified xsi:type="dcterms:W3CDTF">2022-02-15T06:09:19Z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2022-02-09T00:00:00Z</vt:filetime>
  </property>
</Properties>
</file>