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363" r:id="rId7"/>
    <p:sldId id="260" r:id="rId8"/>
    <p:sldId id="261" r:id="rId9"/>
    <p:sldId id="262" r:id="rId10"/>
    <p:sldId id="263" r:id="rId11"/>
    <p:sldId id="264" r:id="rId12"/>
    <p:sldId id="265" r:id="rId13"/>
    <p:sldId id="369" r:id="rId14"/>
    <p:sldId id="266" r:id="rId15"/>
    <p:sldId id="267" r:id="rId16"/>
    <p:sldId id="268" r:id="rId17"/>
    <p:sldId id="364" r:id="rId18"/>
    <p:sldId id="269" r:id="rId19"/>
    <p:sldId id="852" r:id="rId20"/>
    <p:sldId id="853" r:id="rId21"/>
    <p:sldId id="854" r:id="rId22"/>
    <p:sldId id="272" r:id="rId23"/>
    <p:sldId id="273" r:id="rId24"/>
    <p:sldId id="274" r:id="rId25"/>
    <p:sldId id="275" r:id="rId26"/>
    <p:sldId id="366" r:id="rId27"/>
    <p:sldId id="367" r:id="rId28"/>
    <p:sldId id="368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26" r:id="rId37"/>
    <p:sldId id="327" r:id="rId38"/>
    <p:sldId id="328" r:id="rId39"/>
    <p:sldId id="329" r:id="rId40"/>
    <p:sldId id="330" r:id="rId41"/>
    <p:sldId id="331" r:id="rId42"/>
    <p:sldId id="332" r:id="rId4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7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59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99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32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99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99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53914" y="500881"/>
            <a:ext cx="175057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2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232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98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6537" y="1550594"/>
            <a:ext cx="3696970" cy="466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6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2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4674" y="424681"/>
            <a:ext cx="47510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99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306" y="1640229"/>
            <a:ext cx="8559786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32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7212" y="7039754"/>
            <a:ext cx="2749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CC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3" y="1387855"/>
            <a:ext cx="8529333" cy="5315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232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7212" y="7024513"/>
            <a:ext cx="2749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37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1472" y="3232404"/>
            <a:ext cx="501650" cy="751840"/>
          </a:xfrm>
          <a:custGeom>
            <a:avLst/>
            <a:gdLst/>
            <a:ahLst/>
            <a:cxnLst/>
            <a:rect l="l" t="t" r="r" b="b"/>
            <a:pathLst>
              <a:path w="501650" h="751839">
                <a:moveTo>
                  <a:pt x="501396" y="362712"/>
                </a:moveTo>
                <a:lnTo>
                  <a:pt x="499006" y="309286"/>
                </a:lnTo>
                <a:lnTo>
                  <a:pt x="491788" y="258641"/>
                </a:lnTo>
                <a:lnTo>
                  <a:pt x="479669" y="210628"/>
                </a:lnTo>
                <a:lnTo>
                  <a:pt x="462576" y="165104"/>
                </a:lnTo>
                <a:lnTo>
                  <a:pt x="440436" y="121920"/>
                </a:lnTo>
                <a:lnTo>
                  <a:pt x="410833" y="78223"/>
                </a:lnTo>
                <a:lnTo>
                  <a:pt x="376988" y="44110"/>
                </a:lnTo>
                <a:lnTo>
                  <a:pt x="339047" y="19653"/>
                </a:lnTo>
                <a:lnTo>
                  <a:pt x="297155" y="4925"/>
                </a:lnTo>
                <a:lnTo>
                  <a:pt x="251460" y="0"/>
                </a:lnTo>
                <a:lnTo>
                  <a:pt x="219527" y="2857"/>
                </a:lnTo>
                <a:lnTo>
                  <a:pt x="157376" y="25717"/>
                </a:lnTo>
                <a:lnTo>
                  <a:pt x="100631" y="72390"/>
                </a:lnTo>
                <a:lnTo>
                  <a:pt x="75819" y="104775"/>
                </a:lnTo>
                <a:lnTo>
                  <a:pt x="53863" y="143446"/>
                </a:lnTo>
                <a:lnTo>
                  <a:pt x="35052" y="188976"/>
                </a:lnTo>
                <a:lnTo>
                  <a:pt x="19931" y="237005"/>
                </a:lnTo>
                <a:lnTo>
                  <a:pt x="8953" y="285178"/>
                </a:lnTo>
                <a:lnTo>
                  <a:pt x="2262" y="333636"/>
                </a:lnTo>
                <a:lnTo>
                  <a:pt x="0" y="382524"/>
                </a:lnTo>
                <a:lnTo>
                  <a:pt x="2365" y="434632"/>
                </a:lnTo>
                <a:lnTo>
                  <a:pt x="9412" y="484839"/>
                </a:lnTo>
                <a:lnTo>
                  <a:pt x="21067" y="533070"/>
                </a:lnTo>
                <a:lnTo>
                  <a:pt x="37258" y="579254"/>
                </a:lnTo>
                <a:lnTo>
                  <a:pt x="57912" y="623316"/>
                </a:lnTo>
                <a:lnTo>
                  <a:pt x="87355" y="669986"/>
                </a:lnTo>
                <a:lnTo>
                  <a:pt x="105156" y="689090"/>
                </a:lnTo>
                <a:lnTo>
                  <a:pt x="105156" y="316992"/>
                </a:lnTo>
                <a:lnTo>
                  <a:pt x="106299" y="271248"/>
                </a:lnTo>
                <a:lnTo>
                  <a:pt x="109728" y="229933"/>
                </a:lnTo>
                <a:lnTo>
                  <a:pt x="123444" y="160020"/>
                </a:lnTo>
                <a:lnTo>
                  <a:pt x="145161" y="108204"/>
                </a:lnTo>
                <a:lnTo>
                  <a:pt x="173736" y="74676"/>
                </a:lnTo>
                <a:lnTo>
                  <a:pt x="218313" y="51744"/>
                </a:lnTo>
                <a:lnTo>
                  <a:pt x="233172" y="50292"/>
                </a:lnTo>
                <a:lnTo>
                  <a:pt x="263723" y="54887"/>
                </a:lnTo>
                <a:lnTo>
                  <a:pt x="315682" y="92082"/>
                </a:lnTo>
                <a:lnTo>
                  <a:pt x="336804" y="124968"/>
                </a:lnTo>
                <a:lnTo>
                  <a:pt x="354435" y="163068"/>
                </a:lnTo>
                <a:lnTo>
                  <a:pt x="369146" y="205740"/>
                </a:lnTo>
                <a:lnTo>
                  <a:pt x="380809" y="252984"/>
                </a:lnTo>
                <a:lnTo>
                  <a:pt x="389297" y="304800"/>
                </a:lnTo>
                <a:lnTo>
                  <a:pt x="394483" y="361188"/>
                </a:lnTo>
                <a:lnTo>
                  <a:pt x="396240" y="422148"/>
                </a:lnTo>
                <a:lnTo>
                  <a:pt x="396240" y="682269"/>
                </a:lnTo>
                <a:lnTo>
                  <a:pt x="403788" y="674536"/>
                </a:lnTo>
                <a:lnTo>
                  <a:pt x="428434" y="640651"/>
                </a:lnTo>
                <a:lnTo>
                  <a:pt x="449937" y="600765"/>
                </a:lnTo>
                <a:lnTo>
                  <a:pt x="467868" y="554736"/>
                </a:lnTo>
                <a:lnTo>
                  <a:pt x="482750" y="506515"/>
                </a:lnTo>
                <a:lnTo>
                  <a:pt x="493204" y="458152"/>
                </a:lnTo>
                <a:lnTo>
                  <a:pt x="499371" y="410075"/>
                </a:lnTo>
                <a:lnTo>
                  <a:pt x="501396" y="362712"/>
                </a:lnTo>
                <a:close/>
              </a:path>
              <a:path w="501650" h="751839">
                <a:moveTo>
                  <a:pt x="396240" y="682269"/>
                </a:moveTo>
                <a:lnTo>
                  <a:pt x="396240" y="422148"/>
                </a:lnTo>
                <a:lnTo>
                  <a:pt x="393954" y="491918"/>
                </a:lnTo>
                <a:lnTo>
                  <a:pt x="387096" y="550545"/>
                </a:lnTo>
                <a:lnTo>
                  <a:pt x="375666" y="598312"/>
                </a:lnTo>
                <a:lnTo>
                  <a:pt x="359664" y="635508"/>
                </a:lnTo>
                <a:lnTo>
                  <a:pt x="319849" y="681418"/>
                </a:lnTo>
                <a:lnTo>
                  <a:pt x="269748" y="696468"/>
                </a:lnTo>
                <a:lnTo>
                  <a:pt x="234029" y="689586"/>
                </a:lnTo>
                <a:lnTo>
                  <a:pt x="174593" y="634103"/>
                </a:lnTo>
                <a:lnTo>
                  <a:pt x="150876" y="585216"/>
                </a:lnTo>
                <a:lnTo>
                  <a:pt x="134416" y="538008"/>
                </a:lnTo>
                <a:lnTo>
                  <a:pt x="121615" y="487728"/>
                </a:lnTo>
                <a:lnTo>
                  <a:pt x="112471" y="434230"/>
                </a:lnTo>
                <a:lnTo>
                  <a:pt x="106984" y="377366"/>
                </a:lnTo>
                <a:lnTo>
                  <a:pt x="105156" y="316992"/>
                </a:lnTo>
                <a:lnTo>
                  <a:pt x="105156" y="689090"/>
                </a:lnTo>
                <a:lnTo>
                  <a:pt x="120822" y="705904"/>
                </a:lnTo>
                <a:lnTo>
                  <a:pt x="158313" y="731288"/>
                </a:lnTo>
                <a:lnTo>
                  <a:pt x="199826" y="746357"/>
                </a:lnTo>
                <a:lnTo>
                  <a:pt x="245364" y="751332"/>
                </a:lnTo>
                <a:lnTo>
                  <a:pt x="280201" y="748426"/>
                </a:lnTo>
                <a:lnTo>
                  <a:pt x="313753" y="739521"/>
                </a:lnTo>
                <a:lnTo>
                  <a:pt x="345876" y="724328"/>
                </a:lnTo>
                <a:lnTo>
                  <a:pt x="376428" y="702564"/>
                </a:lnTo>
                <a:lnTo>
                  <a:pt x="396240" y="682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8511" y="4988051"/>
            <a:ext cx="355600" cy="751840"/>
          </a:xfrm>
          <a:custGeom>
            <a:avLst/>
            <a:gdLst/>
            <a:ahLst/>
            <a:cxnLst/>
            <a:rect l="l" t="t" r="r" b="b"/>
            <a:pathLst>
              <a:path w="355600" h="751839">
                <a:moveTo>
                  <a:pt x="355091" y="536447"/>
                </a:moveTo>
                <a:lnTo>
                  <a:pt x="350519" y="488155"/>
                </a:lnTo>
                <a:lnTo>
                  <a:pt x="336803" y="443813"/>
                </a:lnTo>
                <a:lnTo>
                  <a:pt x="313943" y="403347"/>
                </a:lnTo>
                <a:lnTo>
                  <a:pt x="281939" y="366686"/>
                </a:lnTo>
                <a:lnTo>
                  <a:pt x="240791" y="333755"/>
                </a:lnTo>
                <a:lnTo>
                  <a:pt x="198881" y="306895"/>
                </a:lnTo>
                <a:lnTo>
                  <a:pt x="177784" y="293250"/>
                </a:lnTo>
                <a:lnTo>
                  <a:pt x="132707" y="261127"/>
                </a:lnTo>
                <a:lnTo>
                  <a:pt x="96750" y="227885"/>
                </a:lnTo>
                <a:lnTo>
                  <a:pt x="72199" y="177545"/>
                </a:lnTo>
                <a:lnTo>
                  <a:pt x="67055" y="138683"/>
                </a:lnTo>
                <a:lnTo>
                  <a:pt x="68722" y="121181"/>
                </a:lnTo>
                <a:lnTo>
                  <a:pt x="91439" y="74675"/>
                </a:lnTo>
                <a:lnTo>
                  <a:pt x="137517" y="47458"/>
                </a:lnTo>
                <a:lnTo>
                  <a:pt x="156971" y="45719"/>
                </a:lnTo>
                <a:lnTo>
                  <a:pt x="181236" y="48291"/>
                </a:lnTo>
                <a:lnTo>
                  <a:pt x="224051" y="68865"/>
                </a:lnTo>
                <a:lnTo>
                  <a:pt x="258603" y="112013"/>
                </a:lnTo>
                <a:lnTo>
                  <a:pt x="286035" y="189737"/>
                </a:lnTo>
                <a:lnTo>
                  <a:pt x="297179" y="242315"/>
                </a:lnTo>
                <a:lnTo>
                  <a:pt x="316991" y="242315"/>
                </a:lnTo>
                <a:lnTo>
                  <a:pt x="316991" y="0"/>
                </a:lnTo>
                <a:lnTo>
                  <a:pt x="297179" y="0"/>
                </a:lnTo>
                <a:lnTo>
                  <a:pt x="294012" y="8310"/>
                </a:lnTo>
                <a:lnTo>
                  <a:pt x="291274" y="15049"/>
                </a:lnTo>
                <a:lnTo>
                  <a:pt x="288821" y="20359"/>
                </a:lnTo>
                <a:lnTo>
                  <a:pt x="286511" y="24383"/>
                </a:lnTo>
                <a:lnTo>
                  <a:pt x="281939" y="27431"/>
                </a:lnTo>
                <a:lnTo>
                  <a:pt x="277367" y="28955"/>
                </a:lnTo>
                <a:lnTo>
                  <a:pt x="271271" y="28955"/>
                </a:lnTo>
                <a:lnTo>
                  <a:pt x="265318" y="28360"/>
                </a:lnTo>
                <a:lnTo>
                  <a:pt x="256793" y="26479"/>
                </a:lnTo>
                <a:lnTo>
                  <a:pt x="245983" y="23169"/>
                </a:lnTo>
                <a:lnTo>
                  <a:pt x="212074" y="10286"/>
                </a:lnTo>
                <a:lnTo>
                  <a:pt x="192404" y="4571"/>
                </a:lnTo>
                <a:lnTo>
                  <a:pt x="174450" y="1142"/>
                </a:lnTo>
                <a:lnTo>
                  <a:pt x="158495" y="0"/>
                </a:lnTo>
                <a:lnTo>
                  <a:pt x="124777" y="3714"/>
                </a:lnTo>
                <a:lnTo>
                  <a:pt x="67627" y="33432"/>
                </a:lnTo>
                <a:lnTo>
                  <a:pt x="25074" y="90868"/>
                </a:lnTo>
                <a:lnTo>
                  <a:pt x="2833" y="164020"/>
                </a:lnTo>
                <a:lnTo>
                  <a:pt x="0" y="205739"/>
                </a:lnTo>
                <a:lnTo>
                  <a:pt x="1690" y="237482"/>
                </a:lnTo>
                <a:lnTo>
                  <a:pt x="14787" y="292965"/>
                </a:lnTo>
                <a:lnTo>
                  <a:pt x="42171" y="340209"/>
                </a:lnTo>
                <a:lnTo>
                  <a:pt x="96416" y="390072"/>
                </a:lnTo>
                <a:lnTo>
                  <a:pt x="134111" y="417575"/>
                </a:lnTo>
                <a:lnTo>
                  <a:pt x="171830" y="443864"/>
                </a:lnTo>
                <a:lnTo>
                  <a:pt x="202691" y="467867"/>
                </a:lnTo>
                <a:lnTo>
                  <a:pt x="243839" y="509015"/>
                </a:lnTo>
                <a:lnTo>
                  <a:pt x="264413" y="549973"/>
                </a:lnTo>
                <a:lnTo>
                  <a:pt x="271271" y="598931"/>
                </a:lnTo>
                <a:lnTo>
                  <a:pt x="269819" y="620029"/>
                </a:lnTo>
                <a:lnTo>
                  <a:pt x="257770" y="657653"/>
                </a:lnTo>
                <a:lnTo>
                  <a:pt x="234100" y="687609"/>
                </a:lnTo>
                <a:lnTo>
                  <a:pt x="182879" y="705611"/>
                </a:lnTo>
                <a:lnTo>
                  <a:pt x="156019" y="702182"/>
                </a:lnTo>
                <a:lnTo>
                  <a:pt x="105727" y="674750"/>
                </a:lnTo>
                <a:lnTo>
                  <a:pt x="62055" y="619910"/>
                </a:lnTo>
                <a:lnTo>
                  <a:pt x="44957" y="582358"/>
                </a:lnTo>
                <a:lnTo>
                  <a:pt x="31289" y="538233"/>
                </a:lnTo>
                <a:lnTo>
                  <a:pt x="21335" y="487679"/>
                </a:lnTo>
                <a:lnTo>
                  <a:pt x="3047" y="487679"/>
                </a:lnTo>
                <a:lnTo>
                  <a:pt x="3047" y="740663"/>
                </a:lnTo>
                <a:lnTo>
                  <a:pt x="21335" y="740663"/>
                </a:lnTo>
                <a:lnTo>
                  <a:pt x="25312" y="731781"/>
                </a:lnTo>
                <a:lnTo>
                  <a:pt x="30289" y="725614"/>
                </a:lnTo>
                <a:lnTo>
                  <a:pt x="36123" y="722018"/>
                </a:lnTo>
                <a:lnTo>
                  <a:pt x="42671" y="720851"/>
                </a:lnTo>
                <a:lnTo>
                  <a:pt x="48934" y="721185"/>
                </a:lnTo>
                <a:lnTo>
                  <a:pt x="56197" y="722375"/>
                </a:lnTo>
                <a:lnTo>
                  <a:pt x="64317" y="724709"/>
                </a:lnTo>
                <a:lnTo>
                  <a:pt x="73151" y="728471"/>
                </a:lnTo>
                <a:lnTo>
                  <a:pt x="102917" y="738473"/>
                </a:lnTo>
                <a:lnTo>
                  <a:pt x="130682" y="745616"/>
                </a:lnTo>
                <a:lnTo>
                  <a:pt x="156733" y="749903"/>
                </a:lnTo>
                <a:lnTo>
                  <a:pt x="181355" y="751331"/>
                </a:lnTo>
                <a:lnTo>
                  <a:pt x="213883" y="747617"/>
                </a:lnTo>
                <a:lnTo>
                  <a:pt x="274367" y="717899"/>
                </a:lnTo>
                <a:lnTo>
                  <a:pt x="325516" y="659891"/>
                </a:lnTo>
                <a:lnTo>
                  <a:pt x="342137" y="623315"/>
                </a:lnTo>
                <a:lnTo>
                  <a:pt x="351901" y="582167"/>
                </a:lnTo>
                <a:lnTo>
                  <a:pt x="355091" y="53644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1472" y="3232403"/>
            <a:ext cx="501650" cy="751840"/>
          </a:xfrm>
          <a:custGeom>
            <a:avLst/>
            <a:gdLst/>
            <a:ahLst/>
            <a:cxnLst/>
            <a:rect l="l" t="t" r="r" b="b"/>
            <a:pathLst>
              <a:path w="501650" h="751839">
                <a:moveTo>
                  <a:pt x="251459" y="0"/>
                </a:moveTo>
                <a:lnTo>
                  <a:pt x="297155" y="4925"/>
                </a:lnTo>
                <a:lnTo>
                  <a:pt x="339047" y="19653"/>
                </a:lnTo>
                <a:lnTo>
                  <a:pt x="376988" y="44110"/>
                </a:lnTo>
                <a:lnTo>
                  <a:pt x="410833" y="78223"/>
                </a:lnTo>
                <a:lnTo>
                  <a:pt x="440435" y="121919"/>
                </a:lnTo>
                <a:lnTo>
                  <a:pt x="462576" y="165104"/>
                </a:lnTo>
                <a:lnTo>
                  <a:pt x="479669" y="210628"/>
                </a:lnTo>
                <a:lnTo>
                  <a:pt x="491788" y="258641"/>
                </a:lnTo>
                <a:lnTo>
                  <a:pt x="499006" y="309286"/>
                </a:lnTo>
                <a:lnTo>
                  <a:pt x="501395" y="362711"/>
                </a:lnTo>
                <a:lnTo>
                  <a:pt x="499371" y="410075"/>
                </a:lnTo>
                <a:lnTo>
                  <a:pt x="493204" y="458152"/>
                </a:lnTo>
                <a:lnTo>
                  <a:pt x="482750" y="506515"/>
                </a:lnTo>
                <a:lnTo>
                  <a:pt x="467867" y="554735"/>
                </a:lnTo>
                <a:lnTo>
                  <a:pt x="449937" y="600765"/>
                </a:lnTo>
                <a:lnTo>
                  <a:pt x="428434" y="640651"/>
                </a:lnTo>
                <a:lnTo>
                  <a:pt x="403788" y="674536"/>
                </a:lnTo>
                <a:lnTo>
                  <a:pt x="376427" y="702563"/>
                </a:lnTo>
                <a:lnTo>
                  <a:pt x="313753" y="739520"/>
                </a:lnTo>
                <a:lnTo>
                  <a:pt x="245363" y="751331"/>
                </a:lnTo>
                <a:lnTo>
                  <a:pt x="199826" y="746357"/>
                </a:lnTo>
                <a:lnTo>
                  <a:pt x="158313" y="731288"/>
                </a:lnTo>
                <a:lnTo>
                  <a:pt x="120822" y="705904"/>
                </a:lnTo>
                <a:lnTo>
                  <a:pt x="87355" y="669986"/>
                </a:lnTo>
                <a:lnTo>
                  <a:pt x="57911" y="623315"/>
                </a:lnTo>
                <a:lnTo>
                  <a:pt x="37258" y="579254"/>
                </a:lnTo>
                <a:lnTo>
                  <a:pt x="21067" y="533070"/>
                </a:lnTo>
                <a:lnTo>
                  <a:pt x="9412" y="484839"/>
                </a:lnTo>
                <a:lnTo>
                  <a:pt x="2365" y="434632"/>
                </a:lnTo>
                <a:lnTo>
                  <a:pt x="0" y="382523"/>
                </a:lnTo>
                <a:lnTo>
                  <a:pt x="2262" y="333636"/>
                </a:lnTo>
                <a:lnTo>
                  <a:pt x="8953" y="285178"/>
                </a:lnTo>
                <a:lnTo>
                  <a:pt x="19931" y="237005"/>
                </a:lnTo>
                <a:lnTo>
                  <a:pt x="35051" y="188975"/>
                </a:lnTo>
                <a:lnTo>
                  <a:pt x="53863" y="143446"/>
                </a:lnTo>
                <a:lnTo>
                  <a:pt x="75818" y="104774"/>
                </a:lnTo>
                <a:lnTo>
                  <a:pt x="100631" y="72389"/>
                </a:lnTo>
                <a:lnTo>
                  <a:pt x="128015" y="45719"/>
                </a:lnTo>
                <a:lnTo>
                  <a:pt x="188023" y="11429"/>
                </a:lnTo>
                <a:lnTo>
                  <a:pt x="251459" y="0"/>
                </a:lnTo>
                <a:close/>
              </a:path>
            </a:pathLst>
          </a:custGeom>
          <a:ln w="1904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627" y="3282695"/>
            <a:ext cx="291465" cy="646430"/>
          </a:xfrm>
          <a:custGeom>
            <a:avLst/>
            <a:gdLst/>
            <a:ahLst/>
            <a:cxnLst/>
            <a:rect l="l" t="t" r="r" b="b"/>
            <a:pathLst>
              <a:path w="291464" h="646429">
                <a:moveTo>
                  <a:pt x="128015" y="0"/>
                </a:moveTo>
                <a:lnTo>
                  <a:pt x="83438" y="13501"/>
                </a:lnTo>
                <a:lnTo>
                  <a:pt x="53435" y="39004"/>
                </a:lnTo>
                <a:lnTo>
                  <a:pt x="28289" y="81391"/>
                </a:lnTo>
                <a:lnTo>
                  <a:pt x="10286" y="142613"/>
                </a:lnTo>
                <a:lnTo>
                  <a:pt x="1142" y="220956"/>
                </a:lnTo>
                <a:lnTo>
                  <a:pt x="0" y="266699"/>
                </a:lnTo>
                <a:lnTo>
                  <a:pt x="1828" y="327074"/>
                </a:lnTo>
                <a:lnTo>
                  <a:pt x="7315" y="383938"/>
                </a:lnTo>
                <a:lnTo>
                  <a:pt x="16459" y="437436"/>
                </a:lnTo>
                <a:lnTo>
                  <a:pt x="29260" y="487716"/>
                </a:lnTo>
                <a:lnTo>
                  <a:pt x="45719" y="534923"/>
                </a:lnTo>
                <a:lnTo>
                  <a:pt x="69437" y="583811"/>
                </a:lnTo>
                <a:lnTo>
                  <a:pt x="97154" y="618553"/>
                </a:lnTo>
                <a:lnTo>
                  <a:pt x="164591" y="646175"/>
                </a:lnTo>
                <a:lnTo>
                  <a:pt x="190857" y="642437"/>
                </a:lnTo>
                <a:lnTo>
                  <a:pt x="235958" y="612100"/>
                </a:lnTo>
                <a:lnTo>
                  <a:pt x="270509" y="548020"/>
                </a:lnTo>
                <a:lnTo>
                  <a:pt x="281939" y="500252"/>
                </a:lnTo>
                <a:lnTo>
                  <a:pt x="288797" y="441626"/>
                </a:lnTo>
                <a:lnTo>
                  <a:pt x="291083" y="371855"/>
                </a:lnTo>
                <a:lnTo>
                  <a:pt x="289327" y="310895"/>
                </a:lnTo>
                <a:lnTo>
                  <a:pt x="284141" y="254507"/>
                </a:lnTo>
                <a:lnTo>
                  <a:pt x="275653" y="202691"/>
                </a:lnTo>
                <a:lnTo>
                  <a:pt x="263990" y="155447"/>
                </a:lnTo>
                <a:lnTo>
                  <a:pt x="249279" y="112775"/>
                </a:lnTo>
                <a:lnTo>
                  <a:pt x="231647" y="74675"/>
                </a:lnTo>
                <a:lnTo>
                  <a:pt x="210526" y="41790"/>
                </a:lnTo>
                <a:lnTo>
                  <a:pt x="158567" y="4595"/>
                </a:lnTo>
                <a:lnTo>
                  <a:pt x="128015" y="0"/>
                </a:lnTo>
                <a:close/>
              </a:path>
            </a:pathLst>
          </a:custGeom>
          <a:ln w="1904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668" y="2854070"/>
            <a:ext cx="569220" cy="1142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0586" y="2828163"/>
            <a:ext cx="2951225" cy="1165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8511" y="4988051"/>
            <a:ext cx="355600" cy="751840"/>
          </a:xfrm>
          <a:custGeom>
            <a:avLst/>
            <a:gdLst/>
            <a:ahLst/>
            <a:cxnLst/>
            <a:rect l="l" t="t" r="r" b="b"/>
            <a:pathLst>
              <a:path w="355600" h="751839">
                <a:moveTo>
                  <a:pt x="316991" y="0"/>
                </a:moveTo>
                <a:lnTo>
                  <a:pt x="316991" y="0"/>
                </a:lnTo>
                <a:lnTo>
                  <a:pt x="316991" y="242315"/>
                </a:lnTo>
                <a:lnTo>
                  <a:pt x="310895" y="242315"/>
                </a:lnTo>
                <a:lnTo>
                  <a:pt x="303275" y="242315"/>
                </a:lnTo>
                <a:lnTo>
                  <a:pt x="297179" y="242315"/>
                </a:lnTo>
                <a:lnTo>
                  <a:pt x="286035" y="189737"/>
                </a:lnTo>
                <a:lnTo>
                  <a:pt x="273176" y="146303"/>
                </a:lnTo>
                <a:lnTo>
                  <a:pt x="242315" y="86867"/>
                </a:lnTo>
                <a:lnTo>
                  <a:pt x="203644" y="56006"/>
                </a:lnTo>
                <a:lnTo>
                  <a:pt x="156971" y="45719"/>
                </a:lnTo>
                <a:lnTo>
                  <a:pt x="137517" y="47458"/>
                </a:lnTo>
                <a:lnTo>
                  <a:pt x="91439" y="74675"/>
                </a:lnTo>
                <a:lnTo>
                  <a:pt x="68722" y="121181"/>
                </a:lnTo>
                <a:lnTo>
                  <a:pt x="67055" y="138683"/>
                </a:lnTo>
                <a:lnTo>
                  <a:pt x="68413" y="158686"/>
                </a:lnTo>
                <a:lnTo>
                  <a:pt x="85343" y="211835"/>
                </a:lnTo>
                <a:lnTo>
                  <a:pt x="112585" y="244220"/>
                </a:lnTo>
                <a:lnTo>
                  <a:pt x="156971" y="278891"/>
                </a:lnTo>
                <a:lnTo>
                  <a:pt x="198881" y="306895"/>
                </a:lnTo>
                <a:lnTo>
                  <a:pt x="219979" y="320254"/>
                </a:lnTo>
                <a:lnTo>
                  <a:pt x="240791" y="333755"/>
                </a:lnTo>
                <a:lnTo>
                  <a:pt x="281939" y="366686"/>
                </a:lnTo>
                <a:lnTo>
                  <a:pt x="313943" y="403347"/>
                </a:lnTo>
                <a:lnTo>
                  <a:pt x="336803" y="443813"/>
                </a:lnTo>
                <a:lnTo>
                  <a:pt x="350519" y="488155"/>
                </a:lnTo>
                <a:lnTo>
                  <a:pt x="355091" y="536447"/>
                </a:lnTo>
                <a:lnTo>
                  <a:pt x="351901" y="582167"/>
                </a:lnTo>
                <a:lnTo>
                  <a:pt x="342137" y="623315"/>
                </a:lnTo>
                <a:lnTo>
                  <a:pt x="325516" y="659891"/>
                </a:lnTo>
                <a:lnTo>
                  <a:pt x="301751" y="691895"/>
                </a:lnTo>
                <a:lnTo>
                  <a:pt x="244982" y="736472"/>
                </a:lnTo>
                <a:lnTo>
                  <a:pt x="181355" y="751331"/>
                </a:lnTo>
                <a:lnTo>
                  <a:pt x="156733" y="749903"/>
                </a:lnTo>
                <a:lnTo>
                  <a:pt x="130682" y="745616"/>
                </a:lnTo>
                <a:lnTo>
                  <a:pt x="102917" y="738473"/>
                </a:lnTo>
                <a:lnTo>
                  <a:pt x="73151" y="728471"/>
                </a:lnTo>
                <a:lnTo>
                  <a:pt x="64317" y="724709"/>
                </a:lnTo>
                <a:lnTo>
                  <a:pt x="56197" y="722375"/>
                </a:lnTo>
                <a:lnTo>
                  <a:pt x="48934" y="721185"/>
                </a:lnTo>
                <a:lnTo>
                  <a:pt x="42671" y="720851"/>
                </a:lnTo>
                <a:lnTo>
                  <a:pt x="36123" y="722018"/>
                </a:lnTo>
                <a:lnTo>
                  <a:pt x="30289" y="725614"/>
                </a:lnTo>
                <a:lnTo>
                  <a:pt x="25312" y="731781"/>
                </a:lnTo>
                <a:lnTo>
                  <a:pt x="21335" y="740663"/>
                </a:lnTo>
                <a:lnTo>
                  <a:pt x="15239" y="740663"/>
                </a:lnTo>
                <a:lnTo>
                  <a:pt x="9143" y="740663"/>
                </a:lnTo>
                <a:lnTo>
                  <a:pt x="3047" y="740663"/>
                </a:lnTo>
                <a:lnTo>
                  <a:pt x="3047" y="690213"/>
                </a:lnTo>
                <a:lnTo>
                  <a:pt x="3047" y="639543"/>
                </a:lnTo>
                <a:lnTo>
                  <a:pt x="3047" y="588800"/>
                </a:lnTo>
                <a:lnTo>
                  <a:pt x="3047" y="538130"/>
                </a:lnTo>
                <a:lnTo>
                  <a:pt x="3047" y="487679"/>
                </a:lnTo>
                <a:lnTo>
                  <a:pt x="9143" y="487679"/>
                </a:lnTo>
                <a:lnTo>
                  <a:pt x="15239" y="487679"/>
                </a:lnTo>
                <a:lnTo>
                  <a:pt x="21335" y="487679"/>
                </a:lnTo>
                <a:lnTo>
                  <a:pt x="31289" y="538233"/>
                </a:lnTo>
                <a:lnTo>
                  <a:pt x="44957" y="582358"/>
                </a:lnTo>
                <a:lnTo>
                  <a:pt x="62055" y="619910"/>
                </a:lnTo>
                <a:lnTo>
                  <a:pt x="105727" y="674750"/>
                </a:lnTo>
                <a:lnTo>
                  <a:pt x="156019" y="702182"/>
                </a:lnTo>
                <a:lnTo>
                  <a:pt x="182879" y="705611"/>
                </a:lnTo>
                <a:lnTo>
                  <a:pt x="201668" y="703611"/>
                </a:lnTo>
                <a:lnTo>
                  <a:pt x="246887" y="673607"/>
                </a:lnTo>
                <a:lnTo>
                  <a:pt x="265366" y="639698"/>
                </a:lnTo>
                <a:lnTo>
                  <a:pt x="271271" y="598931"/>
                </a:lnTo>
                <a:lnTo>
                  <a:pt x="269557" y="573524"/>
                </a:lnTo>
                <a:lnTo>
                  <a:pt x="255841" y="528423"/>
                </a:lnTo>
                <a:lnTo>
                  <a:pt x="226694" y="489584"/>
                </a:lnTo>
                <a:lnTo>
                  <a:pt x="171830" y="443864"/>
                </a:lnTo>
                <a:lnTo>
                  <a:pt x="134111" y="417575"/>
                </a:lnTo>
                <a:lnTo>
                  <a:pt x="96416" y="390072"/>
                </a:lnTo>
                <a:lnTo>
                  <a:pt x="65722" y="364426"/>
                </a:lnTo>
                <a:lnTo>
                  <a:pt x="25907" y="316991"/>
                </a:lnTo>
                <a:lnTo>
                  <a:pt x="6667" y="266509"/>
                </a:lnTo>
                <a:lnTo>
                  <a:pt x="0" y="205739"/>
                </a:lnTo>
                <a:lnTo>
                  <a:pt x="2833" y="164020"/>
                </a:lnTo>
                <a:lnTo>
                  <a:pt x="11239" y="125729"/>
                </a:lnTo>
                <a:lnTo>
                  <a:pt x="44195" y="59435"/>
                </a:lnTo>
                <a:lnTo>
                  <a:pt x="94487" y="14858"/>
                </a:lnTo>
                <a:lnTo>
                  <a:pt x="158495" y="0"/>
                </a:lnTo>
                <a:lnTo>
                  <a:pt x="174450" y="1142"/>
                </a:lnTo>
                <a:lnTo>
                  <a:pt x="192404" y="4571"/>
                </a:lnTo>
                <a:lnTo>
                  <a:pt x="212074" y="10286"/>
                </a:lnTo>
                <a:lnTo>
                  <a:pt x="233171" y="18287"/>
                </a:lnTo>
                <a:lnTo>
                  <a:pt x="245983" y="23169"/>
                </a:lnTo>
                <a:lnTo>
                  <a:pt x="256793" y="26479"/>
                </a:lnTo>
                <a:lnTo>
                  <a:pt x="265318" y="28360"/>
                </a:lnTo>
                <a:lnTo>
                  <a:pt x="271271" y="28955"/>
                </a:lnTo>
                <a:lnTo>
                  <a:pt x="277367" y="28955"/>
                </a:lnTo>
                <a:lnTo>
                  <a:pt x="297179" y="0"/>
                </a:lnTo>
                <a:lnTo>
                  <a:pt x="303275" y="0"/>
                </a:lnTo>
                <a:lnTo>
                  <a:pt x="310895" y="0"/>
                </a:lnTo>
                <a:lnTo>
                  <a:pt x="316991" y="0"/>
                </a:lnTo>
                <a:close/>
              </a:path>
            </a:pathLst>
          </a:custGeom>
          <a:ln w="1904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3372" y="3208020"/>
            <a:ext cx="501650" cy="751840"/>
          </a:xfrm>
          <a:custGeom>
            <a:avLst/>
            <a:gdLst/>
            <a:ahLst/>
            <a:cxnLst/>
            <a:rect l="l" t="t" r="r" b="b"/>
            <a:pathLst>
              <a:path w="501650" h="751839">
                <a:moveTo>
                  <a:pt x="501396" y="361188"/>
                </a:moveTo>
                <a:lnTo>
                  <a:pt x="499006" y="308506"/>
                </a:lnTo>
                <a:lnTo>
                  <a:pt x="491788" y="258311"/>
                </a:lnTo>
                <a:lnTo>
                  <a:pt x="479669" y="210531"/>
                </a:lnTo>
                <a:lnTo>
                  <a:pt x="462576" y="165091"/>
                </a:lnTo>
                <a:lnTo>
                  <a:pt x="440436" y="121920"/>
                </a:lnTo>
                <a:lnTo>
                  <a:pt x="410833" y="77638"/>
                </a:lnTo>
                <a:lnTo>
                  <a:pt x="376988" y="43452"/>
                </a:lnTo>
                <a:lnTo>
                  <a:pt x="339047" y="19214"/>
                </a:lnTo>
                <a:lnTo>
                  <a:pt x="297155" y="4779"/>
                </a:lnTo>
                <a:lnTo>
                  <a:pt x="251460" y="0"/>
                </a:lnTo>
                <a:lnTo>
                  <a:pt x="219527" y="2857"/>
                </a:lnTo>
                <a:lnTo>
                  <a:pt x="157376" y="25717"/>
                </a:lnTo>
                <a:lnTo>
                  <a:pt x="100631" y="71723"/>
                </a:lnTo>
                <a:lnTo>
                  <a:pt x="75819" y="104013"/>
                </a:lnTo>
                <a:lnTo>
                  <a:pt x="53863" y="142589"/>
                </a:lnTo>
                <a:lnTo>
                  <a:pt x="35052" y="187452"/>
                </a:lnTo>
                <a:lnTo>
                  <a:pt x="19931" y="235696"/>
                </a:lnTo>
                <a:lnTo>
                  <a:pt x="8953" y="284226"/>
                </a:lnTo>
                <a:lnTo>
                  <a:pt x="2262" y="332755"/>
                </a:lnTo>
                <a:lnTo>
                  <a:pt x="0" y="381000"/>
                </a:lnTo>
                <a:lnTo>
                  <a:pt x="2365" y="433706"/>
                </a:lnTo>
                <a:lnTo>
                  <a:pt x="9412" y="484071"/>
                </a:lnTo>
                <a:lnTo>
                  <a:pt x="21067" y="532314"/>
                </a:lnTo>
                <a:lnTo>
                  <a:pt x="37258" y="578656"/>
                </a:lnTo>
                <a:lnTo>
                  <a:pt x="57912" y="623316"/>
                </a:lnTo>
                <a:lnTo>
                  <a:pt x="87355" y="669401"/>
                </a:lnTo>
                <a:lnTo>
                  <a:pt x="105156" y="688466"/>
                </a:lnTo>
                <a:lnTo>
                  <a:pt x="105156" y="316992"/>
                </a:lnTo>
                <a:lnTo>
                  <a:pt x="106299" y="271248"/>
                </a:lnTo>
                <a:lnTo>
                  <a:pt x="109728" y="229933"/>
                </a:lnTo>
                <a:lnTo>
                  <a:pt x="123444" y="160020"/>
                </a:lnTo>
                <a:lnTo>
                  <a:pt x="145161" y="107442"/>
                </a:lnTo>
                <a:lnTo>
                  <a:pt x="173736" y="73152"/>
                </a:lnTo>
                <a:lnTo>
                  <a:pt x="218313" y="51720"/>
                </a:lnTo>
                <a:lnTo>
                  <a:pt x="233172" y="50292"/>
                </a:lnTo>
                <a:lnTo>
                  <a:pt x="263723" y="54864"/>
                </a:lnTo>
                <a:lnTo>
                  <a:pt x="315682" y="91440"/>
                </a:lnTo>
                <a:lnTo>
                  <a:pt x="336804" y="123444"/>
                </a:lnTo>
                <a:lnTo>
                  <a:pt x="354435" y="162179"/>
                </a:lnTo>
                <a:lnTo>
                  <a:pt x="369146" y="205232"/>
                </a:lnTo>
                <a:lnTo>
                  <a:pt x="380809" y="252603"/>
                </a:lnTo>
                <a:lnTo>
                  <a:pt x="389297" y="304292"/>
                </a:lnTo>
                <a:lnTo>
                  <a:pt x="394483" y="360299"/>
                </a:lnTo>
                <a:lnTo>
                  <a:pt x="396240" y="420624"/>
                </a:lnTo>
                <a:lnTo>
                  <a:pt x="396240" y="680762"/>
                </a:lnTo>
                <a:lnTo>
                  <a:pt x="403788" y="673036"/>
                </a:lnTo>
                <a:lnTo>
                  <a:pt x="428434" y="639318"/>
                </a:lnTo>
                <a:lnTo>
                  <a:pt x="449937" y="599884"/>
                </a:lnTo>
                <a:lnTo>
                  <a:pt x="467868" y="554736"/>
                </a:lnTo>
                <a:lnTo>
                  <a:pt x="482750" y="505848"/>
                </a:lnTo>
                <a:lnTo>
                  <a:pt x="493204" y="457390"/>
                </a:lnTo>
                <a:lnTo>
                  <a:pt x="499371" y="409217"/>
                </a:lnTo>
                <a:lnTo>
                  <a:pt x="501396" y="361188"/>
                </a:lnTo>
                <a:close/>
              </a:path>
              <a:path w="501650" h="751839">
                <a:moveTo>
                  <a:pt x="396240" y="680762"/>
                </a:moveTo>
                <a:lnTo>
                  <a:pt x="396240" y="420624"/>
                </a:lnTo>
                <a:lnTo>
                  <a:pt x="393954" y="490608"/>
                </a:lnTo>
                <a:lnTo>
                  <a:pt x="387096" y="549592"/>
                </a:lnTo>
                <a:lnTo>
                  <a:pt x="375666" y="597431"/>
                </a:lnTo>
                <a:lnTo>
                  <a:pt x="359664" y="633984"/>
                </a:lnTo>
                <a:lnTo>
                  <a:pt x="319849" y="679894"/>
                </a:lnTo>
                <a:lnTo>
                  <a:pt x="269748" y="694944"/>
                </a:lnTo>
                <a:lnTo>
                  <a:pt x="234029" y="688062"/>
                </a:lnTo>
                <a:lnTo>
                  <a:pt x="174593" y="632579"/>
                </a:lnTo>
                <a:lnTo>
                  <a:pt x="150876" y="583692"/>
                </a:lnTo>
                <a:lnTo>
                  <a:pt x="134416" y="537082"/>
                </a:lnTo>
                <a:lnTo>
                  <a:pt x="121615" y="486960"/>
                </a:lnTo>
                <a:lnTo>
                  <a:pt x="112471" y="433474"/>
                </a:lnTo>
                <a:lnTo>
                  <a:pt x="106984" y="376769"/>
                </a:lnTo>
                <a:lnTo>
                  <a:pt x="105156" y="316992"/>
                </a:lnTo>
                <a:lnTo>
                  <a:pt x="105156" y="688466"/>
                </a:lnTo>
                <a:lnTo>
                  <a:pt x="120822" y="705246"/>
                </a:lnTo>
                <a:lnTo>
                  <a:pt x="158313" y="730849"/>
                </a:lnTo>
                <a:lnTo>
                  <a:pt x="199826" y="746211"/>
                </a:lnTo>
                <a:lnTo>
                  <a:pt x="245364" y="751332"/>
                </a:lnTo>
                <a:lnTo>
                  <a:pt x="280201" y="748188"/>
                </a:lnTo>
                <a:lnTo>
                  <a:pt x="313753" y="738759"/>
                </a:lnTo>
                <a:lnTo>
                  <a:pt x="345876" y="723042"/>
                </a:lnTo>
                <a:lnTo>
                  <a:pt x="376428" y="701040"/>
                </a:lnTo>
                <a:lnTo>
                  <a:pt x="396240" y="680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1447" y="4582286"/>
            <a:ext cx="3102101" cy="1166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0411" y="4962144"/>
            <a:ext cx="355600" cy="751840"/>
          </a:xfrm>
          <a:custGeom>
            <a:avLst/>
            <a:gdLst/>
            <a:ahLst/>
            <a:cxnLst/>
            <a:rect l="l" t="t" r="r" b="b"/>
            <a:pathLst>
              <a:path w="355600" h="751839">
                <a:moveTo>
                  <a:pt x="355091" y="536447"/>
                </a:moveTo>
                <a:lnTo>
                  <a:pt x="350519" y="488313"/>
                </a:lnTo>
                <a:lnTo>
                  <a:pt x="336803" y="444349"/>
                </a:lnTo>
                <a:lnTo>
                  <a:pt x="313943" y="404335"/>
                </a:lnTo>
                <a:lnTo>
                  <a:pt x="281939" y="368052"/>
                </a:lnTo>
                <a:lnTo>
                  <a:pt x="240791" y="335279"/>
                </a:lnTo>
                <a:lnTo>
                  <a:pt x="177784" y="294131"/>
                </a:lnTo>
                <a:lnTo>
                  <a:pt x="156971" y="280415"/>
                </a:lnTo>
                <a:lnTo>
                  <a:pt x="112585" y="245173"/>
                </a:lnTo>
                <a:lnTo>
                  <a:pt x="85343" y="213359"/>
                </a:lnTo>
                <a:lnTo>
                  <a:pt x="68413" y="159567"/>
                </a:lnTo>
                <a:lnTo>
                  <a:pt x="67055" y="138683"/>
                </a:lnTo>
                <a:lnTo>
                  <a:pt x="68722" y="121824"/>
                </a:lnTo>
                <a:lnTo>
                  <a:pt x="91439" y="74675"/>
                </a:lnTo>
                <a:lnTo>
                  <a:pt x="137517" y="47458"/>
                </a:lnTo>
                <a:lnTo>
                  <a:pt x="156971" y="45719"/>
                </a:lnTo>
                <a:lnTo>
                  <a:pt x="181236" y="48291"/>
                </a:lnTo>
                <a:lnTo>
                  <a:pt x="224051" y="68865"/>
                </a:lnTo>
                <a:lnTo>
                  <a:pt x="258603" y="112013"/>
                </a:lnTo>
                <a:lnTo>
                  <a:pt x="286035" y="189737"/>
                </a:lnTo>
                <a:lnTo>
                  <a:pt x="297179" y="242315"/>
                </a:lnTo>
                <a:lnTo>
                  <a:pt x="316991" y="242315"/>
                </a:lnTo>
                <a:lnTo>
                  <a:pt x="316991" y="0"/>
                </a:lnTo>
                <a:lnTo>
                  <a:pt x="297179" y="0"/>
                </a:lnTo>
                <a:lnTo>
                  <a:pt x="294012" y="9167"/>
                </a:lnTo>
                <a:lnTo>
                  <a:pt x="291274" y="16192"/>
                </a:lnTo>
                <a:lnTo>
                  <a:pt x="288821" y="21216"/>
                </a:lnTo>
                <a:lnTo>
                  <a:pt x="286511" y="24383"/>
                </a:lnTo>
                <a:lnTo>
                  <a:pt x="281939" y="28955"/>
                </a:lnTo>
                <a:lnTo>
                  <a:pt x="277367" y="30479"/>
                </a:lnTo>
                <a:lnTo>
                  <a:pt x="271271" y="30479"/>
                </a:lnTo>
                <a:lnTo>
                  <a:pt x="265318" y="29646"/>
                </a:lnTo>
                <a:lnTo>
                  <a:pt x="256793" y="27241"/>
                </a:lnTo>
                <a:lnTo>
                  <a:pt x="245983" y="23407"/>
                </a:lnTo>
                <a:lnTo>
                  <a:pt x="233171" y="18287"/>
                </a:lnTo>
                <a:lnTo>
                  <a:pt x="212074" y="10286"/>
                </a:lnTo>
                <a:lnTo>
                  <a:pt x="192404" y="4571"/>
                </a:lnTo>
                <a:lnTo>
                  <a:pt x="174450" y="1142"/>
                </a:lnTo>
                <a:lnTo>
                  <a:pt x="158495" y="0"/>
                </a:lnTo>
                <a:lnTo>
                  <a:pt x="124777" y="3714"/>
                </a:lnTo>
                <a:lnTo>
                  <a:pt x="67627" y="33432"/>
                </a:lnTo>
                <a:lnTo>
                  <a:pt x="25074" y="90868"/>
                </a:lnTo>
                <a:lnTo>
                  <a:pt x="2833" y="164020"/>
                </a:lnTo>
                <a:lnTo>
                  <a:pt x="0" y="205739"/>
                </a:lnTo>
                <a:lnTo>
                  <a:pt x="1690" y="237696"/>
                </a:lnTo>
                <a:lnTo>
                  <a:pt x="14787" y="293608"/>
                </a:lnTo>
                <a:lnTo>
                  <a:pt x="42171" y="340209"/>
                </a:lnTo>
                <a:lnTo>
                  <a:pt x="96416" y="390072"/>
                </a:lnTo>
                <a:lnTo>
                  <a:pt x="134111" y="417575"/>
                </a:lnTo>
                <a:lnTo>
                  <a:pt x="171830" y="444746"/>
                </a:lnTo>
                <a:lnTo>
                  <a:pt x="202691" y="469201"/>
                </a:lnTo>
                <a:lnTo>
                  <a:pt x="243839" y="510539"/>
                </a:lnTo>
                <a:lnTo>
                  <a:pt x="264413" y="550163"/>
                </a:lnTo>
                <a:lnTo>
                  <a:pt x="271271" y="598931"/>
                </a:lnTo>
                <a:lnTo>
                  <a:pt x="269819" y="620696"/>
                </a:lnTo>
                <a:lnTo>
                  <a:pt x="257770" y="658510"/>
                </a:lnTo>
                <a:lnTo>
                  <a:pt x="218884" y="697801"/>
                </a:lnTo>
                <a:lnTo>
                  <a:pt x="182879" y="705611"/>
                </a:lnTo>
                <a:lnTo>
                  <a:pt x="156019" y="702182"/>
                </a:lnTo>
                <a:lnTo>
                  <a:pt x="105727" y="674750"/>
                </a:lnTo>
                <a:lnTo>
                  <a:pt x="62055" y="620125"/>
                </a:lnTo>
                <a:lnTo>
                  <a:pt x="44957" y="582929"/>
                </a:lnTo>
                <a:lnTo>
                  <a:pt x="31289" y="538876"/>
                </a:lnTo>
                <a:lnTo>
                  <a:pt x="21335" y="487679"/>
                </a:lnTo>
                <a:lnTo>
                  <a:pt x="3047" y="487679"/>
                </a:lnTo>
                <a:lnTo>
                  <a:pt x="3047" y="740663"/>
                </a:lnTo>
                <a:lnTo>
                  <a:pt x="21335" y="740663"/>
                </a:lnTo>
                <a:lnTo>
                  <a:pt x="25312" y="732424"/>
                </a:lnTo>
                <a:lnTo>
                  <a:pt x="30289" y="726185"/>
                </a:lnTo>
                <a:lnTo>
                  <a:pt x="36123" y="722233"/>
                </a:lnTo>
                <a:lnTo>
                  <a:pt x="42671" y="720851"/>
                </a:lnTo>
                <a:lnTo>
                  <a:pt x="48934" y="721399"/>
                </a:lnTo>
                <a:lnTo>
                  <a:pt x="56197" y="722947"/>
                </a:lnTo>
                <a:lnTo>
                  <a:pt x="64317" y="725352"/>
                </a:lnTo>
                <a:lnTo>
                  <a:pt x="73151" y="728471"/>
                </a:lnTo>
                <a:lnTo>
                  <a:pt x="102917" y="739116"/>
                </a:lnTo>
                <a:lnTo>
                  <a:pt x="130682" y="746188"/>
                </a:lnTo>
                <a:lnTo>
                  <a:pt x="156733" y="750117"/>
                </a:lnTo>
                <a:lnTo>
                  <a:pt x="181355" y="751331"/>
                </a:lnTo>
                <a:lnTo>
                  <a:pt x="213883" y="747617"/>
                </a:lnTo>
                <a:lnTo>
                  <a:pt x="274367" y="717899"/>
                </a:lnTo>
                <a:lnTo>
                  <a:pt x="325516" y="659891"/>
                </a:lnTo>
                <a:lnTo>
                  <a:pt x="342137" y="623315"/>
                </a:lnTo>
                <a:lnTo>
                  <a:pt x="351901" y="582167"/>
                </a:lnTo>
                <a:lnTo>
                  <a:pt x="355091" y="5364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3372" y="3208019"/>
            <a:ext cx="501650" cy="751840"/>
          </a:xfrm>
          <a:custGeom>
            <a:avLst/>
            <a:gdLst/>
            <a:ahLst/>
            <a:cxnLst/>
            <a:rect l="l" t="t" r="r" b="b"/>
            <a:pathLst>
              <a:path w="501650" h="751839">
                <a:moveTo>
                  <a:pt x="251459" y="0"/>
                </a:moveTo>
                <a:lnTo>
                  <a:pt x="297155" y="4779"/>
                </a:lnTo>
                <a:lnTo>
                  <a:pt x="339047" y="19214"/>
                </a:lnTo>
                <a:lnTo>
                  <a:pt x="376988" y="43452"/>
                </a:lnTo>
                <a:lnTo>
                  <a:pt x="410833" y="77638"/>
                </a:lnTo>
                <a:lnTo>
                  <a:pt x="440435" y="121919"/>
                </a:lnTo>
                <a:lnTo>
                  <a:pt x="462576" y="165091"/>
                </a:lnTo>
                <a:lnTo>
                  <a:pt x="479669" y="210531"/>
                </a:lnTo>
                <a:lnTo>
                  <a:pt x="491788" y="258311"/>
                </a:lnTo>
                <a:lnTo>
                  <a:pt x="499006" y="308506"/>
                </a:lnTo>
                <a:lnTo>
                  <a:pt x="501395" y="361187"/>
                </a:lnTo>
                <a:lnTo>
                  <a:pt x="499371" y="409217"/>
                </a:lnTo>
                <a:lnTo>
                  <a:pt x="493204" y="457390"/>
                </a:lnTo>
                <a:lnTo>
                  <a:pt x="482750" y="505848"/>
                </a:lnTo>
                <a:lnTo>
                  <a:pt x="467867" y="554735"/>
                </a:lnTo>
                <a:lnTo>
                  <a:pt x="449937" y="599884"/>
                </a:lnTo>
                <a:lnTo>
                  <a:pt x="428434" y="639317"/>
                </a:lnTo>
                <a:lnTo>
                  <a:pt x="403788" y="673036"/>
                </a:lnTo>
                <a:lnTo>
                  <a:pt x="376427" y="701039"/>
                </a:lnTo>
                <a:lnTo>
                  <a:pt x="313753" y="738758"/>
                </a:lnTo>
                <a:lnTo>
                  <a:pt x="245363" y="751331"/>
                </a:lnTo>
                <a:lnTo>
                  <a:pt x="199826" y="746211"/>
                </a:lnTo>
                <a:lnTo>
                  <a:pt x="158313" y="730849"/>
                </a:lnTo>
                <a:lnTo>
                  <a:pt x="120822" y="705246"/>
                </a:lnTo>
                <a:lnTo>
                  <a:pt x="87355" y="669401"/>
                </a:lnTo>
                <a:lnTo>
                  <a:pt x="57911" y="623315"/>
                </a:lnTo>
                <a:lnTo>
                  <a:pt x="37258" y="578656"/>
                </a:lnTo>
                <a:lnTo>
                  <a:pt x="21067" y="532314"/>
                </a:lnTo>
                <a:lnTo>
                  <a:pt x="9412" y="484071"/>
                </a:lnTo>
                <a:lnTo>
                  <a:pt x="2365" y="433706"/>
                </a:lnTo>
                <a:lnTo>
                  <a:pt x="0" y="380999"/>
                </a:lnTo>
                <a:lnTo>
                  <a:pt x="2262" y="332755"/>
                </a:lnTo>
                <a:lnTo>
                  <a:pt x="8953" y="284225"/>
                </a:lnTo>
                <a:lnTo>
                  <a:pt x="19931" y="235696"/>
                </a:lnTo>
                <a:lnTo>
                  <a:pt x="35051" y="187451"/>
                </a:lnTo>
                <a:lnTo>
                  <a:pt x="53863" y="142589"/>
                </a:lnTo>
                <a:lnTo>
                  <a:pt x="75818" y="104012"/>
                </a:lnTo>
                <a:lnTo>
                  <a:pt x="100631" y="71723"/>
                </a:lnTo>
                <a:lnTo>
                  <a:pt x="157376" y="25717"/>
                </a:lnTo>
                <a:lnTo>
                  <a:pt x="219527" y="2857"/>
                </a:lnTo>
                <a:lnTo>
                  <a:pt x="251459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8527" y="3258311"/>
            <a:ext cx="291465" cy="645160"/>
          </a:xfrm>
          <a:custGeom>
            <a:avLst/>
            <a:gdLst/>
            <a:ahLst/>
            <a:cxnLst/>
            <a:rect l="l" t="t" r="r" b="b"/>
            <a:pathLst>
              <a:path w="291464" h="645160">
                <a:moveTo>
                  <a:pt x="128015" y="0"/>
                </a:moveTo>
                <a:lnTo>
                  <a:pt x="83438" y="12858"/>
                </a:lnTo>
                <a:lnTo>
                  <a:pt x="53435" y="37718"/>
                </a:lnTo>
                <a:lnTo>
                  <a:pt x="28289" y="81152"/>
                </a:lnTo>
                <a:lnTo>
                  <a:pt x="10286" y="142613"/>
                </a:lnTo>
                <a:lnTo>
                  <a:pt x="1142" y="220956"/>
                </a:lnTo>
                <a:lnTo>
                  <a:pt x="0" y="266699"/>
                </a:lnTo>
                <a:lnTo>
                  <a:pt x="1828" y="326477"/>
                </a:lnTo>
                <a:lnTo>
                  <a:pt x="7315" y="383182"/>
                </a:lnTo>
                <a:lnTo>
                  <a:pt x="16459" y="436668"/>
                </a:lnTo>
                <a:lnTo>
                  <a:pt x="29260" y="486789"/>
                </a:lnTo>
                <a:lnTo>
                  <a:pt x="45719" y="533399"/>
                </a:lnTo>
                <a:lnTo>
                  <a:pt x="69437" y="582287"/>
                </a:lnTo>
                <a:lnTo>
                  <a:pt x="97154" y="617029"/>
                </a:lnTo>
                <a:lnTo>
                  <a:pt x="164591" y="644651"/>
                </a:lnTo>
                <a:lnTo>
                  <a:pt x="190857" y="640913"/>
                </a:lnTo>
                <a:lnTo>
                  <a:pt x="235958" y="610576"/>
                </a:lnTo>
                <a:lnTo>
                  <a:pt x="270509" y="547139"/>
                </a:lnTo>
                <a:lnTo>
                  <a:pt x="281939" y="499300"/>
                </a:lnTo>
                <a:lnTo>
                  <a:pt x="288797" y="440316"/>
                </a:lnTo>
                <a:lnTo>
                  <a:pt x="291083" y="370331"/>
                </a:lnTo>
                <a:lnTo>
                  <a:pt x="289327" y="310006"/>
                </a:lnTo>
                <a:lnTo>
                  <a:pt x="284141" y="253999"/>
                </a:lnTo>
                <a:lnTo>
                  <a:pt x="275653" y="202310"/>
                </a:lnTo>
                <a:lnTo>
                  <a:pt x="263990" y="154939"/>
                </a:lnTo>
                <a:lnTo>
                  <a:pt x="249279" y="111886"/>
                </a:lnTo>
                <a:lnTo>
                  <a:pt x="231647" y="73151"/>
                </a:lnTo>
                <a:lnTo>
                  <a:pt x="210526" y="41147"/>
                </a:lnTo>
                <a:lnTo>
                  <a:pt x="158567" y="4571"/>
                </a:lnTo>
                <a:lnTo>
                  <a:pt x="128015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0411" y="4962144"/>
            <a:ext cx="355600" cy="751840"/>
          </a:xfrm>
          <a:custGeom>
            <a:avLst/>
            <a:gdLst/>
            <a:ahLst/>
            <a:cxnLst/>
            <a:rect l="l" t="t" r="r" b="b"/>
            <a:pathLst>
              <a:path w="355600" h="751839">
                <a:moveTo>
                  <a:pt x="316991" y="0"/>
                </a:moveTo>
                <a:lnTo>
                  <a:pt x="316991" y="0"/>
                </a:lnTo>
                <a:lnTo>
                  <a:pt x="316991" y="242315"/>
                </a:lnTo>
                <a:lnTo>
                  <a:pt x="310895" y="242315"/>
                </a:lnTo>
                <a:lnTo>
                  <a:pt x="303275" y="242315"/>
                </a:lnTo>
                <a:lnTo>
                  <a:pt x="297179" y="242315"/>
                </a:lnTo>
                <a:lnTo>
                  <a:pt x="286035" y="189737"/>
                </a:lnTo>
                <a:lnTo>
                  <a:pt x="273176" y="146303"/>
                </a:lnTo>
                <a:lnTo>
                  <a:pt x="242315" y="86867"/>
                </a:lnTo>
                <a:lnTo>
                  <a:pt x="203644" y="56006"/>
                </a:lnTo>
                <a:lnTo>
                  <a:pt x="156971" y="45719"/>
                </a:lnTo>
                <a:lnTo>
                  <a:pt x="137517" y="47458"/>
                </a:lnTo>
                <a:lnTo>
                  <a:pt x="91439" y="74675"/>
                </a:lnTo>
                <a:lnTo>
                  <a:pt x="68722" y="121824"/>
                </a:lnTo>
                <a:lnTo>
                  <a:pt x="67055" y="138683"/>
                </a:lnTo>
                <a:lnTo>
                  <a:pt x="68413" y="159567"/>
                </a:lnTo>
                <a:lnTo>
                  <a:pt x="77985" y="196762"/>
                </a:lnTo>
                <a:lnTo>
                  <a:pt x="112585" y="245173"/>
                </a:lnTo>
                <a:lnTo>
                  <a:pt x="156971" y="280415"/>
                </a:lnTo>
                <a:lnTo>
                  <a:pt x="198881" y="307847"/>
                </a:lnTo>
                <a:lnTo>
                  <a:pt x="219979" y="321563"/>
                </a:lnTo>
                <a:lnTo>
                  <a:pt x="281939" y="368052"/>
                </a:lnTo>
                <a:lnTo>
                  <a:pt x="313943" y="404335"/>
                </a:lnTo>
                <a:lnTo>
                  <a:pt x="336803" y="444349"/>
                </a:lnTo>
                <a:lnTo>
                  <a:pt x="350519" y="488313"/>
                </a:lnTo>
                <a:lnTo>
                  <a:pt x="355091" y="536447"/>
                </a:lnTo>
                <a:lnTo>
                  <a:pt x="351901" y="582167"/>
                </a:lnTo>
                <a:lnTo>
                  <a:pt x="342137" y="623315"/>
                </a:lnTo>
                <a:lnTo>
                  <a:pt x="325516" y="659891"/>
                </a:lnTo>
                <a:lnTo>
                  <a:pt x="301751" y="691895"/>
                </a:lnTo>
                <a:lnTo>
                  <a:pt x="244982" y="736472"/>
                </a:lnTo>
                <a:lnTo>
                  <a:pt x="181355" y="751331"/>
                </a:lnTo>
                <a:lnTo>
                  <a:pt x="156733" y="750117"/>
                </a:lnTo>
                <a:lnTo>
                  <a:pt x="130682" y="746188"/>
                </a:lnTo>
                <a:lnTo>
                  <a:pt x="102917" y="739116"/>
                </a:lnTo>
                <a:lnTo>
                  <a:pt x="73151" y="728471"/>
                </a:lnTo>
                <a:lnTo>
                  <a:pt x="64317" y="725352"/>
                </a:lnTo>
                <a:lnTo>
                  <a:pt x="56197" y="722947"/>
                </a:lnTo>
                <a:lnTo>
                  <a:pt x="48934" y="721399"/>
                </a:lnTo>
                <a:lnTo>
                  <a:pt x="42671" y="720851"/>
                </a:lnTo>
                <a:lnTo>
                  <a:pt x="36123" y="722233"/>
                </a:lnTo>
                <a:lnTo>
                  <a:pt x="30289" y="726185"/>
                </a:lnTo>
                <a:lnTo>
                  <a:pt x="25312" y="732424"/>
                </a:lnTo>
                <a:lnTo>
                  <a:pt x="21335" y="740663"/>
                </a:lnTo>
                <a:lnTo>
                  <a:pt x="15239" y="740663"/>
                </a:lnTo>
                <a:lnTo>
                  <a:pt x="9143" y="740663"/>
                </a:lnTo>
                <a:lnTo>
                  <a:pt x="3047" y="740663"/>
                </a:lnTo>
                <a:lnTo>
                  <a:pt x="3047" y="690359"/>
                </a:lnTo>
                <a:lnTo>
                  <a:pt x="3047" y="639982"/>
                </a:lnTo>
                <a:lnTo>
                  <a:pt x="3047" y="589458"/>
                </a:lnTo>
                <a:lnTo>
                  <a:pt x="3047" y="538715"/>
                </a:lnTo>
                <a:lnTo>
                  <a:pt x="3047" y="487679"/>
                </a:lnTo>
                <a:lnTo>
                  <a:pt x="9143" y="487679"/>
                </a:lnTo>
                <a:lnTo>
                  <a:pt x="15239" y="487679"/>
                </a:lnTo>
                <a:lnTo>
                  <a:pt x="21335" y="487679"/>
                </a:lnTo>
                <a:lnTo>
                  <a:pt x="31289" y="538876"/>
                </a:lnTo>
                <a:lnTo>
                  <a:pt x="44957" y="582929"/>
                </a:lnTo>
                <a:lnTo>
                  <a:pt x="62055" y="620125"/>
                </a:lnTo>
                <a:lnTo>
                  <a:pt x="105727" y="674750"/>
                </a:lnTo>
                <a:lnTo>
                  <a:pt x="156019" y="702182"/>
                </a:lnTo>
                <a:lnTo>
                  <a:pt x="182879" y="705611"/>
                </a:lnTo>
                <a:lnTo>
                  <a:pt x="201668" y="703635"/>
                </a:lnTo>
                <a:lnTo>
                  <a:pt x="246887" y="675131"/>
                </a:lnTo>
                <a:lnTo>
                  <a:pt x="265366" y="640460"/>
                </a:lnTo>
                <a:lnTo>
                  <a:pt x="271271" y="598931"/>
                </a:lnTo>
                <a:lnTo>
                  <a:pt x="269557" y="573547"/>
                </a:lnTo>
                <a:lnTo>
                  <a:pt x="255841" y="529066"/>
                </a:lnTo>
                <a:lnTo>
                  <a:pt x="226694" y="491085"/>
                </a:lnTo>
                <a:lnTo>
                  <a:pt x="171830" y="444746"/>
                </a:lnTo>
                <a:lnTo>
                  <a:pt x="134111" y="417575"/>
                </a:lnTo>
                <a:lnTo>
                  <a:pt x="96416" y="390072"/>
                </a:lnTo>
                <a:lnTo>
                  <a:pt x="65722" y="364426"/>
                </a:lnTo>
                <a:lnTo>
                  <a:pt x="25907" y="316991"/>
                </a:lnTo>
                <a:lnTo>
                  <a:pt x="6667" y="267080"/>
                </a:lnTo>
                <a:lnTo>
                  <a:pt x="0" y="205739"/>
                </a:lnTo>
                <a:lnTo>
                  <a:pt x="2833" y="164020"/>
                </a:lnTo>
                <a:lnTo>
                  <a:pt x="11239" y="125729"/>
                </a:lnTo>
                <a:lnTo>
                  <a:pt x="44195" y="59435"/>
                </a:lnTo>
                <a:lnTo>
                  <a:pt x="94487" y="14858"/>
                </a:lnTo>
                <a:lnTo>
                  <a:pt x="158495" y="0"/>
                </a:lnTo>
                <a:lnTo>
                  <a:pt x="174450" y="1142"/>
                </a:lnTo>
                <a:lnTo>
                  <a:pt x="192404" y="4571"/>
                </a:lnTo>
                <a:lnTo>
                  <a:pt x="212074" y="10286"/>
                </a:lnTo>
                <a:lnTo>
                  <a:pt x="233171" y="18287"/>
                </a:lnTo>
                <a:lnTo>
                  <a:pt x="245983" y="23407"/>
                </a:lnTo>
                <a:lnTo>
                  <a:pt x="256793" y="27241"/>
                </a:lnTo>
                <a:lnTo>
                  <a:pt x="265318" y="29646"/>
                </a:lnTo>
                <a:lnTo>
                  <a:pt x="271271" y="30479"/>
                </a:lnTo>
                <a:lnTo>
                  <a:pt x="277367" y="30479"/>
                </a:lnTo>
                <a:lnTo>
                  <a:pt x="297179" y="0"/>
                </a:lnTo>
                <a:lnTo>
                  <a:pt x="303275" y="0"/>
                </a:lnTo>
                <a:lnTo>
                  <a:pt x="310895" y="0"/>
                </a:lnTo>
                <a:lnTo>
                  <a:pt x="316991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685799"/>
            <a:ext cx="3352800" cy="2913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2699" y="33019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1739899" y="3301998"/>
            <a:ext cx="475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2907665" algn="l"/>
                <a:tab pos="4322445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cs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:	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scri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spc="-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5" y="3301998"/>
            <a:ext cx="257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1685" algn="l"/>
              </a:tabLst>
            </a:pP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ene</a:t>
            </a:r>
            <a:r>
              <a:rPr sz="2400" dirty="0">
                <a:latin typeface="Arial"/>
                <a:cs typeface="Arial"/>
              </a:rPr>
              <a:t>ss	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899" y="3666234"/>
            <a:ext cx="428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7280" algn="l"/>
                <a:tab pos="1551305" algn="l"/>
                <a:tab pos="2178050" algn="l"/>
                <a:tab pos="3767454" algn="l"/>
              </a:tabLst>
            </a:pPr>
            <a:r>
              <a:rPr sz="2400" spc="-10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ty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	t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3693" y="3666234"/>
            <a:ext cx="3104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3815" algn="l"/>
                <a:tab pos="1939925" algn="l"/>
              </a:tabLst>
            </a:pP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odu</a:t>
            </a:r>
            <a:r>
              <a:rPr sz="2400" spc="-5" dirty="0">
                <a:latin typeface="Arial"/>
                <a:cs typeface="Arial"/>
              </a:rPr>
              <a:t>ce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wa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33" y="1452502"/>
            <a:ext cx="8545830" cy="170433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Font typeface="Arial Unicode MS"/>
              <a:buChar char="▪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Categories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Metrics</a:t>
            </a:r>
            <a:endParaRPr sz="2600">
              <a:latin typeface="Arial"/>
              <a:cs typeface="Arial"/>
            </a:endParaRPr>
          </a:p>
          <a:p>
            <a:pPr marL="988060" marR="5080" lvl="1" indent="-457200" algn="just">
              <a:lnSpc>
                <a:spcPct val="99800"/>
              </a:lnSpc>
              <a:spcBef>
                <a:spcPts val="710"/>
              </a:spcBef>
              <a:buAutoNum type="romanLcPeriod"/>
              <a:tabLst>
                <a:tab pos="988060" algn="l"/>
              </a:tabLst>
            </a:pPr>
            <a:r>
              <a:rPr sz="2400" b="1" spc="-5" dirty="0">
                <a:solidFill>
                  <a:srgbClr val="003265"/>
                </a:solidFill>
                <a:latin typeface="Arial"/>
                <a:cs typeface="Arial"/>
              </a:rPr>
              <a:t>Product metrics: </a:t>
            </a:r>
            <a:r>
              <a:rPr sz="2400" spc="-5" dirty="0">
                <a:latin typeface="Arial"/>
                <a:cs typeface="Arial"/>
              </a:rPr>
              <a:t>describe the characteristics of </a:t>
            </a:r>
            <a:r>
              <a:rPr sz="2400" spc="-1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spc="-10" dirty="0">
                <a:latin typeface="Arial"/>
                <a:cs typeface="Arial"/>
              </a:rPr>
              <a:t>such </a:t>
            </a:r>
            <a:r>
              <a:rPr sz="2400" spc="-5" dirty="0">
                <a:latin typeface="Arial"/>
                <a:cs typeface="Arial"/>
              </a:rPr>
              <a:t>as size, complexity, design features,  performance, efficiency, reliability, portability,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9899" y="3832125"/>
            <a:ext cx="6947534" cy="301815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spc="-5" dirty="0">
                <a:latin typeface="Arial"/>
                <a:cs typeface="Arial"/>
              </a:rPr>
              <a:t>product. Examples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440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effort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required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 the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040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time to 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produce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 product</a:t>
            </a:r>
            <a:endParaRPr sz="22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240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effectiveness of defect removal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during</a:t>
            </a:r>
            <a:r>
              <a:rPr sz="2200" spc="4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development</a:t>
            </a:r>
            <a:endParaRPr sz="22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020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number of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defects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found during</a:t>
            </a:r>
            <a:r>
              <a:rPr sz="2200" spc="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175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maturity of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 process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093" y="2005075"/>
            <a:ext cx="8026400" cy="34861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69900" marR="5080" indent="-457200">
              <a:lnSpc>
                <a:spcPts val="2870"/>
              </a:lnSpc>
              <a:spcBef>
                <a:spcPts val="200"/>
              </a:spcBef>
              <a:buAutoNum type="romanLcPeriod" startAt="2"/>
              <a:tabLst>
                <a:tab pos="469265" algn="l"/>
                <a:tab pos="469900" algn="l"/>
                <a:tab pos="1679575" algn="l"/>
                <a:tab pos="3043555" algn="l"/>
                <a:tab pos="4372610" algn="l"/>
                <a:tab pos="4974590" algn="l"/>
                <a:tab pos="606552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ec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cs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:	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escr</a:t>
            </a:r>
            <a:r>
              <a:rPr sz="2400" spc="-10" dirty="0">
                <a:latin typeface="Arial"/>
                <a:cs typeface="Arial"/>
              </a:rPr>
              <a:t>ib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	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stics  </a:t>
            </a:r>
            <a:r>
              <a:rPr sz="2400" spc="-5" dirty="0">
                <a:latin typeface="Arial"/>
                <a:cs typeface="Arial"/>
              </a:rPr>
              <a:t>and execution. Examples are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/>
              <a:buAutoNum type="romanLcPeriod" startAt="2"/>
            </a:pPr>
            <a:endParaRPr sz="22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buChar char="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number of software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developers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•"/>
            </a:pPr>
            <a:endParaRPr sz="235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buChar char="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staffing pattern over the life cycle of the</a:t>
            </a:r>
            <a:r>
              <a:rPr sz="2200" spc="5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software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•"/>
            </a:pPr>
            <a:endParaRPr sz="22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buChar char="•"/>
              <a:tabLst>
                <a:tab pos="1002665" algn="l"/>
                <a:tab pos="1003300" algn="l"/>
              </a:tabLst>
            </a:pP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cost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and schedule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26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buChar char="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productivity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152E-F5E2-4C4B-B8D8-95387F5C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665" y="0"/>
            <a:ext cx="4751070" cy="1231106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Halstead metrics –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5D16D-7366-477D-AC86-956365BD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040234"/>
            <a:ext cx="9220200" cy="6093976"/>
          </a:xfrm>
        </p:spPr>
        <p:txBody>
          <a:bodyPr/>
          <a:lstStyle/>
          <a:p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A computer program is an implementation of an algorithm considered to be a collection of tokens which can be classified as either operators or operands. </a:t>
            </a:r>
          </a:p>
          <a:p>
            <a:endParaRPr lang="en-US" sz="3600" dirty="0">
              <a:solidFill>
                <a:srgbClr val="273239"/>
              </a:solidFill>
              <a:latin typeface="urw-din"/>
            </a:endParaRPr>
          </a:p>
          <a:p>
            <a:r>
              <a:rPr lang="en-US" sz="3600" b="1" i="0" dirty="0">
                <a:solidFill>
                  <a:srgbClr val="273239"/>
                </a:solidFill>
                <a:effectLst/>
                <a:latin typeface="urw-din"/>
              </a:rPr>
              <a:t>Halstead’s metrics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 are included in a number of current commercial tools that count software lines of code. </a:t>
            </a:r>
          </a:p>
          <a:p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By counting the tokens and determining which are operators and which are operands, the following base measures can be collected : 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8926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05075"/>
            <a:ext cx="8544560" cy="139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Token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Count</a:t>
            </a:r>
            <a:endParaRPr sz="2800">
              <a:latin typeface="Arial"/>
              <a:cs typeface="Arial"/>
            </a:endParaRPr>
          </a:p>
          <a:p>
            <a:pPr marL="44450" marR="5080">
              <a:lnSpc>
                <a:spcPct val="100000"/>
              </a:lnSpc>
              <a:spcBef>
                <a:spcPts val="2170"/>
              </a:spcBef>
              <a:tabLst>
                <a:tab pos="678180" algn="l"/>
                <a:tab pos="1329055" algn="l"/>
                <a:tab pos="1714500" algn="l"/>
                <a:tab pos="2255520" algn="l"/>
                <a:tab pos="3759835" algn="l"/>
                <a:tab pos="4145279" algn="l"/>
                <a:tab pos="4454525" algn="l"/>
                <a:tab pos="5727065" algn="l"/>
                <a:tab pos="6595745" algn="l"/>
                <a:tab pos="7757159" algn="l"/>
                <a:tab pos="814260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	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ulary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progr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  number of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unique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tokens used to build a program is defined</a:t>
            </a:r>
            <a:r>
              <a:rPr sz="22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2142743" y="3641240"/>
            <a:ext cx="4007485" cy="204025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3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 =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r>
              <a:rPr sz="2250" baseline="-2222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2250" baseline="-22222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35"/>
              </a:spcBef>
              <a:tabLst>
                <a:tab pos="34861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	: vocabulary of a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1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 number of unique</a:t>
            </a:r>
            <a:r>
              <a:rPr sz="2200" spc="-20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2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 number of unique</a:t>
            </a:r>
            <a:r>
              <a:rPr sz="2200" spc="-2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799" y="4656834"/>
            <a:ext cx="785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537" y="2189479"/>
            <a:ext cx="8510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length of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program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terms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total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number of tokens  used 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2066536" y="3392829"/>
            <a:ext cx="4316730" cy="2037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 = N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+N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2250" baseline="-22222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  <a:tabLst>
                <a:tab pos="39433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N	: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program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length</a:t>
            </a:r>
            <a:endParaRPr sz="2200">
              <a:latin typeface="Arial"/>
              <a:cs typeface="Arial"/>
            </a:endParaRPr>
          </a:p>
          <a:p>
            <a:pPr marL="38100" marR="30480">
              <a:lnSpc>
                <a:spcPct val="150000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 total occurrences of operators 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250" spc="-7" baseline="-22222" dirty="0">
                <a:solidFill>
                  <a:srgbClr val="965025"/>
                </a:solidFill>
                <a:latin typeface="Arial"/>
                <a:cs typeface="Arial"/>
              </a:rPr>
              <a:t>2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: total occurrences of</a:t>
            </a:r>
            <a:r>
              <a:rPr sz="2200" spc="-18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operands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793" y="4367274"/>
            <a:ext cx="785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099" y="1898395"/>
            <a:ext cx="8412480" cy="473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Volume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V 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N * log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337" baseline="-208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endParaRPr sz="2200">
              <a:latin typeface="Arial"/>
              <a:cs typeface="Arial"/>
            </a:endParaRPr>
          </a:p>
          <a:p>
            <a:pPr marL="71120" marR="60960" algn="just">
              <a:lnSpc>
                <a:spcPct val="99800"/>
              </a:lnSpc>
              <a:spcBef>
                <a:spcPts val="142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The unit of measurement of volume is the common unit for  size “bits”.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is the actual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of a program if a uniform  binary encoding for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vocabulary is</a:t>
            </a:r>
            <a:r>
              <a:rPr sz="24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r>
              <a:rPr sz="2400" spc="-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V*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  <a:p>
            <a:pPr marL="113664" marR="17780" algn="just">
              <a:lnSpc>
                <a:spcPct val="99800"/>
              </a:lnSpc>
              <a:spcBef>
                <a:spcPts val="1095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of L ranges between zero and one, with L=1  representing a program written at the highest possible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level 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(i.e., with minimum</a:t>
            </a:r>
            <a:r>
              <a:rPr sz="24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size).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D5B1-2342-4AE6-88A0-A5266057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0A6B5-835B-47A4-BA0A-48D8789F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40229"/>
            <a:ext cx="9220200" cy="4924425"/>
          </a:xfrm>
        </p:spPr>
        <p:txBody>
          <a:bodyPr/>
          <a:lstStyle/>
          <a:p>
            <a:r>
              <a:rPr lang="en-US" sz="3200" b="1" dirty="0"/>
              <a:t>Potential Minimum Volume (V*)</a:t>
            </a:r>
          </a:p>
          <a:p>
            <a:endParaRPr lang="en-US" sz="3200" dirty="0"/>
          </a:p>
          <a:p>
            <a:r>
              <a:rPr lang="en-US" sz="3200" dirty="0"/>
              <a:t>The potential minimum volume V* is defined as the volume of the most short program in which a problem can be coded.</a:t>
            </a:r>
          </a:p>
          <a:p>
            <a:endParaRPr lang="en-US" sz="3200" dirty="0"/>
          </a:p>
          <a:p>
            <a:r>
              <a:rPr lang="en-US" sz="3200" dirty="0"/>
              <a:t>        V* = (2 + n2*) * log2 (2 + n2*)</a:t>
            </a:r>
          </a:p>
          <a:p>
            <a:endParaRPr lang="en-US" sz="3200" dirty="0"/>
          </a:p>
          <a:p>
            <a:r>
              <a:rPr lang="en-US" sz="3200" dirty="0"/>
              <a:t>Here, n2* is the count of unique input and output parameters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628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589023"/>
            <a:ext cx="8406765" cy="523494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Difficulty</a:t>
            </a:r>
            <a:endParaRPr sz="2400">
              <a:latin typeface="Arial"/>
              <a:cs typeface="Arial"/>
            </a:endParaRPr>
          </a:p>
          <a:p>
            <a:pPr marL="746760">
              <a:lnSpc>
                <a:spcPct val="100000"/>
              </a:lnSpc>
              <a:spcBef>
                <a:spcPts val="119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/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L</a:t>
            </a:r>
            <a:endParaRPr sz="2400">
              <a:latin typeface="Arial"/>
              <a:cs typeface="Arial"/>
            </a:endParaRPr>
          </a:p>
          <a:p>
            <a:pPr marL="45720" marR="76835" algn="just">
              <a:lnSpc>
                <a:spcPct val="99900"/>
              </a:lnSpc>
              <a:spcBef>
                <a:spcPts val="132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As the volume of an implementation of a program increases,  the program level decreases and the difficulty increases.  Thus, programming practices such as redundant usage of  operands, or the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failure to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use higher-level control constructs 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tend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increase the volume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well as the</a:t>
            </a:r>
            <a:r>
              <a:rPr sz="2400" spc="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difficulty.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E = V /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L 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D *</a:t>
            </a:r>
            <a:r>
              <a:rPr sz="2400" spc="-4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tabLst>
                <a:tab pos="806450" algn="l"/>
                <a:tab pos="1566545" algn="l"/>
                <a:tab pos="2089785" algn="l"/>
                <a:tab pos="4223385" algn="l"/>
                <a:tab pos="4745990" algn="l"/>
                <a:tab pos="5215255" algn="l"/>
                <a:tab pos="5702935" algn="l"/>
                <a:tab pos="7477125" algn="l"/>
              </a:tabLst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f	m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f	E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ele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ry	m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  discriminations.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368" y="426179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>
                <a:solidFill>
                  <a:srgbClr val="323299"/>
                </a:solidFill>
              </a:rPr>
              <a:t>Software</a:t>
            </a:r>
            <a:r>
              <a:rPr spc="-165" dirty="0">
                <a:solidFill>
                  <a:srgbClr val="323299"/>
                </a:solidFill>
              </a:rPr>
              <a:t> </a:t>
            </a:r>
            <a:r>
              <a:rPr spc="135" dirty="0">
                <a:solidFill>
                  <a:srgbClr val="323299"/>
                </a:solidFill>
              </a:rPr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7338" y="2044562"/>
            <a:ext cx="138303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29995" algn="l"/>
              </a:tabLst>
            </a:pPr>
            <a:r>
              <a:rPr sz="1800" spc="15" dirty="0">
                <a:latin typeface="Symbol"/>
                <a:cs typeface="Symbol"/>
              </a:rPr>
              <a:t></a:t>
            </a:r>
            <a:r>
              <a:rPr sz="1800" spc="15" dirty="0">
                <a:latin typeface="Times New Roman"/>
                <a:cs typeface="Times New Roman"/>
              </a:rPr>
              <a:t>	</a:t>
            </a:r>
            <a:r>
              <a:rPr sz="1800" spc="15" dirty="0">
                <a:latin typeface="Symbol"/>
                <a:cs typeface="Symbol"/>
              </a:rPr>
              <a:t>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r>
              <a:rPr dirty="0"/>
              <a:t>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764533" y="1777999"/>
            <a:ext cx="27438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Unicode MS"/>
              <a:buChar char="▪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Effort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6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893" y="2106629"/>
            <a:ext cx="8534400" cy="27292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212340">
              <a:lnSpc>
                <a:spcPct val="100000"/>
              </a:lnSpc>
              <a:spcBef>
                <a:spcPts val="1190"/>
              </a:spcBef>
            </a:pPr>
            <a:r>
              <a:rPr sz="3100" spc="15" dirty="0">
                <a:latin typeface="Symbol"/>
                <a:cs typeface="Symbol"/>
              </a:rPr>
              <a:t>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r>
              <a:rPr sz="3100" spc="-3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3100" i="1" spc="14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/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L</a:t>
            </a:r>
            <a:r>
              <a:rPr sz="3100" i="1" spc="-3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r>
              <a:rPr sz="3100" spc="-3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3100" i="1" spc="-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*</a:t>
            </a:r>
            <a:r>
              <a:rPr sz="3100" spc="-350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D</a:t>
            </a:r>
            <a:endParaRPr sz="3100">
              <a:latin typeface="Times New Roman"/>
              <a:cs typeface="Times New Roman"/>
            </a:endParaRPr>
          </a:p>
          <a:p>
            <a:pPr marL="271145" algn="ctr">
              <a:lnSpc>
                <a:spcPct val="100000"/>
              </a:lnSpc>
              <a:spcBef>
                <a:spcPts val="1250"/>
              </a:spcBef>
            </a:pPr>
            <a:r>
              <a:rPr sz="3450" dirty="0">
                <a:latin typeface="Symbol"/>
                <a:cs typeface="Symbol"/>
              </a:rPr>
              <a:t></a:t>
            </a:r>
            <a:r>
              <a:rPr sz="3450" spc="-125" dirty="0">
                <a:latin typeface="Times New Roman"/>
                <a:cs typeface="Times New Roman"/>
              </a:rPr>
              <a:t> </a:t>
            </a:r>
            <a:r>
              <a:rPr sz="3450" spc="-45" dirty="0">
                <a:latin typeface="Times New Roman"/>
                <a:cs typeface="Times New Roman"/>
              </a:rPr>
              <a:t>(</a:t>
            </a:r>
            <a:r>
              <a:rPr sz="3450" i="1" spc="-45" dirty="0">
                <a:latin typeface="Times New Roman"/>
                <a:cs typeface="Times New Roman"/>
              </a:rPr>
              <a:t>n</a:t>
            </a:r>
            <a:r>
              <a:rPr sz="3000" spc="-67" baseline="-23611" dirty="0">
                <a:latin typeface="Times New Roman"/>
                <a:cs typeface="Times New Roman"/>
              </a:rPr>
              <a:t>1</a:t>
            </a:r>
            <a:r>
              <a:rPr sz="3000" spc="-480" baseline="-23611" dirty="0">
                <a:latin typeface="Times New Roman"/>
                <a:cs typeface="Times New Roman"/>
              </a:rPr>
              <a:t> </a:t>
            </a:r>
            <a:r>
              <a:rPr sz="3450" i="1" spc="114" dirty="0">
                <a:latin typeface="Times New Roman"/>
                <a:cs typeface="Times New Roman"/>
              </a:rPr>
              <a:t>N</a:t>
            </a:r>
            <a:r>
              <a:rPr sz="3000" spc="172" baseline="-23611" dirty="0">
                <a:latin typeface="Times New Roman"/>
                <a:cs typeface="Times New Roman"/>
              </a:rPr>
              <a:t>2</a:t>
            </a:r>
            <a:r>
              <a:rPr sz="3000" spc="-247" baseline="-23611" dirty="0">
                <a:latin typeface="Times New Roman"/>
                <a:cs typeface="Times New Roman"/>
              </a:rPr>
              <a:t> </a:t>
            </a:r>
            <a:r>
              <a:rPr sz="3450" i="1" dirty="0">
                <a:latin typeface="Times New Roman"/>
                <a:cs typeface="Times New Roman"/>
              </a:rPr>
              <a:t>N</a:t>
            </a:r>
            <a:r>
              <a:rPr sz="3450" i="1" spc="-85" dirty="0">
                <a:latin typeface="Times New Roman"/>
                <a:cs typeface="Times New Roman"/>
              </a:rPr>
              <a:t> </a:t>
            </a:r>
            <a:r>
              <a:rPr sz="3450" spc="50" dirty="0">
                <a:latin typeface="Times New Roman"/>
                <a:cs typeface="Times New Roman"/>
              </a:rPr>
              <a:t>log</a:t>
            </a:r>
            <a:r>
              <a:rPr sz="3000" spc="75" baseline="-23611" dirty="0">
                <a:latin typeface="Times New Roman"/>
                <a:cs typeface="Times New Roman"/>
              </a:rPr>
              <a:t>2</a:t>
            </a:r>
            <a:r>
              <a:rPr sz="3000" spc="-165" baseline="-23611" dirty="0">
                <a:latin typeface="Times New Roman"/>
                <a:cs typeface="Times New Roman"/>
              </a:rPr>
              <a:t> </a:t>
            </a:r>
            <a:r>
              <a:rPr sz="3650" i="1" spc="85" dirty="0">
                <a:latin typeface="Symbol"/>
                <a:cs typeface="Symbol"/>
              </a:rPr>
              <a:t></a:t>
            </a:r>
            <a:r>
              <a:rPr sz="3450" spc="85" dirty="0">
                <a:latin typeface="Times New Roman"/>
                <a:cs typeface="Times New Roman"/>
              </a:rPr>
              <a:t>)</a:t>
            </a:r>
            <a:r>
              <a:rPr sz="3450" spc="-33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/</a:t>
            </a:r>
            <a:r>
              <a:rPr sz="3450" spc="-265" dirty="0">
                <a:latin typeface="Times New Roman"/>
                <a:cs typeface="Times New Roman"/>
              </a:rPr>
              <a:t> </a:t>
            </a:r>
            <a:r>
              <a:rPr sz="3450" spc="-110" dirty="0">
                <a:latin typeface="Times New Roman"/>
                <a:cs typeface="Times New Roman"/>
              </a:rPr>
              <a:t>2</a:t>
            </a:r>
            <a:r>
              <a:rPr sz="3650" i="1" spc="-110" dirty="0">
                <a:latin typeface="Symbol"/>
                <a:cs typeface="Symbol"/>
              </a:rPr>
              <a:t></a:t>
            </a:r>
            <a:r>
              <a:rPr sz="3000" spc="-165" baseline="-23611" dirty="0">
                <a:latin typeface="Times New Roman"/>
                <a:cs typeface="Times New Roman"/>
              </a:rPr>
              <a:t>2</a:t>
            </a:r>
            <a:endParaRPr sz="3000" baseline="-23611">
              <a:latin typeface="Times New Roman"/>
              <a:cs typeface="Times New Roman"/>
            </a:endParaRPr>
          </a:p>
          <a:p>
            <a:pPr marL="2058670">
              <a:lnSpc>
                <a:spcPct val="100000"/>
              </a:lnSpc>
              <a:spcBef>
                <a:spcPts val="885"/>
              </a:spcBef>
            </a:pPr>
            <a:r>
              <a:rPr sz="3800" i="1" dirty="0">
                <a:latin typeface="Times New Roman"/>
                <a:cs typeface="Times New Roman"/>
              </a:rPr>
              <a:t>T </a:t>
            </a:r>
            <a:r>
              <a:rPr sz="3800" dirty="0">
                <a:latin typeface="Symbol"/>
                <a:cs typeface="Symbol"/>
              </a:rPr>
              <a:t>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E </a:t>
            </a:r>
            <a:r>
              <a:rPr sz="3800" dirty="0">
                <a:latin typeface="Times New Roman"/>
                <a:cs typeface="Times New Roman"/>
              </a:rPr>
              <a:t>/</a:t>
            </a:r>
            <a:r>
              <a:rPr sz="3800" spc="20" dirty="0">
                <a:latin typeface="Times New Roman"/>
                <a:cs typeface="Times New Roman"/>
              </a:rPr>
              <a:t> </a:t>
            </a:r>
            <a:r>
              <a:rPr sz="4000" i="1" spc="-110" dirty="0">
                <a:latin typeface="Symbol"/>
                <a:cs typeface="Symbol"/>
              </a:rPr>
              <a:t></a:t>
            </a:r>
            <a:endParaRPr sz="40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520"/>
              </a:spcBef>
              <a:tabLst>
                <a:tab pos="328930" algn="l"/>
                <a:tab pos="662305" algn="l"/>
                <a:tab pos="1849755" algn="l"/>
                <a:tab pos="2353945" algn="l"/>
                <a:tab pos="2719705" algn="l"/>
                <a:tab pos="3163570" algn="l"/>
                <a:tab pos="3948429" algn="l"/>
                <a:tab pos="4516755" algn="l"/>
                <a:tab pos="5644515" algn="l"/>
                <a:tab pos="6011545" algn="l"/>
                <a:tab pos="6656705" algn="l"/>
                <a:tab pos="7319645" algn="l"/>
                <a:tab pos="8277859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β	is	normally	set	to	18	since	this	seemed	to	give	best	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results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7751" y="4810758"/>
            <a:ext cx="1756410" cy="6940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49225" marR="5080" indent="-137160">
              <a:lnSpc>
                <a:spcPts val="2630"/>
              </a:lnSpc>
              <a:spcBef>
                <a:spcPts val="190"/>
              </a:spcBef>
              <a:tabLst>
                <a:tab pos="591185" algn="l"/>
                <a:tab pos="713105" algn="l"/>
                <a:tab pos="14141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	p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edi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ted  the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	</a:t>
            </a:r>
            <a:r>
              <a:rPr sz="2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293" y="4810758"/>
            <a:ext cx="6715759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  <a:tabLst>
                <a:tab pos="856615" algn="l"/>
                <a:tab pos="1508760" algn="l"/>
                <a:tab pos="1528445" algn="l"/>
                <a:tab pos="2602865" algn="l"/>
                <a:tab pos="2853055" algn="l"/>
                <a:tab pos="4396740" algn="l"/>
                <a:tab pos="4678680" algn="l"/>
                <a:tab pos="5305425" algn="l"/>
                <a:tab pos="559943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Halstead’s	earliest	experiments,	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which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compared  ti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ith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er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rogr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uding  design, coding, and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testing.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>
                <a:solidFill>
                  <a:srgbClr val="323299"/>
                </a:solidFill>
              </a:rPr>
              <a:t>Software</a:t>
            </a:r>
            <a:r>
              <a:rPr spc="-165" dirty="0">
                <a:solidFill>
                  <a:srgbClr val="323299"/>
                </a:solidFill>
              </a:rPr>
              <a:t> </a:t>
            </a:r>
            <a:r>
              <a:rPr spc="135" dirty="0">
                <a:solidFill>
                  <a:srgbClr val="323299"/>
                </a:solidFill>
              </a:rPr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33" y="2013579"/>
            <a:ext cx="8596630" cy="20910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080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 typeface="Arial Unicode MS"/>
              <a:buChar char="▪"/>
              <a:tabLst>
                <a:tab pos="507365" algn="l"/>
                <a:tab pos="5080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980440" lvl="0" indent="0" algn="ctr" defTabSz="914400" rtl="0" eaLnBrk="1" fontAlgn="auto" latinLnBrk="0" hangingPunct="1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00" b="0" i="1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</a:t>
            </a:r>
            <a:r>
              <a:rPr kumimoji="0" sz="4200" b="0" i="1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40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sz="4000" b="0" i="1" u="none" strike="noStrike" kern="1200" cap="none" spc="-5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</a:t>
            </a:r>
            <a:r>
              <a:rPr kumimoji="0" sz="4000" b="0" i="1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4000" b="0" i="1" u="none" strike="noStrike" kern="1200" cap="none" spc="-5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*</a:t>
            </a:r>
            <a:r>
              <a:rPr kumimoji="0" sz="400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40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4000" b="0" i="1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sz="3450" b="0" i="0" u="none" strike="noStrike" kern="1200" cap="none" spc="-225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4000" b="0" i="1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1125" marR="17780" lvl="0" indent="0" algn="l" defTabSz="914400" rtl="0" eaLnBrk="1" fontAlgn="auto" latinLnBrk="0" hangingPunct="1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0032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Using this formula, Halstead and other researchers determined the  language level for various languages as shown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0032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0032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r>
              <a:rPr kumimoji="0" sz="2200" b="0" i="0" u="none" strike="noStrike" kern="1200" cap="none" spc="85" normalizeH="0" baseline="0" noProof="0" dirty="0">
                <a:ln>
                  <a:noFill/>
                </a:ln>
                <a:solidFill>
                  <a:srgbClr val="0032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0032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6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 Engineering 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(3</a:t>
            </a:r>
            <a:r>
              <a:rPr kumimoji="0" sz="750" b="0" i="0" u="none" strike="noStrike" kern="1200" cap="none" spc="-15" normalizeH="0" baseline="2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rd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ed.),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K.K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Aggarwal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Yogesh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Singh,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©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New 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International Publishers,</a:t>
            </a:r>
            <a:r>
              <a:rPr kumimoji="0" sz="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2007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172715"/>
            <a:ext cx="6410960" cy="382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Software Metrics: </a:t>
            </a:r>
            <a:r>
              <a:rPr sz="2800" dirty="0">
                <a:latin typeface="Arial"/>
                <a:cs typeface="Arial"/>
              </a:rPr>
              <a:t>What and </a:t>
            </a:r>
            <a:r>
              <a:rPr sz="2800" spc="-5" dirty="0">
                <a:latin typeface="Arial"/>
                <a:cs typeface="Arial"/>
              </a:rPr>
              <a:t>Why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Arial"/>
              <a:cs typeface="Arial"/>
            </a:endParaRPr>
          </a:p>
          <a:p>
            <a:pPr marL="911860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How to measure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size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a</a:t>
            </a:r>
            <a:r>
              <a:rPr sz="22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software?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200">
              <a:latin typeface="Arial"/>
              <a:cs typeface="Arial"/>
            </a:endParaRPr>
          </a:p>
          <a:p>
            <a:pPr marL="91186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How much will it cost to develop a</a:t>
            </a:r>
            <a:r>
              <a:rPr sz="22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software?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2200">
              <a:latin typeface="Arial"/>
              <a:cs typeface="Arial"/>
            </a:endParaRPr>
          </a:p>
          <a:p>
            <a:pPr marL="911860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How many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bugs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can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expect?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200">
              <a:latin typeface="Arial"/>
              <a:cs typeface="Arial"/>
            </a:endParaRPr>
          </a:p>
          <a:p>
            <a:pPr marL="911860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When can </a:t>
            </a:r>
            <a:r>
              <a:rPr sz="2200" spc="-10" dirty="0">
                <a:solidFill>
                  <a:srgbClr val="965025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stop</a:t>
            </a:r>
            <a:r>
              <a:rPr sz="2200" spc="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testing?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2200">
              <a:latin typeface="Arial"/>
              <a:cs typeface="Arial"/>
            </a:endParaRPr>
          </a:p>
          <a:p>
            <a:pPr marL="911860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When can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release the</a:t>
            </a:r>
            <a:r>
              <a:rPr sz="22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software?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>
                <a:solidFill>
                  <a:srgbClr val="323299"/>
                </a:solidFill>
              </a:rPr>
              <a:t>Software</a:t>
            </a:r>
            <a:r>
              <a:rPr spc="-165" dirty="0">
                <a:solidFill>
                  <a:srgbClr val="323299"/>
                </a:solidFill>
              </a:rPr>
              <a:t> </a:t>
            </a:r>
            <a:r>
              <a:rPr spc="135" dirty="0">
                <a:solidFill>
                  <a:srgbClr val="323299"/>
                </a:solidFill>
              </a:rPr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9791" y="2121408"/>
            <a:ext cx="7062050" cy="3511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2518" y="5923277"/>
            <a:ext cx="290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3232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3232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1: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232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3232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232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6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 Engineering 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(3</a:t>
            </a:r>
            <a:r>
              <a:rPr kumimoji="0" sz="750" b="0" i="0" u="none" strike="noStrike" kern="1200" cap="none" spc="-15" normalizeH="0" baseline="2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rd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ed.),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K.K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Aggarwal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Yogesh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Singh,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©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New 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Age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International Publishers,</a:t>
            </a:r>
            <a:r>
              <a:rPr kumimoji="0" sz="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2007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05075"/>
            <a:ext cx="8620760" cy="401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Unicode MS"/>
              <a:buChar char="▪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Counting rules for C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Arial Unicode MS"/>
              <a:buChar char="▪"/>
            </a:pPr>
            <a:endParaRPr sz="3300">
              <a:latin typeface="Arial"/>
              <a:cs typeface="Arial"/>
            </a:endParaRPr>
          </a:p>
          <a:p>
            <a:pPr marL="911860" lvl="1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Comments are not</a:t>
            </a:r>
            <a:r>
              <a:rPr sz="22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considered.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800">
              <a:latin typeface="Arial"/>
              <a:cs typeface="Arial"/>
            </a:endParaRPr>
          </a:p>
          <a:p>
            <a:pPr marL="911860" lvl="1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 identifier and function declarations are not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considered.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2400">
              <a:latin typeface="Arial"/>
              <a:cs typeface="Arial"/>
            </a:endParaRPr>
          </a:p>
          <a:p>
            <a:pPr marL="911860" lvl="1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All the variables and constants are considered</a:t>
            </a:r>
            <a:r>
              <a:rPr sz="2200" spc="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operands.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Arial"/>
              <a:cs typeface="Arial"/>
            </a:endParaRPr>
          </a:p>
          <a:p>
            <a:pPr marL="911225" marR="5080" lvl="1" indent="-45720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1186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Global variables used in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different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modules of the same  program </a:t>
            </a:r>
            <a:r>
              <a:rPr sz="2200" spc="5" dirty="0">
                <a:solidFill>
                  <a:srgbClr val="965025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counted as multiple occurrences of the </a:t>
            </a:r>
            <a:r>
              <a:rPr sz="2200" spc="-10" dirty="0">
                <a:solidFill>
                  <a:srgbClr val="965025"/>
                </a:solidFill>
                <a:latin typeface="Arial"/>
                <a:cs typeface="Arial"/>
              </a:rPr>
              <a:t>same 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variable.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2189479"/>
            <a:ext cx="848360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311150" indent="-4572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Local variables with the same name in different functions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are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counted as unique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operands.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5"/>
            </a:pPr>
            <a:endParaRPr sz="2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Functions calls are considered as</a:t>
            </a:r>
            <a:r>
              <a:rPr sz="2200" spc="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5"/>
            </a:pPr>
            <a:endParaRPr sz="2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looping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statements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e.g.,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do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{…}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),</a:t>
            </a:r>
            <a:r>
              <a:rPr sz="22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2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{…},</a:t>
            </a:r>
            <a:r>
              <a:rPr sz="22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2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{…}, all control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statements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e.g., if ( ) {…}, if ( )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{…}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{…},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etc.  are considered as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 control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construct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switch ( ) {case:…}, switch as well as all the 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case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statements are considered as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2306827"/>
            <a:ext cx="8330565" cy="403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154940" indent="-457200">
              <a:lnSpc>
                <a:spcPct val="100000"/>
              </a:lnSpc>
              <a:spcBef>
                <a:spcPts val="95"/>
              </a:spcBef>
              <a:buAutoNum type="arabicPeriod" startAt="9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The reserve words like return,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default,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continue, break, sizeof,  etc., are considered as</a:t>
            </a:r>
            <a:r>
              <a:rPr sz="2200" spc="2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 startAt="9"/>
            </a:pPr>
            <a:endParaRPr sz="2000">
              <a:latin typeface="Arial"/>
              <a:cs typeface="Arial"/>
            </a:endParaRPr>
          </a:p>
          <a:p>
            <a:pPr marL="469265" marR="81915" indent="-457200">
              <a:lnSpc>
                <a:spcPct val="100000"/>
              </a:lnSpc>
              <a:buAutoNum type="arabicPeriod" startAt="9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All the brackets, commas, and terminators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considered as  operators.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9"/>
            </a:pPr>
            <a:endParaRPr sz="205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GOTO is counted as an operator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label is counted as  an operand.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 startAt="9"/>
            </a:pPr>
            <a:endParaRPr sz="2700">
              <a:latin typeface="Arial"/>
              <a:cs typeface="Arial"/>
            </a:endParaRPr>
          </a:p>
          <a:p>
            <a:pPr marL="469265" marR="80645" indent="-457200" algn="just">
              <a:lnSpc>
                <a:spcPct val="99800"/>
              </a:lnSpc>
              <a:buAutoNum type="arabicPeriod" startAt="9"/>
              <a:tabLst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unary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and binary occurrence of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“+”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and “-” are dealt  separately. Similarly “*” (multiplication operator) are dealt with  separately.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293" y="2098038"/>
            <a:ext cx="8407400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5465" marR="153035" indent="-457200" algn="just">
              <a:lnSpc>
                <a:spcPct val="100000"/>
              </a:lnSpc>
              <a:spcBef>
                <a:spcPts val="95"/>
              </a:spcBef>
              <a:buAutoNum type="arabicPeriod" startAt="13"/>
              <a:tabLst>
                <a:tab pos="5461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array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variables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as “array-name [index]”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“array-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name” and “index”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considered as operands and [ ] is  considered as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operator.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13"/>
            </a:pPr>
            <a:endParaRPr sz="2900">
              <a:latin typeface="Arial"/>
              <a:cs typeface="Arial"/>
            </a:endParaRPr>
          </a:p>
          <a:p>
            <a:pPr marL="469265" marR="5080" indent="-457200" algn="just">
              <a:lnSpc>
                <a:spcPct val="99900"/>
              </a:lnSpc>
              <a:buAutoNum type="arabicPeriod" startAt="13"/>
              <a:tabLst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In the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structure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variables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as “struct-name,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member-name” 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“struct-name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-&gt;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member-name”,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struct-name, member-name  are taken as operands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‘.’, ‘-&gt;’ are taken as operators.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Some 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names of member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elements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in different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structure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variables are  counted as unique</a:t>
            </a:r>
            <a:r>
              <a:rPr sz="2200" spc="1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operands.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13"/>
            </a:pPr>
            <a:endParaRPr sz="3100">
              <a:latin typeface="Arial"/>
              <a:cs typeface="Arial"/>
            </a:endParaRPr>
          </a:p>
          <a:p>
            <a:pPr marL="504825" indent="-457834">
              <a:lnSpc>
                <a:spcPct val="100000"/>
              </a:lnSpc>
              <a:buAutoNum type="arabicPeriod" startAt="13"/>
              <a:tabLst>
                <a:tab pos="505459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All the hash directive are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ignored.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AAF34-5B65-4C49-B346-90AF392D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52400"/>
            <a:ext cx="8559786" cy="8478988"/>
          </a:xfrm>
        </p:spPr>
        <p:txBody>
          <a:bodyPr/>
          <a:lstStyle/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en-IN" sz="1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sort (int x[ ], int n)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int </a:t>
            </a:r>
            <a:r>
              <a:rPr lang="en-IN" sz="2000" b="1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j, save, im1;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/*This function sorts array x in ascending order */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If (n&lt; 2) return 1;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for (</a:t>
            </a:r>
            <a:r>
              <a:rPr lang="en-IN" sz="2000" b="1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=2; </a:t>
            </a:r>
            <a:r>
              <a:rPr lang="en-IN" sz="2000" b="1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 =n; </a:t>
            </a:r>
            <a:r>
              <a:rPr lang="en-IN" sz="2000" b="1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   im1=i-1;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for (j=1; j&lt; =im1; </a:t>
            </a:r>
            <a:r>
              <a:rPr lang="en-IN" sz="2000" b="1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j++</a:t>
            </a: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if (x[</a:t>
            </a:r>
            <a:r>
              <a:rPr lang="en-IN" sz="2000" b="1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&lt; x[j])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{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Save = x[</a:t>
            </a:r>
            <a:r>
              <a:rPr lang="en-IN" sz="2000" b="1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x[</a:t>
            </a:r>
            <a:r>
              <a:rPr lang="en-IN" sz="2000" b="1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 x[j];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x[j] = save;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}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     return 0;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53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36390" cy="77724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3FEF01-BB3B-4725-B75D-43F48E6E8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28929"/>
              </p:ext>
            </p:extLst>
          </p:nvPr>
        </p:nvGraphicFramePr>
        <p:xfrm>
          <a:off x="2022033" y="729263"/>
          <a:ext cx="7442609" cy="6464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600">
                  <a:extLst>
                    <a:ext uri="{9D8B030D-6E8A-4147-A177-3AD203B41FA5}">
                      <a16:colId xmlns:a16="http://schemas.microsoft.com/office/drawing/2014/main" val="1222627687"/>
                    </a:ext>
                  </a:extLst>
                </a:gridCol>
                <a:gridCol w="2023376">
                  <a:extLst>
                    <a:ext uri="{9D8B030D-6E8A-4147-A177-3AD203B41FA5}">
                      <a16:colId xmlns:a16="http://schemas.microsoft.com/office/drawing/2014/main" val="1846163816"/>
                    </a:ext>
                  </a:extLst>
                </a:gridCol>
                <a:gridCol w="1669257">
                  <a:extLst>
                    <a:ext uri="{9D8B030D-6E8A-4147-A177-3AD203B41FA5}">
                      <a16:colId xmlns:a16="http://schemas.microsoft.com/office/drawing/2014/main" val="491393352"/>
                    </a:ext>
                  </a:extLst>
                </a:gridCol>
                <a:gridCol w="2023376">
                  <a:extLst>
                    <a:ext uri="{9D8B030D-6E8A-4147-A177-3AD203B41FA5}">
                      <a16:colId xmlns:a16="http://schemas.microsoft.com/office/drawing/2014/main" val="1490984726"/>
                    </a:ext>
                  </a:extLst>
                </a:gridCol>
              </a:tblGrid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operators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occurrences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operands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occurrences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1294984486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int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sort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3649244737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()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x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2177577096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,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248104331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[]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9383302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if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j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412631035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&lt;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save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1874159276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;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im1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1373509154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for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1194030432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=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1888471539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–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899921850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&lt;=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–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–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2791273435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++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–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–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625271977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return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–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–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665220616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{}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–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–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882468622"/>
                  </a:ext>
                </a:extLst>
              </a:tr>
              <a:tr h="394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n1=14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N1=53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n2=10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N2=38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6" marR="32996" marT="46194" marB="46194" anchor="b"/>
                </a:tc>
                <a:extLst>
                  <a:ext uri="{0D108BD9-81ED-4DB2-BD59-A6C34878D82A}">
                    <a16:rowId xmlns:a16="http://schemas.microsoft.com/office/drawing/2014/main" val="391566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04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E1A4E-5575-48D9-AF69-B2B25982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307" y="152400"/>
            <a:ext cx="8559786" cy="7109639"/>
          </a:xfrm>
        </p:spPr>
        <p:txBody>
          <a:bodyPr/>
          <a:lstStyle/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Therefore,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91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24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= 417.23 bits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N^ = 86.51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n2* = 3 (</a:t>
            </a:r>
            <a:r>
              <a:rPr lang="en-IN" sz="2400" b="1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x:array</a:t>
            </a: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holding integer 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be sorted. This is used both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 input and output)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V* = 11.6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 = 0.027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 = 37.03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L^ = 0.038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 = 610 seconds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178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7120" y="1828963"/>
            <a:ext cx="7163608" cy="475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2149" y="6773164"/>
            <a:ext cx="987912" cy="18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6347" y="6810764"/>
            <a:ext cx="497014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0175">
              <a:lnSpc>
                <a:spcPts val="1650"/>
              </a:lnSpc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Table 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00" spc="-5" dirty="0">
                <a:latin typeface="Times New Roman"/>
                <a:cs typeface="Times New Roman"/>
              </a:rPr>
              <a:t>Software Engineering </a:t>
            </a:r>
            <a:r>
              <a:rPr sz="800" spc="-10" dirty="0">
                <a:latin typeface="Times New Roman"/>
                <a:cs typeface="Times New Roman"/>
              </a:rPr>
              <a:t>(3</a:t>
            </a:r>
            <a:r>
              <a:rPr sz="750" spc="-15" baseline="22222" dirty="0">
                <a:latin typeface="Times New Roman"/>
                <a:cs typeface="Times New Roman"/>
              </a:rPr>
              <a:t>rd </a:t>
            </a:r>
            <a:r>
              <a:rPr sz="800" spc="-5" dirty="0">
                <a:latin typeface="Times New Roman"/>
                <a:cs typeface="Times New Roman"/>
              </a:rPr>
              <a:t>ed.), </a:t>
            </a:r>
            <a:r>
              <a:rPr sz="800" dirty="0">
                <a:latin typeface="Times New Roman"/>
                <a:cs typeface="Times New Roman"/>
              </a:rPr>
              <a:t>By K.K </a:t>
            </a:r>
            <a:r>
              <a:rPr sz="800" spc="-5" dirty="0">
                <a:latin typeface="Times New Roman"/>
                <a:cs typeface="Times New Roman"/>
              </a:rPr>
              <a:t>Aggarwal </a:t>
            </a:r>
            <a:r>
              <a:rPr sz="800" dirty="0">
                <a:latin typeface="Times New Roman"/>
                <a:cs typeface="Times New Roman"/>
              </a:rPr>
              <a:t>&amp; </a:t>
            </a:r>
            <a:r>
              <a:rPr sz="800" spc="-5" dirty="0">
                <a:latin typeface="Times New Roman"/>
                <a:cs typeface="Times New Roman"/>
              </a:rPr>
              <a:t>Yogesh </a:t>
            </a:r>
            <a:r>
              <a:rPr sz="800" dirty="0">
                <a:latin typeface="Times New Roman"/>
                <a:cs typeface="Times New Roman"/>
              </a:rPr>
              <a:t>Singh, </a:t>
            </a:r>
            <a:r>
              <a:rPr sz="800" spc="-5" dirty="0">
                <a:latin typeface="Times New Roman"/>
                <a:cs typeface="Times New Roman"/>
              </a:rPr>
              <a:t>Copyright </a:t>
            </a:r>
            <a:r>
              <a:rPr sz="800" dirty="0">
                <a:latin typeface="Times New Roman"/>
                <a:cs typeface="Times New Roman"/>
              </a:rPr>
              <a:t>© </a:t>
            </a:r>
            <a:r>
              <a:rPr sz="800" spc="-5" dirty="0">
                <a:latin typeface="Times New Roman"/>
                <a:cs typeface="Times New Roman"/>
              </a:rPr>
              <a:t>New </a:t>
            </a:r>
            <a:r>
              <a:rPr sz="800" spc="-10" dirty="0">
                <a:latin typeface="Times New Roman"/>
                <a:cs typeface="Times New Roman"/>
              </a:rPr>
              <a:t>Age </a:t>
            </a:r>
            <a:r>
              <a:rPr sz="800" spc="-5" dirty="0">
                <a:latin typeface="Times New Roman"/>
                <a:cs typeface="Times New Roman"/>
              </a:rPr>
              <a:t>International Publishers,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2007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770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563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2414" y="1556534"/>
            <a:ext cx="6115125" cy="5010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6347" y="6810764"/>
            <a:ext cx="497014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0175">
              <a:lnSpc>
                <a:spcPts val="1650"/>
              </a:lnSpc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Table 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00" spc="-5" dirty="0">
                <a:latin typeface="Times New Roman"/>
                <a:cs typeface="Times New Roman"/>
              </a:rPr>
              <a:t>Software Engineering </a:t>
            </a:r>
            <a:r>
              <a:rPr sz="800" spc="-10" dirty="0">
                <a:latin typeface="Times New Roman"/>
                <a:cs typeface="Times New Roman"/>
              </a:rPr>
              <a:t>(3</a:t>
            </a:r>
            <a:r>
              <a:rPr sz="750" spc="-15" baseline="22222" dirty="0">
                <a:latin typeface="Times New Roman"/>
                <a:cs typeface="Times New Roman"/>
              </a:rPr>
              <a:t>rd </a:t>
            </a:r>
            <a:r>
              <a:rPr sz="800" spc="-5" dirty="0">
                <a:latin typeface="Times New Roman"/>
                <a:cs typeface="Times New Roman"/>
              </a:rPr>
              <a:t>ed.), </a:t>
            </a:r>
            <a:r>
              <a:rPr sz="800" dirty="0">
                <a:latin typeface="Times New Roman"/>
                <a:cs typeface="Times New Roman"/>
              </a:rPr>
              <a:t>By K.K </a:t>
            </a:r>
            <a:r>
              <a:rPr sz="800" spc="-5" dirty="0">
                <a:latin typeface="Times New Roman"/>
                <a:cs typeface="Times New Roman"/>
              </a:rPr>
              <a:t>Aggarwal </a:t>
            </a:r>
            <a:r>
              <a:rPr sz="800" dirty="0">
                <a:latin typeface="Times New Roman"/>
                <a:cs typeface="Times New Roman"/>
              </a:rPr>
              <a:t>&amp; </a:t>
            </a:r>
            <a:r>
              <a:rPr sz="800" spc="-5" dirty="0">
                <a:latin typeface="Times New Roman"/>
                <a:cs typeface="Times New Roman"/>
              </a:rPr>
              <a:t>Yogesh </a:t>
            </a:r>
            <a:r>
              <a:rPr sz="800" dirty="0">
                <a:latin typeface="Times New Roman"/>
                <a:cs typeface="Times New Roman"/>
              </a:rPr>
              <a:t>Singh, </a:t>
            </a:r>
            <a:r>
              <a:rPr sz="800" spc="-5" dirty="0">
                <a:latin typeface="Times New Roman"/>
                <a:cs typeface="Times New Roman"/>
              </a:rPr>
              <a:t>Copyright </a:t>
            </a:r>
            <a:r>
              <a:rPr sz="800" dirty="0">
                <a:latin typeface="Times New Roman"/>
                <a:cs typeface="Times New Roman"/>
              </a:rPr>
              <a:t>© </a:t>
            </a:r>
            <a:r>
              <a:rPr sz="800" spc="-5" dirty="0">
                <a:latin typeface="Times New Roman"/>
                <a:cs typeface="Times New Roman"/>
              </a:rPr>
              <a:t>New </a:t>
            </a:r>
            <a:r>
              <a:rPr sz="800" spc="-10" dirty="0">
                <a:latin typeface="Times New Roman"/>
                <a:cs typeface="Times New Roman"/>
              </a:rPr>
              <a:t>Age </a:t>
            </a:r>
            <a:r>
              <a:rPr sz="800" spc="-5" dirty="0">
                <a:latin typeface="Times New Roman"/>
                <a:cs typeface="Times New Roman"/>
              </a:rPr>
              <a:t>International Publishers,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2007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6493" y="2341879"/>
            <a:ext cx="6811645" cy="365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What is the complexity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module?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6"/>
            </a:pP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What is the module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strength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coupling?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6"/>
            </a:pP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What is the reliability at the time of</a:t>
            </a:r>
            <a:r>
              <a:rPr sz="22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release?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6"/>
            </a:pP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Which test technique is more</a:t>
            </a:r>
            <a:r>
              <a:rPr sz="2200" spc="1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effective?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6"/>
            </a:pP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testing hard or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testing</a:t>
            </a:r>
            <a:r>
              <a:rPr sz="22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smart?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6"/>
            </a:pPr>
            <a:endParaRPr sz="21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sz="2200" spc="-10" dirty="0">
                <a:solidFill>
                  <a:srgbClr val="965025"/>
                </a:solidFill>
                <a:latin typeface="Arial"/>
                <a:cs typeface="Arial"/>
              </a:rPr>
              <a:t>Do we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have a strong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program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or a week test</a:t>
            </a:r>
            <a:r>
              <a:rPr sz="2200" spc="10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suite?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7411" y="2803650"/>
            <a:ext cx="4473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145" algn="l"/>
                <a:tab pos="1266825" algn="l"/>
                <a:tab pos="1667510" algn="l"/>
                <a:tab pos="3002280" algn="l"/>
                <a:tab pos="3560445" algn="l"/>
              </a:tabLst>
            </a:pPr>
            <a:r>
              <a:rPr sz="2200" spc="-5" dirty="0">
                <a:latin typeface="Arial"/>
                <a:cs typeface="Arial"/>
              </a:rPr>
              <a:t>in	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able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3.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ulate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arious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337" y="2113279"/>
            <a:ext cx="3893185" cy="148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Example- </a:t>
            </a:r>
            <a:r>
              <a:rPr sz="22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6.2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30000"/>
              </a:lnSpc>
              <a:tabLst>
                <a:tab pos="1299845" algn="l"/>
                <a:tab pos="1859280" algn="l"/>
                <a:tab pos="3072765" algn="l"/>
              </a:tabLst>
            </a:pP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ider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spc="1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s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n  software </a:t>
            </a:r>
            <a:r>
              <a:rPr sz="2200" dirty="0">
                <a:latin typeface="Arial"/>
                <a:cs typeface="Arial"/>
              </a:rPr>
              <a:t>science</a:t>
            </a:r>
            <a:r>
              <a:rPr sz="2200" spc="-5" dirty="0">
                <a:latin typeface="Arial"/>
                <a:cs typeface="Arial"/>
              </a:rPr>
              <a:t> metrics.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5" name="object 5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337" y="1808479"/>
            <a:ext cx="689102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560"/>
              </a:spcBef>
            </a:pPr>
            <a:r>
              <a:rPr sz="2200" spc="-5" dirty="0">
                <a:latin typeface="Arial"/>
                <a:cs typeface="Arial"/>
              </a:rPr>
              <a:t>List of operators and operands are given in Table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4.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18349" y="6087364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248" y="3388390"/>
            <a:ext cx="8239833" cy="2295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1302" y="5850125"/>
            <a:ext cx="723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Table</a:t>
            </a:r>
            <a:r>
              <a:rPr sz="1600" b="1" spc="-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4477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3701" y="6749284"/>
            <a:ext cx="723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Table</a:t>
            </a:r>
            <a:r>
              <a:rPr sz="1600" b="1" spc="-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1358" y="1658821"/>
            <a:ext cx="6774058" cy="5033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1" y="4246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6857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293" y="2090419"/>
            <a:ext cx="2110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293" y="1270450"/>
            <a:ext cx="401383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latin typeface="Arial"/>
                <a:cs typeface="Arial"/>
              </a:rPr>
              <a:t>Program vocabulary </a:t>
            </a:r>
            <a:r>
              <a:rPr sz="5325" i="1" spc="-157" baseline="-3912" dirty="0">
                <a:latin typeface="Symbol"/>
                <a:cs typeface="Symbol"/>
              </a:rPr>
              <a:t></a:t>
            </a:r>
            <a:r>
              <a:rPr sz="5325" i="1" spc="-157" baseline="-3912" dirty="0">
                <a:latin typeface="Times New Roman"/>
                <a:cs typeface="Times New Roman"/>
              </a:rPr>
              <a:t> </a:t>
            </a:r>
            <a:r>
              <a:rPr sz="5025" spc="22" baseline="-4145" dirty="0">
                <a:latin typeface="Symbol"/>
                <a:cs typeface="Symbol"/>
              </a:rPr>
              <a:t></a:t>
            </a:r>
            <a:r>
              <a:rPr sz="5025" spc="480" baseline="-4145" dirty="0">
                <a:latin typeface="Times New Roman"/>
                <a:cs typeface="Times New Roman"/>
              </a:rPr>
              <a:t> </a:t>
            </a:r>
            <a:r>
              <a:rPr sz="5025" spc="22" baseline="-4145" dirty="0">
                <a:latin typeface="Times New Roman"/>
                <a:cs typeface="Times New Roman"/>
              </a:rPr>
              <a:t>42</a:t>
            </a:r>
            <a:endParaRPr sz="5025" baseline="-414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905" y="3096259"/>
            <a:ext cx="2296795" cy="15513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spc="-5" dirty="0">
                <a:latin typeface="Arial"/>
                <a:cs typeface="Arial"/>
              </a:rPr>
              <a:t>Estimated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Arial"/>
                <a:cs typeface="Arial"/>
              </a:rPr>
              <a:t>% error</a:t>
            </a:r>
            <a:endParaRPr sz="2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450"/>
              </a:spcBef>
            </a:pP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volume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7766" y="1919731"/>
            <a:ext cx="5130800" cy="272796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789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400" spc="322" baseline="-208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+N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  <a:p>
            <a:pPr marL="484505">
              <a:lnSpc>
                <a:spcPts val="2620"/>
              </a:lnSpc>
              <a:spcBef>
                <a:spcPts val="1689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84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55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139</a:t>
            </a:r>
            <a:endParaRPr sz="2400">
              <a:latin typeface="Arial"/>
              <a:cs typeface="Arial"/>
            </a:endParaRPr>
          </a:p>
          <a:p>
            <a:pPr marL="100330">
              <a:lnSpc>
                <a:spcPts val="1380"/>
              </a:lnSpc>
            </a:pPr>
            <a:r>
              <a:rPr sz="1600" dirty="0">
                <a:latin typeface="Symbol"/>
                <a:cs typeface="Symbol"/>
              </a:rPr>
              <a:t></a:t>
            </a:r>
            <a:endParaRPr sz="1600">
              <a:latin typeface="Symbol"/>
              <a:cs typeface="Symbol"/>
            </a:endParaRPr>
          </a:p>
          <a:p>
            <a:pPr marL="38100">
              <a:lnSpc>
                <a:spcPts val="3020"/>
              </a:lnSpc>
            </a:pPr>
            <a:r>
              <a:rPr sz="2750" i="1" spc="-5" dirty="0">
                <a:latin typeface="Times New Roman"/>
                <a:cs typeface="Times New Roman"/>
              </a:rPr>
              <a:t>N</a:t>
            </a:r>
            <a:r>
              <a:rPr sz="2750" i="1" spc="22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Symbol"/>
                <a:cs typeface="Symbol"/>
              </a:rPr>
              <a:t>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24</a:t>
            </a:r>
            <a:r>
              <a:rPr sz="2750" spc="-409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Times New Roman"/>
                <a:cs typeface="Times New Roman"/>
              </a:rPr>
              <a:t>log</a:t>
            </a:r>
            <a:r>
              <a:rPr sz="2400" spc="52" baseline="-24305" dirty="0">
                <a:latin typeface="Times New Roman"/>
                <a:cs typeface="Times New Roman"/>
              </a:rPr>
              <a:t>2</a:t>
            </a:r>
            <a:r>
              <a:rPr sz="2400" spc="352" baseline="-243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24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Symbol"/>
                <a:cs typeface="Symbol"/>
              </a:rPr>
              <a:t></a:t>
            </a:r>
            <a:r>
              <a:rPr sz="2750" spc="65" dirty="0">
                <a:latin typeface="Times New Roman"/>
                <a:cs typeface="Times New Roman"/>
              </a:rPr>
              <a:t>18</a:t>
            </a:r>
            <a:r>
              <a:rPr sz="2750" spc="-445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Times New Roman"/>
                <a:cs typeface="Times New Roman"/>
              </a:rPr>
              <a:t>log</a:t>
            </a:r>
            <a:r>
              <a:rPr sz="2400" spc="44" baseline="-24305" dirty="0">
                <a:latin typeface="Times New Roman"/>
                <a:cs typeface="Times New Roman"/>
              </a:rPr>
              <a:t>2</a:t>
            </a:r>
            <a:r>
              <a:rPr sz="2400" spc="-75" baseline="-243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18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Symbol"/>
                <a:cs typeface="Symbol"/>
              </a:rPr>
              <a:t></a:t>
            </a:r>
            <a:r>
              <a:rPr sz="2750" spc="-36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185.115</a:t>
            </a:r>
            <a:endParaRPr sz="27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24.91</a:t>
            </a:r>
            <a:endParaRPr sz="24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1450"/>
              </a:spcBef>
              <a:tabLst>
                <a:tab pos="436880" algn="l"/>
              </a:tabLst>
            </a:pPr>
            <a:r>
              <a:rPr sz="2400" dirty="0">
                <a:latin typeface="Arial"/>
                <a:cs typeface="Arial"/>
              </a:rPr>
              <a:t>V	= </a:t>
            </a:r>
            <a:r>
              <a:rPr sz="2400" spc="-5" dirty="0">
                <a:latin typeface="Arial"/>
                <a:cs typeface="Arial"/>
              </a:rPr>
              <a:t>749.605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097" y="5018022"/>
            <a:ext cx="3313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Estimated program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7796" y="5256294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708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1213" y="5256294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>
                <a:moveTo>
                  <a:pt x="0" y="0"/>
                </a:moveTo>
                <a:lnTo>
                  <a:pt x="505977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54142" y="5232838"/>
            <a:ext cx="126682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812165" algn="l"/>
              </a:tabLst>
            </a:pPr>
            <a:r>
              <a:rPr sz="3250" i="1" spc="-75" dirty="0">
                <a:latin typeface="Symbol"/>
                <a:cs typeface="Symbol"/>
              </a:rPr>
              <a:t></a:t>
            </a:r>
            <a:r>
              <a:rPr sz="2700" spc="-112" baseline="-24691" dirty="0">
                <a:latin typeface="Times New Roman"/>
                <a:cs typeface="Times New Roman"/>
              </a:rPr>
              <a:t>1	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2700" spc="150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7282" y="4676578"/>
            <a:ext cx="147891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40055" algn="l"/>
              </a:tabLst>
            </a:pPr>
            <a:r>
              <a:rPr sz="4650" baseline="-34946" dirty="0">
                <a:latin typeface="Symbol"/>
                <a:cs typeface="Symbol"/>
              </a:rPr>
              <a:t></a:t>
            </a:r>
            <a:r>
              <a:rPr sz="4650" baseline="-34946" dirty="0">
                <a:latin typeface="Times New Roman"/>
                <a:cs typeface="Times New Roman"/>
              </a:rPr>
              <a:t>	</a:t>
            </a:r>
            <a:r>
              <a:rPr sz="3100" dirty="0">
                <a:latin typeface="Times New Roman"/>
                <a:cs typeface="Times New Roman"/>
              </a:rPr>
              <a:t>2 </a:t>
            </a:r>
            <a:r>
              <a:rPr sz="4650" baseline="-34946" dirty="0">
                <a:latin typeface="Symbol"/>
                <a:cs typeface="Symbol"/>
              </a:rPr>
              <a:t></a:t>
            </a:r>
            <a:r>
              <a:rPr sz="4650" spc="112" baseline="-34946" dirty="0">
                <a:latin typeface="Times New Roman"/>
                <a:cs typeface="Times New Roman"/>
              </a:rPr>
              <a:t> </a:t>
            </a:r>
            <a:r>
              <a:rPr sz="3250" i="1" spc="20" dirty="0">
                <a:latin typeface="Symbol"/>
                <a:cs typeface="Symbol"/>
              </a:rPr>
              <a:t></a:t>
            </a:r>
            <a:r>
              <a:rPr sz="2700" spc="30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2645" y="6469402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335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7689" y="6469402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536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29430" y="6160140"/>
            <a:ext cx="328295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070"/>
              </a:lnSpc>
              <a:spcBef>
                <a:spcPts val="100"/>
              </a:spcBef>
              <a:tabLst>
                <a:tab pos="487680" algn="l"/>
                <a:tab pos="852169" algn="l"/>
              </a:tabLst>
            </a:pPr>
            <a:r>
              <a:rPr sz="3100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baseline="34946" dirty="0">
                <a:latin typeface="Times New Roman"/>
                <a:cs typeface="Times New Roman"/>
              </a:rPr>
              <a:t>2	</a:t>
            </a:r>
            <a:r>
              <a:rPr sz="3100" dirty="0">
                <a:latin typeface="Symbol"/>
                <a:cs typeface="Symbol"/>
              </a:rPr>
              <a:t>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4650" baseline="34946" dirty="0">
                <a:latin typeface="Times New Roman"/>
                <a:cs typeface="Times New Roman"/>
              </a:rPr>
              <a:t>18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-2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0.02727</a:t>
            </a:r>
            <a:endParaRPr sz="3100">
              <a:latin typeface="Times New Roman"/>
              <a:cs typeface="Times New Roman"/>
            </a:endParaRPr>
          </a:p>
          <a:p>
            <a:pPr marL="390525">
              <a:lnSpc>
                <a:spcPts val="3070"/>
              </a:lnSpc>
              <a:tabLst>
                <a:tab pos="1141730" algn="l"/>
              </a:tabLst>
            </a:pPr>
            <a:r>
              <a:rPr sz="3100" dirty="0">
                <a:latin typeface="Times New Roman"/>
                <a:cs typeface="Times New Roman"/>
              </a:rPr>
              <a:t>24	55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770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4706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2337307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ff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696" y="4793994"/>
            <a:ext cx="1236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3005" y="3421383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0448" y="3240125"/>
            <a:ext cx="6342380" cy="118364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520"/>
              </a:spcBef>
            </a:pPr>
            <a:r>
              <a:rPr sz="3100" dirty="0">
                <a:latin typeface="Times New Roman"/>
                <a:cs typeface="Times New Roman"/>
              </a:rPr>
              <a:t>.02727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27488.33 elementary mental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discriminations.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8785" y="5021599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606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7101" y="5020188"/>
            <a:ext cx="42100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5" dirty="0">
                <a:latin typeface="Times New Roman"/>
                <a:cs typeface="Times New Roman"/>
              </a:rPr>
              <a:t>1</a:t>
            </a:r>
            <a:r>
              <a:rPr sz="3100" dirty="0">
                <a:latin typeface="Times New Roman"/>
                <a:cs typeface="Times New Roman"/>
              </a:rPr>
              <a:t>8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0" name="object 10"/>
          <p:cNvSpPr txBox="1"/>
          <p:nvPr/>
        </p:nvSpPr>
        <p:spPr>
          <a:xfrm>
            <a:off x="4761989" y="4463929"/>
            <a:ext cx="149987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5" dirty="0">
                <a:latin typeface="Times New Roman"/>
                <a:cs typeface="Times New Roman"/>
              </a:rPr>
              <a:t>2748</a:t>
            </a:r>
            <a:r>
              <a:rPr sz="3100" spc="-65" dirty="0">
                <a:latin typeface="Times New Roman"/>
                <a:cs typeface="Times New Roman"/>
              </a:rPr>
              <a:t>8</a:t>
            </a:r>
            <a:r>
              <a:rPr sz="3100" spc="-10" dirty="0">
                <a:latin typeface="Times New Roman"/>
                <a:cs typeface="Times New Roman"/>
              </a:rPr>
              <a:t>.</a:t>
            </a:r>
            <a:r>
              <a:rPr sz="3100" spc="5" dirty="0">
                <a:latin typeface="Times New Roman"/>
                <a:cs typeface="Times New Roman"/>
              </a:rPr>
              <a:t>3</a:t>
            </a:r>
            <a:r>
              <a:rPr sz="3100" dirty="0">
                <a:latin typeface="Times New Roman"/>
                <a:cs typeface="Times New Roman"/>
              </a:rPr>
              <a:t>3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4126" y="4689930"/>
            <a:ext cx="109982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dirty="0">
                <a:latin typeface="Times New Roman"/>
                <a:cs typeface="Times New Roman"/>
              </a:rPr>
              <a:t>E </a:t>
            </a:r>
            <a:r>
              <a:rPr sz="3100" dirty="0">
                <a:latin typeface="Times New Roman"/>
                <a:cs typeface="Times New Roman"/>
              </a:rPr>
              <a:t>/ </a:t>
            </a:r>
            <a:r>
              <a:rPr sz="3250" i="1" spc="-85" dirty="0">
                <a:latin typeface="Symbol"/>
                <a:cs typeface="Symbol"/>
              </a:rPr>
              <a:t></a:t>
            </a:r>
            <a:r>
              <a:rPr sz="3250" i="1" spc="-1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493" y="1625599"/>
            <a:ext cx="214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Minimal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volume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1338" y="1590108"/>
            <a:ext cx="1730375" cy="17722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V*=20.4417</a:t>
            </a:r>
            <a:endParaRPr sz="2400">
              <a:latin typeface="Arial"/>
              <a:cs typeface="Arial"/>
            </a:endParaRPr>
          </a:p>
          <a:p>
            <a:pPr marL="132715" algn="ctr">
              <a:lnSpc>
                <a:spcPts val="1705"/>
              </a:lnSpc>
              <a:spcBef>
                <a:spcPts val="475"/>
              </a:spcBef>
            </a:pPr>
            <a:r>
              <a:rPr sz="1650" spc="20" dirty="0">
                <a:latin typeface="Symbol"/>
                <a:cs typeface="Symbol"/>
              </a:rPr>
              <a:t></a:t>
            </a:r>
            <a:endParaRPr sz="1650">
              <a:latin typeface="Symbol"/>
              <a:cs typeface="Symbol"/>
            </a:endParaRPr>
          </a:p>
          <a:p>
            <a:pPr marL="74295">
              <a:lnSpc>
                <a:spcPts val="3145"/>
              </a:lnSpc>
            </a:pPr>
            <a:r>
              <a:rPr sz="2850" spc="20" dirty="0">
                <a:latin typeface="Symbol"/>
                <a:cs typeface="Symbol"/>
              </a:rPr>
              <a:t>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i="1" spc="20" dirty="0">
                <a:latin typeface="Times New Roman"/>
                <a:cs typeface="Times New Roman"/>
              </a:rPr>
              <a:t>V </a:t>
            </a:r>
            <a:r>
              <a:rPr sz="2850" spc="10" dirty="0">
                <a:latin typeface="Times New Roman"/>
                <a:cs typeface="Times New Roman"/>
              </a:rPr>
              <a:t>/</a:t>
            </a:r>
            <a:r>
              <a:rPr sz="2850" spc="-375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1200"/>
              </a:spcBef>
            </a:pPr>
            <a:r>
              <a:rPr sz="4650" baseline="-34946" dirty="0">
                <a:latin typeface="Symbol"/>
                <a:cs typeface="Symbol"/>
              </a:rPr>
              <a:t></a:t>
            </a:r>
            <a:r>
              <a:rPr sz="4650" spc="120" baseline="-34946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748.605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1498" y="5374637"/>
            <a:ext cx="2948940" cy="112014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1527.1295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seconds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25.452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minutes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916933" y="1852675"/>
            <a:ext cx="8378825" cy="403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Information Flow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Metrics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286385">
              <a:lnSpc>
                <a:spcPts val="2635"/>
              </a:lnSpc>
              <a:tabLst>
                <a:tab pos="302958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Component	: Any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element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identified by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decomposing</a:t>
            </a:r>
            <a:r>
              <a:rPr sz="2200" spc="5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3185160" marR="5080">
              <a:lnSpc>
                <a:spcPts val="2640"/>
              </a:lnSpc>
              <a:spcBef>
                <a:spcPts val="85"/>
              </a:spcBef>
              <a:tabLst>
                <a:tab pos="4671060" algn="l"/>
                <a:tab pos="5797550" algn="l"/>
                <a:tab pos="6490970" algn="l"/>
                <a:tab pos="701230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oft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s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nto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its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tituent  parts.</a:t>
            </a:r>
            <a:endParaRPr sz="22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845"/>
              </a:spcBef>
              <a:tabLst>
                <a:tab pos="3029585" algn="l"/>
                <a:tab pos="3900170" algn="l"/>
                <a:tab pos="5006340" algn="l"/>
                <a:tab pos="5473065" algn="l"/>
                <a:tab pos="6499860" algn="l"/>
                <a:tab pos="688848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Cohesion	: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	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degree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	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which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	component</a:t>
            </a:r>
            <a:endParaRPr sz="2200">
              <a:latin typeface="Arial"/>
              <a:cs typeface="Arial"/>
            </a:endParaRPr>
          </a:p>
          <a:p>
            <a:pPr marL="318516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performs a single</a:t>
            </a:r>
            <a:r>
              <a:rPr sz="2200" spc="2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3263265" marR="7620" indent="-2976880" algn="just">
              <a:lnSpc>
                <a:spcPct val="99800"/>
              </a:lnSpc>
              <a:tabLst>
                <a:tab pos="302958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Coupling	: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term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used to describe the degree of  linkage between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one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component to  others in the same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6593" y="1549399"/>
            <a:ext cx="8625205" cy="534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57834">
              <a:lnSpc>
                <a:spcPct val="100000"/>
              </a:lnSpc>
              <a:spcBef>
                <a:spcPts val="100"/>
              </a:spcBef>
              <a:buFont typeface="Arial Unicode MS"/>
              <a:buChar char="▪"/>
              <a:tabLst>
                <a:tab pos="497205" algn="l"/>
                <a:tab pos="49784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Basic Information Flow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  <a:p>
            <a:pPr marL="25400" marR="133350" algn="just">
              <a:lnSpc>
                <a:spcPct val="99800"/>
              </a:lnSpc>
              <a:spcBef>
                <a:spcPts val="19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Information Flow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metrics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 applied to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Components of a  system design. Fig. 13 shows a fragment 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design, and for  component ‘A’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can define three measures, but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remember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that  these are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simplest models of</a:t>
            </a:r>
            <a:r>
              <a:rPr sz="22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IF.</a:t>
            </a:r>
            <a:endParaRPr sz="2200">
              <a:latin typeface="Arial"/>
              <a:cs typeface="Arial"/>
            </a:endParaRPr>
          </a:p>
          <a:p>
            <a:pPr marL="558165" marR="57785" lvl="1" indent="-45720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5588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‘FAN IN’ is simply a count of the number of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other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Components  that can call, or pass control, to Component</a:t>
            </a:r>
            <a:r>
              <a:rPr sz="2200" spc="4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 marL="558165" marR="57785" lvl="1" indent="-457200" algn="just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588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‘FANOUT’ is the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Components that are called by  Component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 marL="558165" marR="55880" lvl="1" indent="-457200" algn="just">
              <a:lnSpc>
                <a:spcPct val="99800"/>
              </a:lnSpc>
              <a:spcBef>
                <a:spcPts val="1735"/>
              </a:spcBef>
              <a:buAutoNum type="arabicPeriod"/>
              <a:tabLst>
                <a:tab pos="5588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This is derived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from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 first two </a:t>
            </a:r>
            <a:r>
              <a:rPr sz="2200" spc="5" dirty="0">
                <a:solidFill>
                  <a:srgbClr val="329932"/>
                </a:solidFill>
                <a:latin typeface="Arial"/>
                <a:cs typeface="Arial"/>
              </a:rPr>
              <a:t>by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using the following formula.  We will call this measure the INFORMATION FLOW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index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of  Component A, abbreviated as</a:t>
            </a:r>
            <a:r>
              <a:rPr sz="2200" spc="2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IF(A).</a:t>
            </a:r>
            <a:endParaRPr sz="2200">
              <a:latin typeface="Arial"/>
              <a:cs typeface="Arial"/>
            </a:endParaRPr>
          </a:p>
          <a:p>
            <a:pPr marL="1754505">
              <a:lnSpc>
                <a:spcPct val="100000"/>
              </a:lnSpc>
              <a:spcBef>
                <a:spcPts val="111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IF(A) =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[FAN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IN(A) x FAN OUT</a:t>
            </a:r>
            <a:r>
              <a:rPr sz="22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(A)]</a:t>
            </a:r>
            <a:r>
              <a:rPr sz="2250" baseline="25925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2250" baseline="25925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8386" y="6077201"/>
            <a:ext cx="303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Fig.13: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Aspects of</a:t>
            </a:r>
            <a:r>
              <a:rPr sz="18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complexity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9962" y="2470328"/>
            <a:ext cx="4322157" cy="3135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808479"/>
            <a:ext cx="8484870" cy="5313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following is a step-by-step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guide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 deriving these most simple  of IF</a:t>
            </a:r>
            <a:r>
              <a:rPr sz="22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metrics.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Note the level of each Component in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system</a:t>
            </a:r>
            <a:r>
              <a:rPr sz="22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design.</a:t>
            </a:r>
            <a:endParaRPr sz="2200">
              <a:latin typeface="Arial"/>
              <a:cs typeface="Arial"/>
            </a:endParaRPr>
          </a:p>
          <a:p>
            <a:pPr marL="469265" marR="6350" indent="-457200" algn="just">
              <a:lnSpc>
                <a:spcPct val="99800"/>
              </a:lnSpc>
              <a:spcBef>
                <a:spcPts val="1814"/>
              </a:spcBef>
              <a:buAutoNum type="arabicPeriod"/>
              <a:tabLst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For each Component, count the number 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calls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that  Component – this is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FAN IN of that Component.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Some 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organizations allow more than one Component at the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highest 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level in the design,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for Components at the highest level which  should have a FAN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zero, assign a FAN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one.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Also 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note that a simple model of FAN IN can penalize reused  Components.</a:t>
            </a:r>
            <a:endParaRPr sz="2200">
              <a:latin typeface="Arial"/>
              <a:cs typeface="Arial"/>
            </a:endParaRPr>
          </a:p>
          <a:p>
            <a:pPr marL="469265" marR="85090" indent="-457200" algn="just">
              <a:lnSpc>
                <a:spcPct val="100000"/>
              </a:lnSpc>
              <a:spcBef>
                <a:spcPts val="1860"/>
              </a:spcBef>
              <a:buAutoNum type="arabicPeriod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For each Component, count the number of calls from the  Component. For Component that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call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no other, assign a FAN 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OUT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value of</a:t>
            </a:r>
            <a:r>
              <a:rPr sz="2200" spc="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one.</a:t>
            </a:r>
            <a:endParaRPr sz="2200">
              <a:latin typeface="Arial"/>
              <a:cs typeface="Arial"/>
            </a:endParaRPr>
          </a:p>
          <a:p>
            <a:pPr marR="630555" algn="r">
              <a:lnSpc>
                <a:spcPts val="1750"/>
              </a:lnSpc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ont…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053" y="1960879"/>
            <a:ext cx="8652510" cy="462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4505" marR="7620" indent="-457200" algn="just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48514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Calculate the IF value for each Component using the above  formula.</a:t>
            </a:r>
            <a:endParaRPr sz="2200">
              <a:latin typeface="Arial"/>
              <a:cs typeface="Arial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1765"/>
              </a:spcBef>
              <a:buAutoNum type="arabicPeriod" startAt="4"/>
              <a:tabLst>
                <a:tab pos="4699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Sum the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IF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value for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all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Components within each level which is  called as 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the LEVEL</a:t>
            </a:r>
            <a:r>
              <a:rPr sz="2200" spc="2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SUM.</a:t>
            </a:r>
            <a:endParaRPr sz="2200">
              <a:latin typeface="Arial"/>
              <a:cs typeface="Arial"/>
            </a:endParaRPr>
          </a:p>
          <a:p>
            <a:pPr marL="484505" marR="81915" indent="-457200" algn="just">
              <a:lnSpc>
                <a:spcPct val="100000"/>
              </a:lnSpc>
              <a:spcBef>
                <a:spcPts val="1955"/>
              </a:spcBef>
              <a:buAutoNum type="arabicPeriod" startAt="4"/>
              <a:tabLst>
                <a:tab pos="48514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Sum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IF values for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total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system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design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which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is called the 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SYSTEM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SUM.</a:t>
            </a:r>
            <a:endParaRPr sz="2200">
              <a:latin typeface="Arial"/>
              <a:cs typeface="Arial"/>
            </a:endParaRPr>
          </a:p>
          <a:p>
            <a:pPr marL="484505" marR="83820" indent="-457200" algn="just">
              <a:lnSpc>
                <a:spcPct val="99800"/>
              </a:lnSpc>
              <a:spcBef>
                <a:spcPts val="1745"/>
              </a:spcBef>
              <a:buAutoNum type="arabicPeriod" startAt="4"/>
              <a:tabLst>
                <a:tab pos="48514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For each level, rank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Component in that level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according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to  FAN IN,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FAN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OUT and IF values. Three histograms 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line plots  should be prepared for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22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level.</a:t>
            </a:r>
            <a:endParaRPr sz="2200">
              <a:latin typeface="Arial"/>
              <a:cs typeface="Arial"/>
            </a:endParaRPr>
          </a:p>
          <a:p>
            <a:pPr marL="484505" marR="83185" indent="-457200" algn="just">
              <a:lnSpc>
                <a:spcPct val="100000"/>
              </a:lnSpc>
              <a:spcBef>
                <a:spcPts val="1689"/>
              </a:spcBef>
              <a:buAutoNum type="arabicPeriod" startAt="4"/>
              <a:tabLst>
                <a:tab pos="48514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Plot the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LEVEL SUM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values for each level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using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histogram or  line plot.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988" y="2301947"/>
            <a:ext cx="8853812" cy="432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99800"/>
              </a:lnSpc>
              <a:spcBef>
                <a:spcPts val="100"/>
              </a:spcBef>
              <a:buFont typeface="Arial Unicode MS"/>
              <a:buChar char="❖"/>
              <a:tabLst>
                <a:tab pos="469900" algn="l"/>
              </a:tabLst>
            </a:pP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Pressman explained as “A measure provides a quantitative  indication of the extent, amount,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dimension,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capacity, or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size 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of some attribute of the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product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z="28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process”.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30"/>
              </a:spcBef>
              <a:buFont typeface="Arial Unicode MS"/>
              <a:buChar char="❖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965025"/>
                </a:solidFill>
                <a:latin typeface="Arial"/>
                <a:cs typeface="Arial"/>
              </a:rPr>
              <a:t>Measurement is the act of determine a</a:t>
            </a:r>
            <a:r>
              <a:rPr sz="2800" spc="6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65025"/>
                </a:solidFill>
                <a:latin typeface="Arial"/>
                <a:cs typeface="Arial"/>
              </a:rPr>
              <a:t>measure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Font typeface="Arial Unicode MS"/>
              <a:buChar char="❖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800" spc="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metric</a:t>
            </a:r>
            <a:r>
              <a:rPr sz="2800" spc="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80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quantitative</a:t>
            </a:r>
            <a:r>
              <a:rPr sz="28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measure</a:t>
            </a:r>
            <a:r>
              <a:rPr sz="280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8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8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degree</a:t>
            </a:r>
            <a:r>
              <a:rPr sz="280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8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which</a:t>
            </a:r>
            <a:r>
              <a:rPr lang="en-IN"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a	system,	component,	or	process	possesses	a	given attribute.</a:t>
            </a: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Font typeface="Arial Unicode MS"/>
              <a:buChar char="❖"/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1784095"/>
            <a:ext cx="8085455" cy="431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Unicode MS"/>
              <a:buChar char="▪"/>
              <a:tabLst>
                <a:tab pos="469265" algn="l"/>
                <a:tab pos="46990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 More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Sophisticated Information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Flow Model</a:t>
            </a:r>
            <a:endParaRPr sz="26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864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=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components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that call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 marL="502920" marR="5080" indent="-457200">
              <a:lnSpc>
                <a:spcPct val="100000"/>
              </a:lnSpc>
              <a:spcBef>
                <a:spcPts val="1320"/>
              </a:spcBef>
              <a:tabLst>
                <a:tab pos="330835" algn="l"/>
                <a:tab pos="624840" algn="l"/>
                <a:tab pos="1146175" algn="l"/>
                <a:tab pos="2226945" algn="l"/>
                <a:tab pos="2592705" algn="l"/>
                <a:tab pos="4139565" algn="l"/>
                <a:tab pos="5173980" algn="l"/>
                <a:tab pos="5538470" algn="l"/>
                <a:tab pos="5855335" algn="l"/>
                <a:tab pos="6547484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b	=		the	n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pa</a:t>
            </a:r>
            <a:r>
              <a:rPr sz="2200" spc="5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et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rs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ss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c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nents  higher in the</a:t>
            </a:r>
            <a:r>
              <a:rPr sz="22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hierarchy.</a:t>
            </a:r>
            <a:endParaRPr sz="2200">
              <a:latin typeface="Arial"/>
              <a:cs typeface="Arial"/>
            </a:endParaRPr>
          </a:p>
          <a:p>
            <a:pPr marL="502920" marR="5080" indent="-457200">
              <a:lnSpc>
                <a:spcPct val="100000"/>
              </a:lnSpc>
              <a:spcBef>
                <a:spcPts val="1320"/>
              </a:spcBef>
              <a:tabLst>
                <a:tab pos="316865" algn="l"/>
                <a:tab pos="612775" algn="l"/>
                <a:tab pos="1135380" algn="l"/>
                <a:tab pos="2217420" algn="l"/>
                <a:tab pos="2585085" algn="l"/>
                <a:tab pos="4133215" algn="l"/>
                <a:tab pos="5169535" algn="l"/>
                <a:tab pos="5535295" algn="l"/>
                <a:tab pos="5854065" algn="l"/>
                <a:tab pos="6547484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	=		the	n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pa</a:t>
            </a:r>
            <a:r>
              <a:rPr sz="2200" spc="5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et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rs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c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nents  lower in the</a:t>
            </a:r>
            <a:r>
              <a:rPr sz="2200" spc="2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hierarchy.</a:t>
            </a:r>
            <a:endParaRPr sz="22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 =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data elements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read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component</a:t>
            </a:r>
            <a:r>
              <a:rPr sz="22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Then:</a:t>
            </a:r>
            <a:endParaRPr sz="2200">
              <a:latin typeface="Arial"/>
              <a:cs typeface="Arial"/>
            </a:endParaRPr>
          </a:p>
          <a:p>
            <a:pPr marL="34925" algn="ctr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FAN IN(A)= a + b + c +</a:t>
            </a:r>
            <a:r>
              <a:rPr sz="22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6449" y="2814318"/>
            <a:ext cx="802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higher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825493" y="1640229"/>
            <a:ext cx="7532370" cy="186943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Also let: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 =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components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called by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A;</a:t>
            </a:r>
            <a:endParaRPr sz="22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f = the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parameters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passed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from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 to components  in the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hierarchy;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061" y="3652518"/>
            <a:ext cx="8512810" cy="2448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205" marR="5080" indent="-4572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g =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the number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of parameters passed from A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components lower  in the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hierarchy;</a:t>
            </a:r>
            <a:endParaRPr sz="2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 =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data elements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written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 by</a:t>
            </a:r>
            <a:r>
              <a:rPr sz="22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Then:</a:t>
            </a:r>
            <a:endParaRPr sz="2200">
              <a:latin typeface="Arial"/>
              <a:cs typeface="Arial"/>
            </a:endParaRPr>
          </a:p>
          <a:p>
            <a:pPr marR="450850" algn="ctr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FAN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OUT(A)=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 + f + g +</a:t>
            </a:r>
            <a:r>
              <a:rPr sz="22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4588-3B3A-4B40-BA9B-4728B14D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A18871B-42AB-48B5-9C0D-1F626E845F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9300" y="1639888"/>
            <a:ext cx="8559800" cy="417934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430"/>
              </a:spcBef>
            </a:pPr>
            <a:endParaRPr sz="2200" dirty="0">
              <a:latin typeface="Arial"/>
              <a:cs typeface="Arial"/>
            </a:endParaRPr>
          </a:p>
          <a:p>
            <a:pPr marL="469265" marR="5080" indent="-457200" algn="just">
              <a:lnSpc>
                <a:spcPct val="99800"/>
              </a:lnSpc>
              <a:spcBef>
                <a:spcPts val="1340"/>
              </a:spcBef>
              <a:buFont typeface="Arial Unicode MS"/>
              <a:buChar char="❖"/>
              <a:tabLst>
                <a:tab pos="469900" algn="l"/>
              </a:tabLst>
            </a:pP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Fenton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defined 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measurement as “ </a:t>
            </a:r>
            <a:endParaRPr lang="en-IN" sz="3600" spc="-5" dirty="0">
              <a:solidFill>
                <a:srgbClr val="003265"/>
              </a:solidFill>
              <a:latin typeface="Arial"/>
              <a:cs typeface="Arial"/>
            </a:endParaRPr>
          </a:p>
          <a:p>
            <a:pPr marL="12065" marR="5080" algn="just">
              <a:lnSpc>
                <a:spcPct val="99800"/>
              </a:lnSpc>
              <a:spcBef>
                <a:spcPts val="1340"/>
              </a:spcBef>
              <a:tabLst>
                <a:tab pos="469900" algn="l"/>
              </a:tabLst>
            </a:pPr>
            <a:r>
              <a:rPr sz="3600" spc="5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is the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process 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by which  numbers or symbols are assigned to attributes of entities in  the real world in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a way as to describe them according  to clearly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defined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 rules”.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0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892818" y="1981093"/>
            <a:ext cx="8513445" cy="427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indent="-457834">
              <a:lnSpc>
                <a:spcPct val="100000"/>
              </a:lnSpc>
              <a:spcBef>
                <a:spcPts val="100"/>
              </a:spcBef>
              <a:buFont typeface="Arial Unicode MS"/>
              <a:buChar char="▪"/>
              <a:tabLst>
                <a:tab pos="560705" algn="l"/>
                <a:tab pos="56134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Definition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Arial"/>
              <a:cs typeface="Arial"/>
            </a:endParaRPr>
          </a:p>
          <a:p>
            <a:pPr marL="12700" marR="5080" algn="just">
              <a:lnSpc>
                <a:spcPct val="99900"/>
              </a:lnSpc>
            </a:pP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Software metrics can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be 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defined as “</a:t>
            </a:r>
            <a:r>
              <a:rPr sz="3200" i="1" spc="-5" dirty="0">
                <a:solidFill>
                  <a:srgbClr val="003265"/>
                </a:solidFill>
                <a:latin typeface="Arial"/>
                <a:cs typeface="Arial"/>
              </a:rPr>
              <a:t>The continuous application of  measurement based techniques to the software development  process and its products to supply meaningful and timely  </a:t>
            </a:r>
            <a:r>
              <a:rPr sz="3200" i="1" dirty="0">
                <a:solidFill>
                  <a:srgbClr val="003265"/>
                </a:solidFill>
                <a:latin typeface="Arial"/>
                <a:cs typeface="Arial"/>
              </a:rPr>
              <a:t>management </a:t>
            </a:r>
            <a:r>
              <a:rPr sz="3200" i="1" spc="-5" dirty="0">
                <a:solidFill>
                  <a:srgbClr val="003265"/>
                </a:solidFill>
                <a:latin typeface="Arial"/>
                <a:cs typeface="Arial"/>
              </a:rPr>
              <a:t>information, together </a:t>
            </a:r>
            <a:r>
              <a:rPr sz="3200" i="1" dirty="0">
                <a:solidFill>
                  <a:srgbClr val="003265"/>
                </a:solidFill>
                <a:latin typeface="Arial"/>
                <a:cs typeface="Arial"/>
              </a:rPr>
              <a:t>with </a:t>
            </a:r>
            <a:r>
              <a:rPr sz="3200" i="1" spc="-5" dirty="0">
                <a:solidFill>
                  <a:srgbClr val="003265"/>
                </a:solidFill>
                <a:latin typeface="Arial"/>
                <a:cs typeface="Arial"/>
              </a:rPr>
              <a:t>the use </a:t>
            </a:r>
            <a:r>
              <a:rPr sz="3200" i="1" spc="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3200" i="1" spc="-5" dirty="0">
                <a:solidFill>
                  <a:srgbClr val="003265"/>
                </a:solidFill>
                <a:latin typeface="Arial"/>
                <a:cs typeface="Arial"/>
              </a:rPr>
              <a:t>those techniques  to improve that process and its</a:t>
            </a:r>
            <a:r>
              <a:rPr sz="3200" i="1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3265"/>
                </a:solidFill>
                <a:latin typeface="Arial"/>
                <a:cs typeface="Arial"/>
              </a:rPr>
              <a:t>products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”.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381000" y="2006599"/>
            <a:ext cx="9372600" cy="453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610" indent="-457834">
              <a:lnSpc>
                <a:spcPct val="100000"/>
              </a:lnSpc>
              <a:spcBef>
                <a:spcPts val="100"/>
              </a:spcBef>
              <a:buFont typeface="Arial Unicode MS"/>
              <a:buChar char="▪"/>
              <a:tabLst>
                <a:tab pos="562610" algn="l"/>
                <a:tab pos="563245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Areas of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Applications</a:t>
            </a:r>
            <a:endParaRPr sz="2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914"/>
              </a:spcBef>
            </a:pP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The most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established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area of software metrics is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cost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size 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estimation techniques.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The prediction of quality levels for software, often in terms of  reliability, is another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area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where software metrics have an important  role to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play.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The use of software metrics to provide quantitative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checks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on  software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design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is also a well established</a:t>
            </a:r>
            <a:r>
              <a:rPr sz="28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area.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764533" y="2006599"/>
            <a:ext cx="52965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Unicode MS"/>
              <a:buChar char="▪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Problems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During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Implementation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1253" y="2600959"/>
            <a:ext cx="1598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Arial Unicode MS"/>
              <a:buChar char="➢"/>
              <a:tabLst>
                <a:tab pos="313055" algn="l"/>
              </a:tabLst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tate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4452" y="2600959"/>
            <a:ext cx="5359400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marR="5080" indent="-233679" algn="just">
              <a:lnSpc>
                <a:spcPct val="99800"/>
              </a:lnSpc>
              <a:spcBef>
                <a:spcPts val="10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 Software development is to complex; it  cannot be managed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like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other parts of  the organization.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53" y="3850638"/>
            <a:ext cx="2294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4453" y="3850638"/>
            <a:ext cx="10833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98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:	F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rget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2796" y="3850638"/>
            <a:ext cx="1954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2590" algn="l"/>
                <a:tab pos="931544" algn="l"/>
                <a:tab pos="149034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it,	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ill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find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2867" y="3850638"/>
            <a:ext cx="20307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95"/>
              </a:spcBef>
              <a:tabLst>
                <a:tab pos="155003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elop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6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ana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7623" y="4185918"/>
            <a:ext cx="2830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86865" algn="l"/>
                <a:tab pos="2429510" algn="l"/>
              </a:tabLst>
            </a:pP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gers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ill  development.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1253" y="5146038"/>
            <a:ext cx="1598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Arial Unicode MS"/>
              <a:buChar char="➢"/>
              <a:tabLst>
                <a:tab pos="313055" algn="l"/>
              </a:tabLst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tate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4452" y="5146038"/>
            <a:ext cx="4908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	I am only six months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late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with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1253" y="5755637"/>
            <a:ext cx="2294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4453" y="5755637"/>
            <a:ext cx="40214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:	Fine,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are only out of a</a:t>
            </a:r>
            <a:r>
              <a:rPr sz="22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job.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1191253" y="2311399"/>
            <a:ext cx="1598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Arial Unicode MS"/>
              <a:buChar char="➢"/>
              <a:tabLst>
                <a:tab pos="313055" algn="l"/>
              </a:tabLst>
            </a:pPr>
            <a:r>
              <a:rPr sz="2200" spc="-1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tate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4452" y="2311399"/>
            <a:ext cx="4908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:	I am only six months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late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with</a:t>
            </a:r>
            <a:r>
              <a:rPr sz="2200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1253" y="2920998"/>
            <a:ext cx="2294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4453" y="2920998"/>
            <a:ext cx="40214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:	Fine,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are only out of a</a:t>
            </a:r>
            <a:r>
              <a:rPr sz="22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job.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253" y="3713478"/>
            <a:ext cx="1598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Arial Unicode MS"/>
              <a:buChar char="➢"/>
              <a:tabLst>
                <a:tab pos="313055" algn="l"/>
              </a:tabLst>
            </a:pPr>
            <a:r>
              <a:rPr sz="2200" spc="-1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tate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2" y="3713478"/>
            <a:ext cx="5358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: But </a:t>
            </a:r>
            <a:r>
              <a:rPr sz="2200" spc="-10" dirty="0">
                <a:solidFill>
                  <a:srgbClr val="323299"/>
                </a:solidFill>
                <a:latin typeface="Arial"/>
                <a:cs typeface="Arial"/>
              </a:rPr>
              <a:t>you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cannot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put reliability constraints  in the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contract.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1253" y="4597398"/>
            <a:ext cx="2294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453" y="4597398"/>
            <a:ext cx="4487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:	Then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may not get the</a:t>
            </a:r>
            <a:r>
              <a:rPr sz="22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contract.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3305</Words>
  <Application>Microsoft Office PowerPoint</Application>
  <PresentationFormat>Custom</PresentationFormat>
  <Paragraphs>442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 Unicode MS</vt:lpstr>
      <vt:lpstr>Arial</vt:lpstr>
      <vt:lpstr>Calibri</vt:lpstr>
      <vt:lpstr>Consolas</vt:lpstr>
      <vt:lpstr>Garamond</vt:lpstr>
      <vt:lpstr>Monotype Corsiva</vt:lpstr>
      <vt:lpstr>Symbol</vt:lpstr>
      <vt:lpstr>Times New Roman</vt:lpstr>
      <vt:lpstr>urw-din</vt:lpstr>
      <vt:lpstr>Office Theme</vt:lpstr>
      <vt:lpstr>1_Office Theme</vt:lpstr>
      <vt:lpstr>PowerPoint Presentation</vt:lpstr>
      <vt:lpstr>Software Metrics</vt:lpstr>
      <vt:lpstr>Software Metrics</vt:lpstr>
      <vt:lpstr>Software Metrics</vt:lpstr>
      <vt:lpstr>PowerPoint Presentation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Halstead metrics – </vt:lpstr>
      <vt:lpstr>Software Metrics</vt:lpstr>
      <vt:lpstr>Software Metrics</vt:lpstr>
      <vt:lpstr>Software Metrics</vt:lpstr>
      <vt:lpstr>PowerPoint Presentation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PowerPoint Presentation</vt:lpstr>
      <vt:lpstr>PowerPoint Presentation</vt:lpstr>
      <vt:lpstr>PowerPoint Presentation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Ruchin</dc:creator>
  <cp:lastModifiedBy>Ruchin Gupta</cp:lastModifiedBy>
  <cp:revision>23</cp:revision>
  <dcterms:created xsi:type="dcterms:W3CDTF">2022-04-06T03:22:09Z</dcterms:created>
  <dcterms:modified xsi:type="dcterms:W3CDTF">2022-04-11T05:35:00Z</dcterms:modified>
</cp:coreProperties>
</file>