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ushree sanwal" userId="7704d17d92f849e6" providerId="LiveId" clId="{44A1686F-F664-4A05-8C32-C3DA7B70605B}"/>
    <pc:docChg chg="modSld">
      <pc:chgData name="tanushree sanwal" userId="7704d17d92f849e6" providerId="LiveId" clId="{44A1686F-F664-4A05-8C32-C3DA7B70605B}" dt="2023-02-15T05:44:30.522" v="4" actId="20577"/>
      <pc:docMkLst>
        <pc:docMk/>
      </pc:docMkLst>
      <pc:sldChg chg="modSp mod">
        <pc:chgData name="tanushree sanwal" userId="7704d17d92f849e6" providerId="LiveId" clId="{44A1686F-F664-4A05-8C32-C3DA7B70605B}" dt="2023-02-15T05:44:30.522" v="4" actId="20577"/>
        <pc:sldMkLst>
          <pc:docMk/>
          <pc:sldMk cId="0" sldId="256"/>
        </pc:sldMkLst>
        <pc:spChg chg="mod">
          <ac:chgData name="tanushree sanwal" userId="7704d17d92f849e6" providerId="LiveId" clId="{44A1686F-F664-4A05-8C32-C3DA7B70605B}" dt="2023-02-15T05:44:30.522" v="4" actId="20577"/>
          <ac:spMkLst>
            <pc:docMk/>
            <pc:sldMk cId="0"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2/15/2023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2/15/2023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2/15/2023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2/15/2023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2/15/2023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2/15/2023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5600"/>
            <a:ext cx="8077200" cy="1673352"/>
          </a:xfrm>
        </p:spPr>
        <p:txBody>
          <a:bodyPr>
            <a:normAutofit fontScale="90000"/>
          </a:bodyPr>
          <a:lstStyle/>
          <a:p>
            <a:r>
              <a:rPr lang="en-US" b="1" dirty="0">
                <a:solidFill>
                  <a:schemeClr val="accent4"/>
                </a:solidFill>
              </a:rPr>
              <a:t>KINGSHIP AND COUNCIL OF MINISTERS</a:t>
            </a:r>
            <a:br>
              <a:rPr lang="en-US" b="1" dirty="0">
                <a:solidFill>
                  <a:schemeClr val="accent4"/>
                </a:solidFill>
              </a:rPr>
            </a:br>
            <a:r>
              <a:rPr lang="en-US" b="1" dirty="0">
                <a:solidFill>
                  <a:schemeClr val="accent4"/>
                </a:solidFill>
              </a:rPr>
              <a:t>IN ANCIENT INDIA</a:t>
            </a:r>
            <a:r>
              <a:rPr lang="en-US" b="1" dirty="0"/>
              <a:t>	</a:t>
            </a:r>
          </a:p>
        </p:txBody>
      </p:sp>
      <p:sp>
        <p:nvSpPr>
          <p:cNvPr id="3" name="Subtitle 2"/>
          <p:cNvSpPr>
            <a:spLocks noGrp="1"/>
          </p:cNvSpPr>
          <p:nvPr>
            <p:ph type="subTitle" idx="1"/>
          </p:nvPr>
        </p:nvSpPr>
        <p:spPr>
          <a:xfrm>
            <a:off x="762000" y="990600"/>
            <a:ext cx="8077200" cy="1499616"/>
          </a:xfrm>
        </p:spPr>
        <p:txBody>
          <a:bodyPr>
            <a:normAutofit/>
          </a:bodyPr>
          <a:lstStyle/>
          <a:p>
            <a:r>
              <a:rPr lang="en-US" dirty="0"/>
              <a:t>TANUSHREE SANWAL</a:t>
            </a:r>
          </a:p>
          <a:p>
            <a:r>
              <a:rPr lang="en-US" dirty="0"/>
              <a:t>ASSISTANT PROFESSOR</a:t>
            </a:r>
          </a:p>
          <a:p>
            <a:r>
              <a:rPr lang="en-US"/>
              <a:t>KSOM</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a:t>These </a:t>
            </a:r>
            <a:r>
              <a:rPr lang="en-US" dirty="0" err="1"/>
              <a:t>mahāmātras</a:t>
            </a:r>
            <a:r>
              <a:rPr lang="en-US" dirty="0"/>
              <a:t> were known as </a:t>
            </a:r>
            <a:r>
              <a:rPr lang="en-US" dirty="0" err="1"/>
              <a:t>amātya</a:t>
            </a:r>
            <a:r>
              <a:rPr lang="en-US" dirty="0"/>
              <a:t> in </a:t>
            </a:r>
            <a:r>
              <a:rPr lang="en-US" dirty="0" err="1"/>
              <a:t>Ashokan</a:t>
            </a:r>
            <a:r>
              <a:rPr lang="en-US" dirty="0"/>
              <a:t> period.</a:t>
            </a:r>
          </a:p>
          <a:p>
            <a:r>
              <a:rPr lang="en-US" dirty="0"/>
              <a:t>It was concerned mostly with economic functions and some military duties and social functions.</a:t>
            </a:r>
          </a:p>
          <a:p>
            <a:r>
              <a:rPr lang="en-US" dirty="0"/>
              <a:t>With the help of this </a:t>
            </a:r>
            <a:r>
              <a:rPr lang="en-US" dirty="0" err="1"/>
              <a:t>centralised</a:t>
            </a:r>
            <a:r>
              <a:rPr lang="en-US" dirty="0"/>
              <a:t> bureaucratic structure not only did the government regulate the economic life of the country, but it also took an important part in it.</a:t>
            </a:r>
          </a:p>
          <a:p>
            <a:r>
              <a:rPr lang="en-US" dirty="0"/>
              <a:t>A.L. Basham opines that "there was no question of laissez-faire in ancient India."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Political Ideals in Ancient India</a:t>
            </a:r>
          </a:p>
        </p:txBody>
      </p:sp>
      <p:sp>
        <p:nvSpPr>
          <p:cNvPr id="3" name="Content Placeholder 2"/>
          <p:cNvSpPr>
            <a:spLocks noGrp="1"/>
          </p:cNvSpPr>
          <p:nvPr>
            <p:ph sz="quarter" idx="1"/>
          </p:nvPr>
        </p:nvSpPr>
        <p:spPr/>
        <p:txBody>
          <a:bodyPr>
            <a:normAutofit fontScale="92500"/>
          </a:bodyPr>
          <a:lstStyle/>
          <a:p>
            <a:r>
              <a:rPr lang="en-US" dirty="0"/>
              <a:t>Political ideals like liberty, justice, fraternity and nationalism are a product of the modern age.</a:t>
            </a:r>
          </a:p>
          <a:p>
            <a:r>
              <a:rPr lang="en-US" dirty="0"/>
              <a:t>ancient Indians did have these ideals in a rudimentary form.</a:t>
            </a:r>
          </a:p>
          <a:p>
            <a:r>
              <a:rPr lang="en-US" dirty="0"/>
              <a:t>However, the importance of freedom is stated in Vedas. It state that independence is necessary for mankind.</a:t>
            </a:r>
          </a:p>
          <a:p>
            <a:r>
              <a:rPr lang="en-US" dirty="0"/>
              <a:t>The </a:t>
            </a:r>
            <a:r>
              <a:rPr lang="en-US" dirty="0" err="1"/>
              <a:t>Rāmāyana</a:t>
            </a:r>
            <a:r>
              <a:rPr lang="en-US" dirty="0"/>
              <a:t> admires the country as a </a:t>
            </a:r>
            <a:r>
              <a:rPr lang="en-US" dirty="0" err="1"/>
              <a:t>karmabhūmi</a:t>
            </a:r>
            <a:r>
              <a:rPr lang="en-US" dirty="0"/>
              <a:t>, the land of pious acts. This shows the belongingness of people to land and their fellow beings</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a:t>A man lived independently during </a:t>
            </a:r>
            <a:r>
              <a:rPr lang="en-US" dirty="0" err="1"/>
              <a:t>Grihasthaāshrama</a:t>
            </a:r>
            <a:r>
              <a:rPr lang="en-US" dirty="0"/>
              <a:t> and in the older people resorted to </a:t>
            </a:r>
            <a:r>
              <a:rPr lang="en-US" dirty="0" err="1"/>
              <a:t>Vānprastha</a:t>
            </a:r>
            <a:r>
              <a:rPr lang="en-US" dirty="0"/>
              <a:t> and then to </a:t>
            </a:r>
            <a:r>
              <a:rPr lang="en-US" dirty="0" err="1"/>
              <a:t>Sanyāsa</a:t>
            </a:r>
            <a:r>
              <a:rPr lang="en-US" dirty="0"/>
              <a:t>, again living freely in the solitude of hills, rather than living as dependent on their children. </a:t>
            </a:r>
          </a:p>
          <a:p>
            <a:r>
              <a:rPr lang="en-US" dirty="0"/>
              <a:t>For disposal of justice the </a:t>
            </a:r>
            <a:r>
              <a:rPr lang="en-US" dirty="0" err="1"/>
              <a:t>Mauryan</a:t>
            </a:r>
            <a:r>
              <a:rPr lang="en-US" dirty="0"/>
              <a:t> state had a system of judiciary.</a:t>
            </a:r>
          </a:p>
          <a:p>
            <a:r>
              <a:rPr lang="en-US" dirty="0" err="1"/>
              <a:t>Dharmasthīya</a:t>
            </a:r>
            <a:r>
              <a:rPr lang="en-US" dirty="0"/>
              <a:t> was the civil court and </a:t>
            </a:r>
            <a:r>
              <a:rPr lang="en-US" dirty="0" err="1"/>
              <a:t>kantakashodhana</a:t>
            </a:r>
            <a:r>
              <a:rPr lang="en-US" dirty="0"/>
              <a:t> was </a:t>
            </a:r>
            <a:r>
              <a:rPr lang="en-US" dirty="0" err="1"/>
              <a:t>organised</a:t>
            </a:r>
            <a:r>
              <a:rPr lang="en-US" dirty="0"/>
              <a:t> to deal with a large number of economic crimes.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KINGSHIP</a:t>
            </a:r>
          </a:p>
        </p:txBody>
      </p:sp>
      <p:sp>
        <p:nvSpPr>
          <p:cNvPr id="3" name="Content Placeholder 2"/>
          <p:cNvSpPr>
            <a:spLocks noGrp="1"/>
          </p:cNvSpPr>
          <p:nvPr>
            <p:ph sz="quarter" idx="1"/>
          </p:nvPr>
        </p:nvSpPr>
        <p:spPr/>
        <p:txBody>
          <a:bodyPr>
            <a:normAutofit fontScale="92500" lnSpcReduction="20000"/>
          </a:bodyPr>
          <a:lstStyle/>
          <a:p>
            <a:r>
              <a:rPr lang="en-US" dirty="0"/>
              <a:t>The king was the most important figure in the body politic. </a:t>
            </a:r>
          </a:p>
          <a:p>
            <a:r>
              <a:rPr lang="en-US" dirty="0"/>
              <a:t>He was the head or the most important organ of the state. </a:t>
            </a:r>
          </a:p>
          <a:p>
            <a:r>
              <a:rPr lang="en-US" dirty="0"/>
              <a:t>The king performed multi-dimensional functions. </a:t>
            </a:r>
          </a:p>
          <a:p>
            <a:r>
              <a:rPr lang="en-US" dirty="0"/>
              <a:t>The king’s functions involved the protection not only of his kingdom against external aggression, but also of life, property and traditional custom against internal foes. </a:t>
            </a:r>
          </a:p>
          <a:p>
            <a:r>
              <a:rPr lang="en-US" dirty="0"/>
              <a:t>He protected the purity of class and caste by ensuring that those who challenged the system were excommunicated.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 He protected the family system by punishing adultery and ensuring the fair inheritance of family property.</a:t>
            </a:r>
          </a:p>
          <a:p>
            <a:r>
              <a:rPr lang="en-US" dirty="0"/>
              <a:t> He protected widows and orphans by making them his wards. </a:t>
            </a:r>
          </a:p>
          <a:p>
            <a:r>
              <a:rPr lang="en-US" dirty="0"/>
              <a:t>He protected the rich against the poor by suppressing robbery, and he protected the poor against the rich by punishing extortion and oppression.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Religion was protected by liberal grants to learned </a:t>
            </a:r>
            <a:r>
              <a:rPr lang="en-US" dirty="0" err="1"/>
              <a:t>brahmins</a:t>
            </a:r>
            <a:r>
              <a:rPr lang="en-US" dirty="0"/>
              <a:t> and temples and frequently to heterodox sects also.</a:t>
            </a:r>
          </a:p>
          <a:p>
            <a:r>
              <a:rPr lang="en-US" dirty="0"/>
              <a:t> The ideal set before the king was one of energetic beneficence. </a:t>
            </a:r>
          </a:p>
          <a:p>
            <a:r>
              <a:rPr lang="en-US" dirty="0" err="1"/>
              <a:t>Ashoka</a:t>
            </a:r>
            <a:r>
              <a:rPr lang="en-US" dirty="0"/>
              <a:t> was not the only king of India to proclaim that all men were his children, or to 41 take pride in his ceaseless activity for the welfare of his subjects.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“In the happiness of his subjects lies the king’s happiness, In the welfare of his subjects, his welfare. The king’s good is not that which pleases him, But that which pleases his subjects.”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a:t>During this period the king became the effective head of the executive administration and there was no popular assembly like </a:t>
            </a:r>
            <a:r>
              <a:rPr lang="en-US" dirty="0" err="1"/>
              <a:t>samiti</a:t>
            </a:r>
            <a:r>
              <a:rPr lang="en-US" dirty="0"/>
              <a:t> to check him. </a:t>
            </a:r>
          </a:p>
          <a:p>
            <a:r>
              <a:rPr lang="en-US" dirty="0"/>
              <a:t> He controlled both the treasury and the military forces, though commander-in-chief and treasurer were under him.</a:t>
            </a:r>
          </a:p>
          <a:p>
            <a:r>
              <a:rPr lang="en-US" dirty="0"/>
              <a:t> Ministers were selected by the king and held office at his pleasure. </a:t>
            </a:r>
          </a:p>
          <a:p>
            <a:r>
              <a:rPr lang="en-US" dirty="0"/>
              <a:t>The king presided over the council of ministers and its decisions had to receive royal assent.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Council of Ministers </a:t>
            </a:r>
          </a:p>
        </p:txBody>
      </p:sp>
      <p:sp>
        <p:nvSpPr>
          <p:cNvPr id="3" name="Content Placeholder 2"/>
          <p:cNvSpPr>
            <a:spLocks noGrp="1"/>
          </p:cNvSpPr>
          <p:nvPr>
            <p:ph sz="quarter" idx="1"/>
          </p:nvPr>
        </p:nvSpPr>
        <p:spPr/>
        <p:txBody>
          <a:bodyPr>
            <a:normAutofit/>
          </a:bodyPr>
          <a:lstStyle/>
          <a:p>
            <a:r>
              <a:rPr lang="en-US" dirty="0"/>
              <a:t>Ministers or council of advisors have been regarded by ancient Indian political thinkers as a very vital organ of the body politic.</a:t>
            </a:r>
          </a:p>
          <a:p>
            <a:r>
              <a:rPr lang="en-US" dirty="0"/>
              <a:t> The </a:t>
            </a:r>
            <a:r>
              <a:rPr lang="en-US" dirty="0" err="1"/>
              <a:t>Mahābhārata</a:t>
            </a:r>
            <a:r>
              <a:rPr lang="en-US" dirty="0"/>
              <a:t> observes at one place that the king is as vitally dependent upon ministers .</a:t>
            </a:r>
          </a:p>
          <a:p>
            <a:r>
              <a:rPr lang="en-US" dirty="0"/>
              <a:t>The size of this </a:t>
            </a:r>
            <a:r>
              <a:rPr lang="en-US" dirty="0" err="1"/>
              <a:t>mantriparishad</a:t>
            </a:r>
            <a:r>
              <a:rPr lang="en-US" dirty="0"/>
              <a:t> or council of ministers varied, from seven to thirty-seven. </a:t>
            </a:r>
          </a:p>
          <a:p>
            <a:r>
              <a:rPr lang="en-US" dirty="0"/>
              <a:t>it was a political body which formulated the policies of government.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a:t>The body was divided into two parts </a:t>
            </a:r>
            <a:r>
              <a:rPr lang="en-US" dirty="0" err="1"/>
              <a:t>mantrina</a:t>
            </a:r>
            <a:r>
              <a:rPr lang="en-US" dirty="0"/>
              <a:t> and </a:t>
            </a:r>
            <a:r>
              <a:rPr lang="en-US" dirty="0" err="1"/>
              <a:t>mantriparishad</a:t>
            </a:r>
            <a:r>
              <a:rPr lang="en-US" dirty="0"/>
              <a:t>.</a:t>
            </a:r>
          </a:p>
          <a:p>
            <a:r>
              <a:rPr lang="en-US" dirty="0"/>
              <a:t> </a:t>
            </a:r>
            <a:r>
              <a:rPr lang="en-US" dirty="0" err="1"/>
              <a:t>Mantriparishad</a:t>
            </a:r>
            <a:r>
              <a:rPr lang="en-US" dirty="0"/>
              <a:t> was the large body resembling a modern council of ministers. It consisted of all the ministers.</a:t>
            </a:r>
          </a:p>
          <a:p>
            <a:r>
              <a:rPr lang="en-US" dirty="0"/>
              <a:t> </a:t>
            </a:r>
            <a:r>
              <a:rPr lang="en-US" dirty="0" err="1"/>
              <a:t>Mantrina</a:t>
            </a:r>
            <a:r>
              <a:rPr lang="en-US" dirty="0"/>
              <a:t> was a smaller body or a core </a:t>
            </a:r>
            <a:r>
              <a:rPr lang="en-US" dirty="0" err="1"/>
              <a:t>organisation</a:t>
            </a:r>
            <a:r>
              <a:rPr lang="en-US" dirty="0"/>
              <a:t> within the </a:t>
            </a:r>
            <a:r>
              <a:rPr lang="en-US" dirty="0" err="1"/>
              <a:t>mantriparishad</a:t>
            </a:r>
            <a:r>
              <a:rPr lang="en-US" dirty="0"/>
              <a:t> largely resembling the modern cabinet.</a:t>
            </a:r>
          </a:p>
          <a:p>
            <a:r>
              <a:rPr lang="en-US" dirty="0"/>
              <a:t> It included the few most important ministers like the </a:t>
            </a:r>
            <a:r>
              <a:rPr lang="en-US" dirty="0" err="1"/>
              <a:t>purohita</a:t>
            </a:r>
            <a:r>
              <a:rPr lang="en-US" dirty="0"/>
              <a:t> (priest), </a:t>
            </a:r>
            <a:r>
              <a:rPr lang="en-US" dirty="0" err="1"/>
              <a:t>senāpati</a:t>
            </a:r>
            <a:r>
              <a:rPr lang="en-US" dirty="0"/>
              <a:t> (supreme commander of army) and </a:t>
            </a:r>
            <a:r>
              <a:rPr lang="en-US" dirty="0" err="1"/>
              <a:t>yuvarāja</a:t>
            </a:r>
            <a:r>
              <a:rPr lang="en-US" dirty="0"/>
              <a:t> (the crown prince).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Administartion</a:t>
            </a:r>
          </a:p>
        </p:txBody>
      </p:sp>
      <p:sp>
        <p:nvSpPr>
          <p:cNvPr id="3" name="Content Placeholder 2"/>
          <p:cNvSpPr>
            <a:spLocks noGrp="1"/>
          </p:cNvSpPr>
          <p:nvPr>
            <p:ph sz="quarter" idx="1"/>
          </p:nvPr>
        </p:nvSpPr>
        <p:spPr/>
        <p:txBody>
          <a:bodyPr>
            <a:normAutofit lnSpcReduction="10000"/>
          </a:bodyPr>
          <a:lstStyle/>
          <a:p>
            <a:r>
              <a:rPr lang="en-US" dirty="0"/>
              <a:t>With the advent of the </a:t>
            </a:r>
            <a:r>
              <a:rPr lang="en-US" dirty="0" err="1"/>
              <a:t>Mauryas</a:t>
            </a:r>
            <a:r>
              <a:rPr lang="en-US" dirty="0"/>
              <a:t> on the political stage of India, bureaucracy developed as a well </a:t>
            </a:r>
            <a:r>
              <a:rPr lang="en-US" dirty="0" err="1"/>
              <a:t>organised</a:t>
            </a:r>
            <a:r>
              <a:rPr lang="en-US" dirty="0"/>
              <a:t>, hierarchical, cadre-based administrative system.</a:t>
            </a:r>
          </a:p>
          <a:p>
            <a:r>
              <a:rPr lang="en-US" dirty="0"/>
              <a:t>large and complex bureaucracy was a remarkable feature of the </a:t>
            </a:r>
            <a:r>
              <a:rPr lang="en-US" dirty="0" err="1"/>
              <a:t>Mauryan</a:t>
            </a:r>
            <a:r>
              <a:rPr lang="en-US" dirty="0"/>
              <a:t> government. </a:t>
            </a:r>
          </a:p>
          <a:p>
            <a:r>
              <a:rPr lang="en-US" dirty="0"/>
              <a:t>The </a:t>
            </a:r>
            <a:r>
              <a:rPr lang="en-US" dirty="0" err="1"/>
              <a:t>Arthashāstra</a:t>
            </a:r>
            <a:r>
              <a:rPr lang="en-US" dirty="0"/>
              <a:t> of </a:t>
            </a:r>
            <a:r>
              <a:rPr lang="en-US" dirty="0" err="1"/>
              <a:t>Kautilya</a:t>
            </a:r>
            <a:r>
              <a:rPr lang="en-US" dirty="0"/>
              <a:t> mentions 18 </a:t>
            </a:r>
            <a:r>
              <a:rPr lang="en-US" dirty="0" err="1"/>
              <a:t>tirthas</a:t>
            </a:r>
            <a:r>
              <a:rPr lang="en-US" dirty="0"/>
              <a:t> who are probably called </a:t>
            </a:r>
            <a:r>
              <a:rPr lang="en-US" dirty="0" err="1"/>
              <a:t>mahāmātras</a:t>
            </a:r>
            <a:r>
              <a:rPr lang="en-US" dirty="0"/>
              <a:t> or high functionaries and 27 superintendents (</a:t>
            </a:r>
            <a:r>
              <a:rPr lang="en-US" dirty="0" err="1"/>
              <a:t>adhyaksas</a:t>
            </a:r>
            <a:r>
              <a:rPr lang="en-US" dirty="0"/>
              <a:t>) concerned with other duties.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392</TotalTime>
  <Words>766</Words>
  <Application>Microsoft Office PowerPoint</Application>
  <PresentationFormat>On-screen Show (4:3)</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Tw Cen MT</vt:lpstr>
      <vt:lpstr>Wingdings</vt:lpstr>
      <vt:lpstr>Wingdings 2</vt:lpstr>
      <vt:lpstr>Median</vt:lpstr>
      <vt:lpstr>KINGSHIP AND COUNCIL OF MINISTERS IN ANCIENT INDIA </vt:lpstr>
      <vt:lpstr>KINGSHIP</vt:lpstr>
      <vt:lpstr>PowerPoint Presentation</vt:lpstr>
      <vt:lpstr>PowerPoint Presentation</vt:lpstr>
      <vt:lpstr>PowerPoint Presentation</vt:lpstr>
      <vt:lpstr>PowerPoint Presentation</vt:lpstr>
      <vt:lpstr>Council of Ministers </vt:lpstr>
      <vt:lpstr>PowerPoint Presentation</vt:lpstr>
      <vt:lpstr>Administartion</vt:lpstr>
      <vt:lpstr>PowerPoint Presentation</vt:lpstr>
      <vt:lpstr>Political Ideals in Ancient India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STAGES OF STATE FORMATION IN ANCIENT INDIA</dc:title>
  <dc:creator>Tanushree</dc:creator>
  <cp:lastModifiedBy>tanushree sanwal</cp:lastModifiedBy>
  <cp:revision>56</cp:revision>
  <dcterms:created xsi:type="dcterms:W3CDTF">2006-08-16T00:00:00Z</dcterms:created>
  <dcterms:modified xsi:type="dcterms:W3CDTF">2023-02-15T05:44:33Z</dcterms:modified>
</cp:coreProperties>
</file>