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90" r:id="rId3"/>
    <p:sldId id="291" r:id="rId4"/>
    <p:sldId id="292" r:id="rId5"/>
    <p:sldId id="293" r:id="rId6"/>
    <p:sldId id="294" r:id="rId7"/>
    <p:sldId id="295" r:id="rId8"/>
    <p:sldId id="296" r:id="rId9"/>
    <p:sldId id="297" r:id="rId10"/>
    <p:sldId id="298" r:id="rId11"/>
    <p:sldId id="299" r:id="rId12"/>
    <p:sldId id="302" r:id="rId13"/>
    <p:sldId id="303" r:id="rId14"/>
    <p:sldId id="304" r:id="rId15"/>
    <p:sldId id="305" r:id="rId16"/>
    <p:sldId id="306" r:id="rId17"/>
    <p:sldId id="307" r:id="rId18"/>
    <p:sldId id="308" r:id="rId19"/>
    <p:sldId id="309" r:id="rId20"/>
    <p:sldId id="310" r:id="rId21"/>
    <p:sldId id="311" r:id="rId22"/>
    <p:sldId id="312" r:id="rId23"/>
    <p:sldId id="313" r:id="rId24"/>
    <p:sldId id="314" r:id="rId25"/>
    <p:sldId id="315" r:id="rId26"/>
    <p:sldId id="316" r:id="rId27"/>
    <p:sldId id="317" r:id="rId28"/>
    <p:sldId id="318" r:id="rId29"/>
    <p:sldId id="319" r:id="rId30"/>
    <p:sldId id="320" r:id="rId31"/>
    <p:sldId id="321" r:id="rId32"/>
    <p:sldId id="301" r:id="rId33"/>
    <p:sldId id="322" r:id="rId34"/>
    <p:sldId id="323" r:id="rId35"/>
    <p:sldId id="324" r:id="rId36"/>
    <p:sldId id="325" r:id="rId37"/>
    <p:sldId id="326" r:id="rId38"/>
    <p:sldId id="327" r:id="rId39"/>
    <p:sldId id="328" r:id="rId40"/>
    <p:sldId id="329" r:id="rId41"/>
    <p:sldId id="330" r:id="rId42"/>
    <p:sldId id="331" r:id="rId43"/>
    <p:sldId id="332" r:id="rId44"/>
    <p:sldId id="333" r:id="rId45"/>
    <p:sldId id="334" r:id="rId46"/>
    <p:sldId id="335" r:id="rId47"/>
    <p:sldId id="337" r:id="rId48"/>
    <p:sldId id="336" r:id="rId49"/>
    <p:sldId id="338" r:id="rId50"/>
    <p:sldId id="339" r:id="rId51"/>
    <p:sldId id="340" r:id="rId52"/>
    <p:sldId id="341" r:id="rId53"/>
    <p:sldId id="342" r:id="rId54"/>
    <p:sldId id="343"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nushree sanwal" userId="7704d17d92f849e6" providerId="LiveId" clId="{77A28CD1-4871-4EC1-AAEE-4413FFF9D535}"/>
    <pc:docChg chg="modSld">
      <pc:chgData name="tanushree sanwal" userId="7704d17d92f849e6" providerId="LiveId" clId="{77A28CD1-4871-4EC1-AAEE-4413FFF9D535}" dt="2023-02-15T05:47:09.999" v="3" actId="20577"/>
      <pc:docMkLst>
        <pc:docMk/>
      </pc:docMkLst>
      <pc:sldChg chg="modSp mod">
        <pc:chgData name="tanushree sanwal" userId="7704d17d92f849e6" providerId="LiveId" clId="{77A28CD1-4871-4EC1-AAEE-4413FFF9D535}" dt="2023-02-15T05:47:09.999" v="3" actId="20577"/>
        <pc:sldMkLst>
          <pc:docMk/>
          <pc:sldMk cId="0" sldId="256"/>
        </pc:sldMkLst>
        <pc:spChg chg="mod">
          <ac:chgData name="tanushree sanwal" userId="7704d17d92f849e6" providerId="LiveId" clId="{77A28CD1-4871-4EC1-AAEE-4413FFF9D535}" dt="2023-02-15T05:47:09.999" v="3" actId="20577"/>
          <ac:spMkLst>
            <pc:docMk/>
            <pc:sldMk cId="0" sldId="256"/>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a:t>Click to edit Master title style</a:t>
            </a:r>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2/15/2023</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a:t>Click to edit Master title style</a:t>
            </a:r>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2/15/2023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a:t>Click to edit Master title style</a:t>
            </a:r>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a:t>Click to edit Master title style</a:t>
            </a:r>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1D8BD707-D9CF-40AE-B4C6-C98DA3205C09}" type="datetimeFigureOut">
              <a:rPr lang="en-US" smtClean="0"/>
              <a:pPr/>
              <a:t>2/15/2023</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a:t>Click to edit Master title style</a:t>
            </a:r>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1D8BD707-D9CF-40AE-B4C6-C98DA3205C09}" type="datetimeFigureOut">
              <a:rPr lang="en-US" smtClean="0"/>
              <a:pPr/>
              <a:t>2/15/2023</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	</a:t>
            </a:r>
          </a:p>
        </p:txBody>
      </p:sp>
      <p:sp>
        <p:nvSpPr>
          <p:cNvPr id="3" name="Subtitle 2"/>
          <p:cNvSpPr>
            <a:spLocks noGrp="1"/>
          </p:cNvSpPr>
          <p:nvPr>
            <p:ph type="subTitle" idx="1"/>
          </p:nvPr>
        </p:nvSpPr>
        <p:spPr/>
        <p:txBody>
          <a:bodyPr/>
          <a:lstStyle/>
          <a:p>
            <a:r>
              <a:rPr lang="en-US" dirty="0"/>
              <a:t>TANUSHREE SANWAL</a:t>
            </a:r>
          </a:p>
          <a:p>
            <a:r>
              <a:rPr lang="en-US" dirty="0"/>
              <a:t>ASSISTANT PROFESSOR</a:t>
            </a:r>
          </a:p>
          <a:p>
            <a:r>
              <a:rPr lang="en-US"/>
              <a:t>KSOM</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Kāma</a:t>
            </a:r>
            <a:endParaRPr lang="en-US" dirty="0"/>
          </a:p>
        </p:txBody>
      </p:sp>
      <p:sp>
        <p:nvSpPr>
          <p:cNvPr id="3" name="Content Placeholder 2"/>
          <p:cNvSpPr>
            <a:spLocks noGrp="1"/>
          </p:cNvSpPr>
          <p:nvPr>
            <p:ph idx="1"/>
          </p:nvPr>
        </p:nvSpPr>
        <p:spPr/>
        <p:txBody>
          <a:bodyPr>
            <a:normAutofit/>
          </a:bodyPr>
          <a:lstStyle/>
          <a:p>
            <a:r>
              <a:rPr lang="en-US" dirty="0" err="1"/>
              <a:t>Kāma</a:t>
            </a:r>
            <a:r>
              <a:rPr lang="en-US" dirty="0"/>
              <a:t> means worldly pleasures or sensual pleasures.</a:t>
            </a:r>
          </a:p>
          <a:p>
            <a:r>
              <a:rPr lang="en-US" dirty="0"/>
              <a:t> It refers to some of the innate desires and urges in human beings.</a:t>
            </a:r>
          </a:p>
          <a:p>
            <a:r>
              <a:rPr lang="en-US" dirty="0"/>
              <a:t> In the narrow sense </a:t>
            </a:r>
            <a:r>
              <a:rPr lang="en-US" dirty="0" err="1"/>
              <a:t>kāma</a:t>
            </a:r>
            <a:r>
              <a:rPr lang="en-US" dirty="0"/>
              <a:t> means sexual pleasure but in the wider sense it involves sexual, emotional and aesthetic life all together.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Moksha</a:t>
            </a:r>
            <a:endParaRPr lang="en-US" dirty="0"/>
          </a:p>
        </p:txBody>
      </p:sp>
      <p:sp>
        <p:nvSpPr>
          <p:cNvPr id="3" name="Content Placeholder 2"/>
          <p:cNvSpPr>
            <a:spLocks noGrp="1"/>
          </p:cNvSpPr>
          <p:nvPr>
            <p:ph idx="1"/>
          </p:nvPr>
        </p:nvSpPr>
        <p:spPr/>
        <p:txBody>
          <a:bodyPr/>
          <a:lstStyle/>
          <a:p>
            <a:r>
              <a:rPr lang="en-US" dirty="0"/>
              <a:t>It is the ultimate </a:t>
            </a:r>
            <a:r>
              <a:rPr lang="en-US" dirty="0" err="1"/>
              <a:t>purusārtha</a:t>
            </a:r>
            <a:r>
              <a:rPr lang="en-US" dirty="0"/>
              <a:t>. </a:t>
            </a:r>
          </a:p>
          <a:p>
            <a:r>
              <a:rPr lang="en-US" dirty="0" err="1"/>
              <a:t>Moksha</a:t>
            </a:r>
            <a:r>
              <a:rPr lang="en-US" dirty="0"/>
              <a:t> means salvation or liberation from the cycle of birth and death. </a:t>
            </a:r>
          </a:p>
          <a:p>
            <a:r>
              <a:rPr lang="en-US" dirty="0"/>
              <a:t>It is the ultimate goal of human existence. </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Varnāshrama</a:t>
            </a:r>
            <a:r>
              <a:rPr lang="en-US"/>
              <a:t> System</a:t>
            </a:r>
          </a:p>
        </p:txBody>
      </p:sp>
      <p:sp>
        <p:nvSpPr>
          <p:cNvPr id="3" name="Content Placeholder 2"/>
          <p:cNvSpPr>
            <a:spLocks noGrp="1"/>
          </p:cNvSpPr>
          <p:nvPr>
            <p:ph idx="1"/>
          </p:nvPr>
        </p:nvSpPr>
        <p:spPr/>
        <p:txBody>
          <a:bodyPr/>
          <a:lstStyle/>
          <a:p>
            <a:r>
              <a:rPr lang="en-US" dirty="0"/>
              <a:t>there were different codes of conduct for different classes or </a:t>
            </a:r>
            <a:r>
              <a:rPr lang="en-US" dirty="0" err="1"/>
              <a:t>varnas</a:t>
            </a:r>
            <a:r>
              <a:rPr lang="en-US" dirty="0"/>
              <a:t> called </a:t>
            </a:r>
            <a:r>
              <a:rPr lang="en-US" dirty="0" err="1"/>
              <a:t>varna</a:t>
            </a:r>
            <a:r>
              <a:rPr lang="en-US" dirty="0"/>
              <a:t>-dharma.</a:t>
            </a:r>
          </a:p>
          <a:p>
            <a:r>
              <a:rPr lang="en-US" dirty="0"/>
              <a:t> Similarly, it was desired to follow different dharma at the different stages or </a:t>
            </a:r>
            <a:r>
              <a:rPr lang="en-US" dirty="0" err="1"/>
              <a:t>āshrama</a:t>
            </a:r>
            <a:r>
              <a:rPr lang="en-US" dirty="0"/>
              <a:t> of life called </a:t>
            </a:r>
            <a:r>
              <a:rPr lang="en-US" dirty="0" err="1"/>
              <a:t>āshrama</a:t>
            </a:r>
            <a:r>
              <a:rPr lang="en-US" dirty="0"/>
              <a:t>-dharma.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Varnas</a:t>
            </a:r>
            <a:endParaRPr lang="en-US" dirty="0"/>
          </a:p>
        </p:txBody>
      </p:sp>
      <p:sp>
        <p:nvSpPr>
          <p:cNvPr id="3" name="Content Placeholder 2"/>
          <p:cNvSpPr>
            <a:spLocks noGrp="1"/>
          </p:cNvSpPr>
          <p:nvPr>
            <p:ph idx="1"/>
          </p:nvPr>
        </p:nvSpPr>
        <p:spPr/>
        <p:txBody>
          <a:bodyPr>
            <a:normAutofit fontScale="77500" lnSpcReduction="20000"/>
          </a:bodyPr>
          <a:lstStyle/>
          <a:p>
            <a:r>
              <a:rPr lang="en-US" dirty="0"/>
              <a:t>Manu also mentions that God created various </a:t>
            </a:r>
            <a:r>
              <a:rPr lang="en-US" dirty="0" err="1"/>
              <a:t>varnas</a:t>
            </a:r>
            <a:r>
              <a:rPr lang="en-US" dirty="0"/>
              <a:t> from his various organs. </a:t>
            </a:r>
          </a:p>
          <a:p>
            <a:r>
              <a:rPr lang="en-US" dirty="0"/>
              <a:t>He created </a:t>
            </a:r>
            <a:r>
              <a:rPr lang="en-US" dirty="0" err="1"/>
              <a:t>brahmins</a:t>
            </a:r>
            <a:r>
              <a:rPr lang="en-US" dirty="0"/>
              <a:t> from his mouth, </a:t>
            </a:r>
            <a:r>
              <a:rPr lang="en-US" dirty="0" err="1"/>
              <a:t>kshatriyas</a:t>
            </a:r>
            <a:r>
              <a:rPr lang="en-US" dirty="0"/>
              <a:t> from his arms, </a:t>
            </a:r>
            <a:r>
              <a:rPr lang="en-US" dirty="0" err="1"/>
              <a:t>vaishyas</a:t>
            </a:r>
            <a:r>
              <a:rPr lang="en-US" dirty="0"/>
              <a:t> from his thighs and </a:t>
            </a:r>
            <a:r>
              <a:rPr lang="en-US" dirty="0" err="1"/>
              <a:t>shudras</a:t>
            </a:r>
            <a:r>
              <a:rPr lang="en-US" dirty="0"/>
              <a:t> from his legs. </a:t>
            </a:r>
          </a:p>
          <a:p>
            <a:r>
              <a:rPr lang="en-US" dirty="0"/>
              <a:t>Though logically this explanation cannot be accepted but this clearly points out the varying significance of various </a:t>
            </a:r>
            <a:r>
              <a:rPr lang="en-US" dirty="0" err="1"/>
              <a:t>varnas</a:t>
            </a:r>
            <a:r>
              <a:rPr lang="en-US" dirty="0"/>
              <a:t>. </a:t>
            </a:r>
          </a:p>
          <a:p>
            <a:r>
              <a:rPr lang="en-US" dirty="0"/>
              <a:t>A much significant feature of this </a:t>
            </a:r>
            <a:r>
              <a:rPr lang="en-US" dirty="0" err="1"/>
              <a:t>varna</a:t>
            </a:r>
            <a:r>
              <a:rPr lang="en-US" dirty="0"/>
              <a:t> system was that the top three </a:t>
            </a:r>
            <a:r>
              <a:rPr lang="en-US" dirty="0" err="1"/>
              <a:t>varnas</a:t>
            </a:r>
            <a:r>
              <a:rPr lang="en-US" dirty="0"/>
              <a:t>— </a:t>
            </a:r>
            <a:r>
              <a:rPr lang="en-US" dirty="0" err="1"/>
              <a:t>brahmins</a:t>
            </a:r>
            <a:r>
              <a:rPr lang="en-US" dirty="0"/>
              <a:t>, </a:t>
            </a:r>
            <a:r>
              <a:rPr lang="en-US" dirty="0" err="1"/>
              <a:t>kshatriyas</a:t>
            </a:r>
            <a:r>
              <a:rPr lang="en-US" dirty="0"/>
              <a:t> and </a:t>
            </a:r>
            <a:r>
              <a:rPr lang="en-US" dirty="0" err="1"/>
              <a:t>vaishyas</a:t>
            </a:r>
            <a:r>
              <a:rPr lang="en-US" dirty="0"/>
              <a:t> were described as </a:t>
            </a:r>
            <a:r>
              <a:rPr lang="en-US" dirty="0" err="1"/>
              <a:t>dvija</a:t>
            </a:r>
            <a:r>
              <a:rPr lang="en-US" dirty="0"/>
              <a:t> or twice born. Their first birth was natural birth. But they were considered to be born again at the time of the pious </a:t>
            </a:r>
            <a:r>
              <a:rPr lang="en-US" dirty="0" err="1"/>
              <a:t>yajñopavīta</a:t>
            </a:r>
            <a:r>
              <a:rPr lang="en-US" dirty="0"/>
              <a:t> </a:t>
            </a:r>
            <a:r>
              <a:rPr lang="en-US" dirty="0" err="1"/>
              <a:t>samskāra</a:t>
            </a:r>
            <a:r>
              <a:rPr lang="en-US" dirty="0"/>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Brahmins</a:t>
            </a:r>
          </a:p>
        </p:txBody>
      </p:sp>
      <p:sp>
        <p:nvSpPr>
          <p:cNvPr id="3" name="Content Placeholder 2"/>
          <p:cNvSpPr>
            <a:spLocks noGrp="1"/>
          </p:cNvSpPr>
          <p:nvPr>
            <p:ph idx="1"/>
          </p:nvPr>
        </p:nvSpPr>
        <p:spPr/>
        <p:txBody>
          <a:bodyPr>
            <a:normAutofit/>
          </a:bodyPr>
          <a:lstStyle/>
          <a:p>
            <a:r>
              <a:rPr lang="en-US" dirty="0"/>
              <a:t>Brahmins were at the top of </a:t>
            </a:r>
            <a:r>
              <a:rPr lang="en-US" dirty="0" err="1"/>
              <a:t>varna</a:t>
            </a:r>
            <a:r>
              <a:rPr lang="en-US" dirty="0"/>
              <a:t> hierarchy. They were believed to possess great spiritual powers. Thus they had a divine existence. In law, they claimed great privileges. Normally </a:t>
            </a:r>
            <a:r>
              <a:rPr lang="en-US" dirty="0" err="1"/>
              <a:t>brahmins</a:t>
            </a:r>
            <a:r>
              <a:rPr lang="en-US" dirty="0"/>
              <a:t> were exempt from execution, torture and corporal punishment. The main functions prescribed for </a:t>
            </a:r>
            <a:r>
              <a:rPr lang="en-US" dirty="0" err="1"/>
              <a:t>brahmins</a:t>
            </a:r>
            <a:r>
              <a:rPr lang="en-US" dirty="0"/>
              <a:t> were learning, teaching and priesthood.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Kshatriya</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The second class was the ruling class described as </a:t>
            </a:r>
            <a:r>
              <a:rPr lang="en-US" dirty="0" err="1"/>
              <a:t>kshatriya</a:t>
            </a:r>
            <a:r>
              <a:rPr lang="en-US" dirty="0"/>
              <a:t> or </a:t>
            </a:r>
            <a:r>
              <a:rPr lang="en-US" dirty="0" err="1"/>
              <a:t>rājanya</a:t>
            </a:r>
            <a:r>
              <a:rPr lang="en-US" dirty="0"/>
              <a:t>. </a:t>
            </a:r>
            <a:r>
              <a:rPr lang="en-US" dirty="0" err="1"/>
              <a:t>Kshatriyas</a:t>
            </a:r>
            <a:r>
              <a:rPr lang="en-US" dirty="0"/>
              <a:t> represented heroism, courage and strength. They constituted the warrior class. The duty of </a:t>
            </a:r>
            <a:r>
              <a:rPr lang="en-US" dirty="0" err="1"/>
              <a:t>kshatriyas</a:t>
            </a:r>
            <a:r>
              <a:rPr lang="en-US" dirty="0"/>
              <a:t> was protection which had both internal and external aspects. External protection meant to protect the society from external invasion where as internal protection meant governance in peace and protection from anarchy. </a:t>
            </a:r>
            <a:r>
              <a:rPr lang="en-US" dirty="0" err="1"/>
              <a:t>Kshatriyas</a:t>
            </a:r>
            <a:r>
              <a:rPr lang="en-US" dirty="0"/>
              <a:t> had the right to possess arms.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Vaishyas</a:t>
            </a:r>
            <a:endParaRPr lang="en-US" dirty="0"/>
          </a:p>
        </p:txBody>
      </p:sp>
      <p:sp>
        <p:nvSpPr>
          <p:cNvPr id="3" name="Content Placeholder 2"/>
          <p:cNvSpPr>
            <a:spLocks noGrp="1"/>
          </p:cNvSpPr>
          <p:nvPr>
            <p:ph idx="1"/>
          </p:nvPr>
        </p:nvSpPr>
        <p:spPr/>
        <p:txBody>
          <a:bodyPr>
            <a:normAutofit fontScale="77500" lnSpcReduction="20000"/>
          </a:bodyPr>
          <a:lstStyle/>
          <a:p>
            <a:r>
              <a:rPr lang="en-US" dirty="0" err="1"/>
              <a:t>Vaishyas</a:t>
            </a:r>
            <a:r>
              <a:rPr lang="en-US" dirty="0"/>
              <a:t> represented the trading and commercial class. Though they were entitled to the services of the priesthood and to the ceremony of </a:t>
            </a:r>
            <a:r>
              <a:rPr lang="en-US" dirty="0" err="1"/>
              <a:t>yajñopavīta</a:t>
            </a:r>
            <a:r>
              <a:rPr lang="en-US" dirty="0"/>
              <a:t>, they were third in the social hierarchy. </a:t>
            </a:r>
          </a:p>
          <a:p>
            <a:r>
              <a:rPr lang="en-US" dirty="0"/>
              <a:t>According to Manu  the main task of the </a:t>
            </a:r>
            <a:r>
              <a:rPr lang="en-US" dirty="0" err="1"/>
              <a:t>vaishya</a:t>
            </a:r>
            <a:r>
              <a:rPr lang="en-US" dirty="0"/>
              <a:t> was to keep and maintain cattle. But it seems that later on </a:t>
            </a:r>
            <a:r>
              <a:rPr lang="en-US" dirty="0" err="1"/>
              <a:t>vaishyas</a:t>
            </a:r>
            <a:r>
              <a:rPr lang="en-US" dirty="0"/>
              <a:t>  became economically a very important class of society. </a:t>
            </a:r>
          </a:p>
          <a:p>
            <a:r>
              <a:rPr lang="en-US" dirty="0"/>
              <a:t>The ideal </a:t>
            </a:r>
            <a:r>
              <a:rPr lang="en-US" dirty="0" err="1"/>
              <a:t>vaishya</a:t>
            </a:r>
            <a:r>
              <a:rPr lang="en-US" dirty="0"/>
              <a:t> possessed the expert knowledge of jewels, metals, cloth, threads, spices, perfumes etc. In this sense </a:t>
            </a:r>
            <a:r>
              <a:rPr lang="en-US" dirty="0" err="1"/>
              <a:t>vaishyas</a:t>
            </a:r>
            <a:r>
              <a:rPr lang="en-US" dirty="0"/>
              <a:t> were the ancient Indian businessmen. </a:t>
            </a:r>
          </a:p>
          <a:p>
            <a:r>
              <a:rPr lang="en-US" dirty="0"/>
              <a:t>In </a:t>
            </a:r>
            <a:r>
              <a:rPr lang="en-US" dirty="0" err="1"/>
              <a:t>brahmanic</a:t>
            </a:r>
            <a:r>
              <a:rPr lang="en-US" dirty="0"/>
              <a:t> literature, </a:t>
            </a:r>
            <a:r>
              <a:rPr lang="en-US" dirty="0" err="1"/>
              <a:t>vaishyas</a:t>
            </a:r>
            <a:r>
              <a:rPr lang="en-US" dirty="0"/>
              <a:t> are given few rights and humble status but Buddhist and </a:t>
            </a:r>
            <a:r>
              <a:rPr lang="en-US" dirty="0" err="1"/>
              <a:t>Jaina</a:t>
            </a:r>
            <a:r>
              <a:rPr lang="en-US" dirty="0"/>
              <a:t> literature mention many wealthy merchants living a luxurious life.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Shudras</a:t>
            </a:r>
            <a:endParaRPr lang="en-US" dirty="0"/>
          </a:p>
        </p:txBody>
      </p:sp>
      <p:sp>
        <p:nvSpPr>
          <p:cNvPr id="3" name="Content Placeholder 2"/>
          <p:cNvSpPr>
            <a:spLocks noGrp="1"/>
          </p:cNvSpPr>
          <p:nvPr>
            <p:ph idx="1"/>
          </p:nvPr>
        </p:nvSpPr>
        <p:spPr/>
        <p:txBody>
          <a:bodyPr>
            <a:normAutofit/>
          </a:bodyPr>
          <a:lstStyle/>
          <a:p>
            <a:r>
              <a:rPr lang="en-US" dirty="0" err="1"/>
              <a:t>Shudras</a:t>
            </a:r>
            <a:r>
              <a:rPr lang="en-US" dirty="0"/>
              <a:t> were at the bottom of the social hierarchy. </a:t>
            </a:r>
          </a:p>
          <a:p>
            <a:r>
              <a:rPr lang="en-US" dirty="0"/>
              <a:t>They pursued the task of serving the other three </a:t>
            </a:r>
            <a:r>
              <a:rPr lang="en-US" dirty="0" err="1"/>
              <a:t>varnas</a:t>
            </a:r>
            <a:r>
              <a:rPr lang="en-US" dirty="0"/>
              <a:t>. They were not twice born. They were deprived of various rights. They were in fact second class citizens, on the fringes of Aryan society.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Shudras</a:t>
            </a:r>
            <a:r>
              <a:rPr lang="en-US" dirty="0"/>
              <a:t> were of two types</a:t>
            </a:r>
          </a:p>
        </p:txBody>
      </p:sp>
      <p:sp>
        <p:nvSpPr>
          <p:cNvPr id="3" name="Content Placeholder 2"/>
          <p:cNvSpPr>
            <a:spLocks noGrp="1"/>
          </p:cNvSpPr>
          <p:nvPr>
            <p:ph idx="1"/>
          </p:nvPr>
        </p:nvSpPr>
        <p:spPr/>
        <p:txBody>
          <a:bodyPr>
            <a:normAutofit fontScale="92500" lnSpcReduction="20000"/>
          </a:bodyPr>
          <a:lstStyle/>
          <a:p>
            <a:r>
              <a:rPr lang="en-US" dirty="0"/>
              <a:t>A.L. Basham maintains that </a:t>
            </a:r>
            <a:r>
              <a:rPr lang="en-US" dirty="0" err="1"/>
              <a:t>shudras</a:t>
            </a:r>
            <a:r>
              <a:rPr lang="en-US" dirty="0"/>
              <a:t> were of two types— ‘not excluded’ or </a:t>
            </a:r>
            <a:r>
              <a:rPr lang="en-US" dirty="0" err="1"/>
              <a:t>anirvāsita</a:t>
            </a:r>
            <a:r>
              <a:rPr lang="en-US" dirty="0"/>
              <a:t> and ‘excluded’ or </a:t>
            </a:r>
            <a:r>
              <a:rPr lang="en-US" dirty="0" err="1"/>
              <a:t>nirvāsita</a:t>
            </a:r>
            <a:r>
              <a:rPr lang="en-US" dirty="0"/>
              <a:t>. </a:t>
            </a:r>
          </a:p>
          <a:p>
            <a:r>
              <a:rPr lang="en-US" dirty="0"/>
              <a:t>The distinction was made on the basis of the customs of the </a:t>
            </a:r>
            <a:r>
              <a:rPr lang="en-US" dirty="0" err="1"/>
              <a:t>shudra</a:t>
            </a:r>
            <a:r>
              <a:rPr lang="en-US" dirty="0"/>
              <a:t> group and the profession followed by the members of the group. </a:t>
            </a:r>
          </a:p>
          <a:p>
            <a:r>
              <a:rPr lang="en-US" dirty="0" err="1"/>
              <a:t>Anirvāsita</a:t>
            </a:r>
            <a:r>
              <a:rPr lang="en-US" dirty="0"/>
              <a:t> </a:t>
            </a:r>
            <a:r>
              <a:rPr lang="en-US" dirty="0" err="1"/>
              <a:t>shudras</a:t>
            </a:r>
            <a:r>
              <a:rPr lang="en-US" dirty="0"/>
              <a:t> were the part of Indian </a:t>
            </a:r>
            <a:r>
              <a:rPr lang="en-US" dirty="0" err="1"/>
              <a:t>varna</a:t>
            </a:r>
            <a:r>
              <a:rPr lang="en-US" dirty="0"/>
              <a:t> system where as </a:t>
            </a:r>
            <a:r>
              <a:rPr lang="en-US" dirty="0" err="1"/>
              <a:t>nirvāsita</a:t>
            </a:r>
            <a:r>
              <a:rPr lang="en-US" dirty="0"/>
              <a:t> </a:t>
            </a:r>
            <a:r>
              <a:rPr lang="en-US" dirty="0" err="1"/>
              <a:t>shudras</a:t>
            </a:r>
            <a:r>
              <a:rPr lang="en-US" dirty="0"/>
              <a:t> were quite outside the pale of Hindu society and virtually indistinguishable from the strata of people known as untouchables. </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Untouchables</a:t>
            </a:r>
          </a:p>
        </p:txBody>
      </p:sp>
      <p:sp>
        <p:nvSpPr>
          <p:cNvPr id="3" name="Content Placeholder 2"/>
          <p:cNvSpPr>
            <a:spLocks noGrp="1"/>
          </p:cNvSpPr>
          <p:nvPr>
            <p:ph idx="1"/>
          </p:nvPr>
        </p:nvSpPr>
        <p:spPr/>
        <p:txBody>
          <a:bodyPr>
            <a:normAutofit fontScale="85000" lnSpcReduction="10000"/>
          </a:bodyPr>
          <a:lstStyle/>
          <a:p>
            <a:r>
              <a:rPr lang="en-US" dirty="0"/>
              <a:t>A large number of people were deprived of all human rights. Having any contact with them might lead to the fall from grace by a normal Hindu. They were untouchables. Sometimes they are regarded as the excluded </a:t>
            </a:r>
            <a:r>
              <a:rPr lang="en-US" dirty="0" err="1"/>
              <a:t>shudras</a:t>
            </a:r>
            <a:r>
              <a:rPr lang="en-US" dirty="0"/>
              <a:t> whereas sometimes they are called the ‘fifth class’ (</a:t>
            </a:r>
            <a:r>
              <a:rPr lang="en-US" dirty="0" err="1"/>
              <a:t>pancham</a:t>
            </a:r>
            <a:r>
              <a:rPr lang="en-US" dirty="0"/>
              <a:t> </a:t>
            </a:r>
            <a:r>
              <a:rPr lang="en-US" dirty="0" err="1"/>
              <a:t>varna</a:t>
            </a:r>
            <a:r>
              <a:rPr lang="en-US" dirty="0"/>
              <a:t>). Probably, they were the aboriginal tribes who were defeated by the Aryans. Most important of these groups was the </a:t>
            </a:r>
            <a:r>
              <a:rPr lang="en-US" dirty="0" err="1"/>
              <a:t>Chāndāla</a:t>
            </a:r>
            <a:r>
              <a:rPr lang="en-US" dirty="0"/>
              <a:t>. They were not allowed to live in the Aryan towns or villages. Their chief means of livelihood were the carrying and cremation of  corpses and execution of criminals who were awarded the death penalty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Role of king</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pPr fontAlgn="base"/>
            <a:r>
              <a:rPr lang="en-US" dirty="0" err="1"/>
              <a:t>Kautilya</a:t>
            </a:r>
            <a:r>
              <a:rPr lang="en-US" dirty="0"/>
              <a:t> gives extensive powers to the kings and attaches an element of divinity. His foremost duty is protection of the subjects and their property. </a:t>
            </a:r>
          </a:p>
          <a:p>
            <a:pPr fontAlgn="base"/>
            <a:r>
              <a:rPr lang="en-US" dirty="0"/>
              <a:t>King’s sources of power revolving around three sources– </a:t>
            </a:r>
            <a:r>
              <a:rPr lang="en-US" b="1" dirty="0" err="1"/>
              <a:t>Prabhu</a:t>
            </a:r>
            <a:r>
              <a:rPr lang="en-US" b="1" dirty="0"/>
              <a:t> </a:t>
            </a:r>
            <a:r>
              <a:rPr lang="en-US" b="1" dirty="0" err="1"/>
              <a:t>Shakti</a:t>
            </a:r>
            <a:r>
              <a:rPr lang="en-US" dirty="0"/>
              <a:t> (the power of the army and the treasury),</a:t>
            </a:r>
            <a:r>
              <a:rPr lang="en-US" b="1" dirty="0"/>
              <a:t>Manta </a:t>
            </a:r>
            <a:r>
              <a:rPr lang="en-US" b="1" dirty="0" err="1"/>
              <a:t>Shakti</a:t>
            </a:r>
            <a:r>
              <a:rPr lang="en-US" dirty="0"/>
              <a:t> (advice of wise men, specially the council of ministers) and </a:t>
            </a:r>
            <a:r>
              <a:rPr lang="en-US" b="1" dirty="0" err="1"/>
              <a:t>Utsah</a:t>
            </a:r>
            <a:r>
              <a:rPr lang="en-US" b="1" dirty="0"/>
              <a:t> </a:t>
            </a:r>
            <a:r>
              <a:rPr lang="en-US" b="1" dirty="0" err="1"/>
              <a:t>Shakti</a:t>
            </a:r>
            <a:r>
              <a:rPr lang="en-US" dirty="0"/>
              <a:t> (charisma). </a:t>
            </a:r>
          </a:p>
          <a:p>
            <a:pPr fontAlgn="base"/>
            <a:r>
              <a:rPr lang="en-US" dirty="0"/>
              <a:t>Duties of Kings </a:t>
            </a:r>
            <a:r>
              <a:rPr lang="en-US" dirty="0" err="1"/>
              <a:t>Kautilya’s</a:t>
            </a:r>
            <a:r>
              <a:rPr lang="en-US" dirty="0"/>
              <a:t> </a:t>
            </a:r>
            <a:r>
              <a:rPr lang="en-US" dirty="0" err="1"/>
              <a:t>Arthashastra</a:t>
            </a:r>
            <a:r>
              <a:rPr lang="en-US" dirty="0"/>
              <a:t> does not believe in the ‘</a:t>
            </a:r>
            <a:r>
              <a:rPr lang="en-US" b="1" dirty="0"/>
              <a:t>Theory of Divine</a:t>
            </a:r>
            <a:r>
              <a:rPr lang="en-US" dirty="0"/>
              <a:t>’ origin of the Monarch. According to him, state is a human institution and it should be manned by a human being. So, the king should be the protector of the dharma of whole society.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Caste system</a:t>
            </a:r>
          </a:p>
        </p:txBody>
      </p:sp>
      <p:sp>
        <p:nvSpPr>
          <p:cNvPr id="3" name="Content Placeholder 2"/>
          <p:cNvSpPr>
            <a:spLocks noGrp="1"/>
          </p:cNvSpPr>
          <p:nvPr>
            <p:ph idx="1"/>
          </p:nvPr>
        </p:nvSpPr>
        <p:spPr/>
        <p:txBody>
          <a:bodyPr>
            <a:normAutofit fontScale="92500" lnSpcReduction="20000"/>
          </a:bodyPr>
          <a:lstStyle/>
          <a:p>
            <a:r>
              <a:rPr lang="en-US" dirty="0"/>
              <a:t>Later on the four </a:t>
            </a:r>
            <a:r>
              <a:rPr lang="en-US" dirty="0" err="1"/>
              <a:t>varnas</a:t>
            </a:r>
            <a:r>
              <a:rPr lang="en-US" dirty="0"/>
              <a:t> were divided into various subcategories called caste. </a:t>
            </a:r>
          </a:p>
          <a:p>
            <a:r>
              <a:rPr lang="en-US" dirty="0"/>
              <a:t>The caste system is governed by two important rules: </a:t>
            </a:r>
          </a:p>
          <a:p>
            <a:r>
              <a:rPr lang="en-US" dirty="0"/>
              <a:t>First, endogamy or marriage within the members of same caste.</a:t>
            </a:r>
          </a:p>
          <a:p>
            <a:r>
              <a:rPr lang="en-US" dirty="0"/>
              <a:t> Second, food was to be received from and consumed in the presence of either members of the same caste or of a higher caste but could not be consumed together with the members of the lower caste.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Āshrama</a:t>
            </a:r>
            <a:r>
              <a:rPr lang="en-US" dirty="0"/>
              <a:t> or the Stages of Life </a:t>
            </a:r>
          </a:p>
        </p:txBody>
      </p:sp>
      <p:sp>
        <p:nvSpPr>
          <p:cNvPr id="3" name="Content Placeholder 2"/>
          <p:cNvSpPr>
            <a:spLocks noGrp="1"/>
          </p:cNvSpPr>
          <p:nvPr>
            <p:ph idx="1"/>
          </p:nvPr>
        </p:nvSpPr>
        <p:spPr/>
        <p:txBody>
          <a:bodyPr/>
          <a:lstStyle/>
          <a:p>
            <a:r>
              <a:rPr lang="en-US" dirty="0"/>
              <a:t>The </a:t>
            </a:r>
            <a:r>
              <a:rPr lang="en-US" dirty="0" err="1"/>
              <a:t>āshrama</a:t>
            </a:r>
            <a:r>
              <a:rPr lang="en-US" dirty="0"/>
              <a:t> system denotes the Hindu scheme of life according to which different stages in the life of an individual are well ordered. </a:t>
            </a:r>
          </a:p>
          <a:p>
            <a:r>
              <a:rPr lang="en-US" dirty="0"/>
              <a:t>The average life span of an individual is considered to be 100 years and it is divided into four stages each stage having a time span of 25 years.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Brahmacharyāshrama</a:t>
            </a:r>
            <a:r>
              <a:rPr lang="en-US" dirty="0"/>
              <a:t> or the Stage of Studentship — </a:t>
            </a:r>
          </a:p>
        </p:txBody>
      </p:sp>
      <p:sp>
        <p:nvSpPr>
          <p:cNvPr id="3" name="Content Placeholder 2"/>
          <p:cNvSpPr>
            <a:spLocks noGrp="1"/>
          </p:cNvSpPr>
          <p:nvPr>
            <p:ph idx="1"/>
          </p:nvPr>
        </p:nvSpPr>
        <p:spPr/>
        <p:txBody>
          <a:bodyPr>
            <a:normAutofit/>
          </a:bodyPr>
          <a:lstStyle/>
          <a:p>
            <a:r>
              <a:rPr lang="en-US" dirty="0"/>
              <a:t>This is the first stage of life. It is meant for acquiring knowledge, developing discipline and </a:t>
            </a:r>
            <a:r>
              <a:rPr lang="en-US" dirty="0" err="1"/>
              <a:t>moulding</a:t>
            </a:r>
            <a:r>
              <a:rPr lang="en-US" dirty="0"/>
              <a:t> character. This stage starts with the ceremony called </a:t>
            </a:r>
            <a:r>
              <a:rPr lang="en-US" dirty="0" err="1"/>
              <a:t>upanayanama</a:t>
            </a:r>
            <a:r>
              <a:rPr lang="en-US" dirty="0"/>
              <a:t> or investiture with the sacred thread. Now the person became a </a:t>
            </a:r>
            <a:r>
              <a:rPr lang="en-US" dirty="0" err="1"/>
              <a:t>brahmachārina</a:t>
            </a:r>
            <a:r>
              <a:rPr lang="en-US" dirty="0"/>
              <a:t>, leading a celibate and austere life as a student at the home of his teacher .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Grihasthāshrama</a:t>
            </a:r>
            <a:r>
              <a:rPr lang="en-US" dirty="0"/>
              <a:t> or the Stage of Householder — </a:t>
            </a:r>
          </a:p>
        </p:txBody>
      </p:sp>
      <p:sp>
        <p:nvSpPr>
          <p:cNvPr id="3" name="Content Placeholder 2"/>
          <p:cNvSpPr>
            <a:spLocks noGrp="1"/>
          </p:cNvSpPr>
          <p:nvPr>
            <p:ph idx="1"/>
          </p:nvPr>
        </p:nvSpPr>
        <p:spPr/>
        <p:txBody>
          <a:bodyPr/>
          <a:lstStyle/>
          <a:p>
            <a:r>
              <a:rPr lang="en-US" dirty="0"/>
              <a:t>This stage starts at marriage when the student has completed his studentship and is ready to take up the duties and responsibilities of household life. In this stage the individual gets married, earns money and begets children. The individual  pursues wealth (</a:t>
            </a:r>
            <a:r>
              <a:rPr lang="en-US" dirty="0" err="1"/>
              <a:t>artha</a:t>
            </a:r>
            <a:r>
              <a:rPr lang="en-US" dirty="0"/>
              <a:t>) and pleasure (</a:t>
            </a:r>
            <a:r>
              <a:rPr lang="en-US" dirty="0" err="1"/>
              <a:t>kāma</a:t>
            </a:r>
            <a:r>
              <a:rPr lang="en-US" dirty="0"/>
              <a:t>) within the limits of the moral law (dharma).</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Vānaprasthāsharma</a:t>
            </a:r>
            <a:r>
              <a:rPr lang="en-US" dirty="0"/>
              <a:t> or the Stage of Retirement from Active Life</a:t>
            </a:r>
          </a:p>
        </p:txBody>
      </p:sp>
      <p:sp>
        <p:nvSpPr>
          <p:cNvPr id="3" name="Content Placeholder 2"/>
          <p:cNvSpPr>
            <a:spLocks noGrp="1"/>
          </p:cNvSpPr>
          <p:nvPr>
            <p:ph idx="1"/>
          </p:nvPr>
        </p:nvSpPr>
        <p:spPr/>
        <p:txBody>
          <a:bodyPr>
            <a:normAutofit/>
          </a:bodyPr>
          <a:lstStyle/>
          <a:p>
            <a:r>
              <a:rPr lang="en-US" dirty="0"/>
              <a:t>After discharging all the duties and obligations as a householder, the individual enters into the </a:t>
            </a:r>
            <a:r>
              <a:rPr lang="en-US" dirty="0" err="1"/>
              <a:t>Vānaprastha</a:t>
            </a:r>
            <a:r>
              <a:rPr lang="en-US" dirty="0"/>
              <a:t> stage. It consists of the third quarter of person’s life. In this phase, after retiring from active life, the individual dedicates himself to a life of spiritual contemplation. He leaves his home and goes to the forest to become a hermit. .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Sanyāsāshrama</a:t>
            </a:r>
            <a:r>
              <a:rPr lang="en-US" dirty="0"/>
              <a:t> or the Stage of Renunciation or Wandering Mystic— </a:t>
            </a:r>
          </a:p>
        </p:txBody>
      </p:sp>
      <p:sp>
        <p:nvSpPr>
          <p:cNvPr id="3" name="Content Placeholder 2"/>
          <p:cNvSpPr>
            <a:spLocks noGrp="1"/>
          </p:cNvSpPr>
          <p:nvPr>
            <p:ph idx="1"/>
          </p:nvPr>
        </p:nvSpPr>
        <p:spPr/>
        <p:txBody>
          <a:bodyPr/>
          <a:lstStyle/>
          <a:p>
            <a:r>
              <a:rPr lang="en-US" dirty="0"/>
              <a:t>This is the last stage of life. Now the individual leaves his hermitage and becomes a homeless wanderer (</a:t>
            </a:r>
            <a:r>
              <a:rPr lang="en-US" dirty="0" err="1"/>
              <a:t>sanyāsin</a:t>
            </a:r>
            <a:r>
              <a:rPr lang="en-US" dirty="0"/>
              <a:t>) with all his earthly ties broken. The </a:t>
            </a:r>
            <a:r>
              <a:rPr lang="en-US" dirty="0" err="1"/>
              <a:t>sanyāsin</a:t>
            </a:r>
            <a:r>
              <a:rPr lang="en-US" dirty="0"/>
              <a:t> aspires and acts to attain liberation only.</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Marriage</a:t>
            </a:r>
          </a:p>
        </p:txBody>
      </p:sp>
      <p:sp>
        <p:nvSpPr>
          <p:cNvPr id="3" name="Content Placeholder 2"/>
          <p:cNvSpPr>
            <a:spLocks noGrp="1"/>
          </p:cNvSpPr>
          <p:nvPr>
            <p:ph idx="1"/>
          </p:nvPr>
        </p:nvSpPr>
        <p:spPr/>
        <p:txBody>
          <a:bodyPr>
            <a:normAutofit lnSpcReduction="10000"/>
          </a:bodyPr>
          <a:lstStyle/>
          <a:p>
            <a:r>
              <a:rPr lang="en-US" dirty="0"/>
              <a:t>Marriage or </a:t>
            </a:r>
            <a:r>
              <a:rPr lang="en-US" dirty="0" err="1"/>
              <a:t>vivāha</a:t>
            </a:r>
            <a:r>
              <a:rPr lang="en-US" dirty="0"/>
              <a:t> was a very important </a:t>
            </a:r>
            <a:r>
              <a:rPr lang="en-US" dirty="0" err="1"/>
              <a:t>sanskāra</a:t>
            </a:r>
            <a:r>
              <a:rPr lang="en-US" dirty="0"/>
              <a:t> in ancient India. </a:t>
            </a:r>
          </a:p>
          <a:p>
            <a:r>
              <a:rPr lang="en-US" dirty="0"/>
              <a:t>Marriage in ancient India had three main purposes:</a:t>
            </a:r>
          </a:p>
          <a:p>
            <a:r>
              <a:rPr lang="en-US" dirty="0"/>
              <a:t> 1. Promotion of religion by performance of household sacrifices. </a:t>
            </a:r>
          </a:p>
          <a:p>
            <a:r>
              <a:rPr lang="en-US" dirty="0"/>
              <a:t>2. </a:t>
            </a:r>
            <a:r>
              <a:rPr lang="en-US" dirty="0" err="1"/>
              <a:t>Progency</a:t>
            </a:r>
            <a:r>
              <a:rPr lang="en-US" dirty="0"/>
              <a:t> or the happy after life of father and his ancestors and continuation of family line or </a:t>
            </a:r>
            <a:r>
              <a:rPr lang="en-US" dirty="0" err="1"/>
              <a:t>kula</a:t>
            </a:r>
            <a:r>
              <a:rPr lang="en-US" dirty="0"/>
              <a:t>. </a:t>
            </a:r>
          </a:p>
          <a:p>
            <a:r>
              <a:rPr lang="en-US" dirty="0"/>
              <a:t>3. </a:t>
            </a:r>
            <a:r>
              <a:rPr lang="en-US" dirty="0" err="1"/>
              <a:t>Rati</a:t>
            </a:r>
            <a:r>
              <a:rPr lang="en-US" dirty="0"/>
              <a:t> or sexual pleasure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eight forms of marriage: </a:t>
            </a:r>
          </a:p>
        </p:txBody>
      </p:sp>
      <p:sp>
        <p:nvSpPr>
          <p:cNvPr id="3" name="Content Placeholder 2"/>
          <p:cNvSpPr>
            <a:spLocks noGrp="1"/>
          </p:cNvSpPr>
          <p:nvPr>
            <p:ph idx="1"/>
          </p:nvPr>
        </p:nvSpPr>
        <p:spPr/>
        <p:txBody>
          <a:bodyPr/>
          <a:lstStyle/>
          <a:p>
            <a:r>
              <a:rPr lang="en-US" dirty="0"/>
              <a:t>1. Brahma </a:t>
            </a:r>
            <a:r>
              <a:rPr lang="en-US" dirty="0" err="1"/>
              <a:t>Vivāha</a:t>
            </a:r>
            <a:r>
              <a:rPr lang="en-US" dirty="0"/>
              <a:t>: This is considered to be the purest form of marriage. In this form of marriage the father of the bride offers his daughter to a man of character and learning. The daughter who is decked with ornaments and richly dressed is given as a gift to a man of good character and high learning.</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a:buNone/>
            </a:pPr>
            <a:r>
              <a:rPr lang="en-US" dirty="0"/>
              <a:t>2. </a:t>
            </a:r>
            <a:r>
              <a:rPr lang="en-US" dirty="0" err="1"/>
              <a:t>Daiva</a:t>
            </a:r>
            <a:r>
              <a:rPr lang="en-US" dirty="0"/>
              <a:t> </a:t>
            </a:r>
            <a:r>
              <a:rPr lang="en-US" dirty="0" err="1"/>
              <a:t>Vivāha</a:t>
            </a:r>
            <a:r>
              <a:rPr lang="en-US" dirty="0"/>
              <a:t>: In the </a:t>
            </a:r>
            <a:r>
              <a:rPr lang="en-US" dirty="0" err="1"/>
              <a:t>daiva</a:t>
            </a:r>
            <a:r>
              <a:rPr lang="en-US" dirty="0"/>
              <a:t> form of marriage the father offers her daughter as a </a:t>
            </a:r>
            <a:r>
              <a:rPr lang="en-US" dirty="0" err="1"/>
              <a:t>dakshinā</a:t>
            </a:r>
            <a:r>
              <a:rPr lang="en-US" dirty="0"/>
              <a:t> (sacrificial fee) to a young priest who officiates the </a:t>
            </a:r>
            <a:r>
              <a:rPr lang="en-US" dirty="0" err="1"/>
              <a:t>yajña</a:t>
            </a:r>
            <a:r>
              <a:rPr lang="en-US" dirty="0"/>
              <a:t> which is arranged by him. </a:t>
            </a:r>
          </a:p>
          <a:p>
            <a:pPr>
              <a:buNone/>
            </a:pPr>
            <a:r>
              <a:rPr lang="en-US" dirty="0"/>
              <a:t>3. </a:t>
            </a:r>
            <a:r>
              <a:rPr lang="en-US" dirty="0" err="1"/>
              <a:t>Ārsa</a:t>
            </a:r>
            <a:r>
              <a:rPr lang="en-US" dirty="0"/>
              <a:t> </a:t>
            </a:r>
            <a:r>
              <a:rPr lang="en-US" dirty="0" err="1"/>
              <a:t>Vivāha</a:t>
            </a:r>
            <a:r>
              <a:rPr lang="en-US" dirty="0"/>
              <a:t>: In </a:t>
            </a:r>
            <a:r>
              <a:rPr lang="en-US" dirty="0" err="1"/>
              <a:t>ārsa</a:t>
            </a:r>
            <a:r>
              <a:rPr lang="en-US" dirty="0"/>
              <a:t> </a:t>
            </a:r>
            <a:r>
              <a:rPr lang="en-US" dirty="0" err="1"/>
              <a:t>vivāha</a:t>
            </a:r>
            <a:r>
              <a:rPr lang="en-US" dirty="0"/>
              <a:t> father of the bride gives his daughter to the bridegroom after receiving a cow and a bull or two pairs of these animals from the bridegroom. </a:t>
            </a:r>
          </a:p>
          <a:p>
            <a:pPr>
              <a:buNone/>
            </a:pPr>
            <a:r>
              <a:rPr lang="en-US" dirty="0"/>
              <a:t>4. </a:t>
            </a:r>
            <a:r>
              <a:rPr lang="en-US" dirty="0" err="1"/>
              <a:t>Prajāpatya</a:t>
            </a:r>
            <a:r>
              <a:rPr lang="en-US" dirty="0"/>
              <a:t> </a:t>
            </a:r>
            <a:r>
              <a:rPr lang="en-US" dirty="0" err="1"/>
              <a:t>Vivāha</a:t>
            </a:r>
            <a:r>
              <a:rPr lang="en-US" dirty="0"/>
              <a:t>: In this type of marriage, the father offers the girl to the bridegroom. But neither does he offer any dowry nor does he demand bride-price.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a:t>5. </a:t>
            </a:r>
            <a:r>
              <a:rPr lang="en-US" dirty="0" err="1"/>
              <a:t>Asura</a:t>
            </a:r>
            <a:r>
              <a:rPr lang="en-US" dirty="0"/>
              <a:t> </a:t>
            </a:r>
            <a:r>
              <a:rPr lang="en-US" dirty="0" err="1"/>
              <a:t>Vivāha</a:t>
            </a:r>
            <a:r>
              <a:rPr lang="en-US" dirty="0"/>
              <a:t>: This is a form of marriage by purchase in which the bridegroom has to give money to the father or kinsman of the bride. </a:t>
            </a:r>
          </a:p>
          <a:p>
            <a:r>
              <a:rPr lang="en-US" dirty="0"/>
              <a:t>6. </a:t>
            </a:r>
            <a:r>
              <a:rPr lang="en-US" dirty="0" err="1"/>
              <a:t>Gandharva</a:t>
            </a:r>
            <a:r>
              <a:rPr lang="en-US" dirty="0"/>
              <a:t> </a:t>
            </a:r>
            <a:r>
              <a:rPr lang="en-US" dirty="0" err="1"/>
              <a:t>Vivāha</a:t>
            </a:r>
            <a:r>
              <a:rPr lang="en-US" dirty="0"/>
              <a:t>: This was a marriage by consent of the boy and the girl. Mutual love and consent of the bride and bridegroom was the only condition required to bring about the union. </a:t>
            </a:r>
          </a:p>
          <a:p>
            <a:r>
              <a:rPr lang="en-US" dirty="0"/>
              <a:t>7. </a:t>
            </a:r>
            <a:r>
              <a:rPr lang="en-US" dirty="0" err="1"/>
              <a:t>Rākshasa</a:t>
            </a:r>
            <a:r>
              <a:rPr lang="en-US" dirty="0"/>
              <a:t> </a:t>
            </a:r>
            <a:r>
              <a:rPr lang="en-US" dirty="0" err="1"/>
              <a:t>Vivāha</a:t>
            </a:r>
            <a:r>
              <a:rPr lang="en-US" dirty="0"/>
              <a:t>: This was marriage by capture in which the girl was forcibly abducted from her home, crying and weeping and her kinsmen have been stained and their houses broken. </a:t>
            </a:r>
          </a:p>
          <a:p>
            <a:r>
              <a:rPr lang="en-US" dirty="0"/>
              <a:t>8. </a:t>
            </a:r>
            <a:r>
              <a:rPr lang="en-US" dirty="0" err="1"/>
              <a:t>Paishācha</a:t>
            </a:r>
            <a:r>
              <a:rPr lang="en-US" dirty="0"/>
              <a:t> </a:t>
            </a:r>
            <a:r>
              <a:rPr lang="en-US" dirty="0" err="1"/>
              <a:t>Vivāha</a:t>
            </a:r>
            <a:r>
              <a:rPr lang="en-US" dirty="0"/>
              <a:t>: </a:t>
            </a:r>
            <a:r>
              <a:rPr lang="en-US" dirty="0" err="1"/>
              <a:t>Paishācha</a:t>
            </a:r>
            <a:r>
              <a:rPr lang="en-US" dirty="0"/>
              <a:t> form of marriage is one in which the man seduces by force a girl who is sleeping or intoxicated or mentally disordered.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err="1"/>
              <a:t>Arthashastra</a:t>
            </a:r>
            <a:r>
              <a:rPr lang="en-US" b="0" dirty="0"/>
              <a:t> pointed out duties of kings are</a:t>
            </a:r>
            <a:r>
              <a:rPr lang="en-US" dirty="0"/>
              <a:t>:</a:t>
            </a:r>
          </a:p>
        </p:txBody>
      </p:sp>
      <p:sp>
        <p:nvSpPr>
          <p:cNvPr id="3" name="Content Placeholder 2"/>
          <p:cNvSpPr>
            <a:spLocks noGrp="1"/>
          </p:cNvSpPr>
          <p:nvPr>
            <p:ph idx="1"/>
          </p:nvPr>
        </p:nvSpPr>
        <p:spPr/>
        <p:txBody>
          <a:bodyPr/>
          <a:lstStyle/>
          <a:p>
            <a:pPr fontAlgn="base"/>
            <a:r>
              <a:rPr lang="en-US" dirty="0"/>
              <a:t>Should follow his </a:t>
            </a:r>
            <a:r>
              <a:rPr lang="en-US" dirty="0" err="1"/>
              <a:t>rajya</a:t>
            </a:r>
            <a:r>
              <a:rPr lang="en-US" dirty="0"/>
              <a:t> dharma.</a:t>
            </a:r>
          </a:p>
          <a:p>
            <a:pPr fontAlgn="base"/>
            <a:r>
              <a:rPr lang="en-US" dirty="0"/>
              <a:t>Should exhibit attributes, i.e. </a:t>
            </a:r>
            <a:r>
              <a:rPr lang="en-US" dirty="0" err="1"/>
              <a:t>Atma</a:t>
            </a:r>
            <a:r>
              <a:rPr lang="en-US" dirty="0"/>
              <a:t> </a:t>
            </a:r>
            <a:r>
              <a:rPr lang="en-US" dirty="0" err="1"/>
              <a:t>Vrata</a:t>
            </a:r>
            <a:r>
              <a:rPr lang="en-US" dirty="0"/>
              <a:t> (self-control) </a:t>
            </a:r>
          </a:p>
          <a:p>
            <a:pPr fontAlgn="base"/>
            <a:r>
              <a:rPr lang="en-US" dirty="0"/>
              <a:t>Should ease the six enemies— Kama (lust), </a:t>
            </a:r>
            <a:r>
              <a:rPr lang="en-US" dirty="0" err="1"/>
              <a:t>Krodha</a:t>
            </a:r>
            <a:r>
              <a:rPr lang="en-US" dirty="0"/>
              <a:t> (anger), </a:t>
            </a:r>
            <a:r>
              <a:rPr lang="en-US" dirty="0" err="1"/>
              <a:t>Lobh</a:t>
            </a:r>
            <a:r>
              <a:rPr lang="en-US" dirty="0"/>
              <a:t> (greed), </a:t>
            </a:r>
            <a:r>
              <a:rPr lang="en-US" dirty="0" err="1"/>
              <a:t>Mana</a:t>
            </a:r>
            <a:r>
              <a:rPr lang="en-US" dirty="0"/>
              <a:t> (vanity), </a:t>
            </a:r>
            <a:r>
              <a:rPr lang="en-US" dirty="0" err="1"/>
              <a:t>Mada</a:t>
            </a:r>
            <a:br>
              <a:rPr lang="en-US" dirty="0"/>
            </a:br>
            <a:r>
              <a:rPr lang="en-US" dirty="0"/>
              <a:t>(haughtiness), and Harsh (</a:t>
            </a:r>
            <a:r>
              <a:rPr lang="en-US" dirty="0" err="1"/>
              <a:t>overjoy</a:t>
            </a:r>
            <a:r>
              <a:rPr lang="en-US" dirty="0"/>
              <a:t>).</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Out of these eight forms of marriage the first four have been described as approved or desirable marriage whereas the rest of the four forms have been considered to be disapproved or undesirable marriages. </a:t>
            </a:r>
          </a:p>
          <a:p>
            <a:r>
              <a:rPr lang="en-US" dirty="0"/>
              <a:t>There were many conditions attached with marriage. One important condition was that the bride should be a virgin and the importance of this rule lies in the fact that it renders the remarriage of widows difficult.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In the Rig Veda there is some indication that a woman might re-marry if her husband had disappeared and could not be found or heard of. </a:t>
            </a:r>
            <a:r>
              <a:rPr lang="en-US" dirty="0" err="1"/>
              <a:t>Atharva</a:t>
            </a:r>
            <a:r>
              <a:rPr lang="en-US" dirty="0"/>
              <a:t> Veda mentions that a woman married twice may be united in the next world with her second, not her first, husband. But generally it was not hailed.</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Understanding Gender as a social category</a:t>
            </a:r>
          </a:p>
        </p:txBody>
      </p:sp>
      <p:sp>
        <p:nvSpPr>
          <p:cNvPr id="3" name="Content Placeholder 2"/>
          <p:cNvSpPr>
            <a:spLocks noGrp="1"/>
          </p:cNvSpPr>
          <p:nvPr>
            <p:ph idx="1"/>
          </p:nvPr>
        </p:nvSpPr>
        <p:spPr/>
        <p:txBody>
          <a:bodyPr>
            <a:normAutofit fontScale="70000" lnSpcReduction="20000"/>
          </a:bodyPr>
          <a:lstStyle/>
          <a:p>
            <a:r>
              <a:rPr lang="en-US" dirty="0"/>
              <a:t>History talks of the interaction between gender and culture. </a:t>
            </a:r>
          </a:p>
          <a:p>
            <a:r>
              <a:rPr lang="en-US" dirty="0"/>
              <a:t>Moreover, our culture is such that only men and their activities have been highlighted. </a:t>
            </a:r>
          </a:p>
          <a:p>
            <a:r>
              <a:rPr lang="en-US" dirty="0"/>
              <a:t>One would  only find women in the feminist context</a:t>
            </a:r>
          </a:p>
          <a:p>
            <a:r>
              <a:rPr lang="en-US" dirty="0"/>
              <a:t>Thomson points and concludes that history needs to register the lived experiences, day-to-day life, aspirations and dreams of common man. </a:t>
            </a:r>
          </a:p>
          <a:p>
            <a:r>
              <a:rPr lang="en-US" dirty="0"/>
              <a:t>Our culture has given enough space for ignoring women as secondary. It could be a deliberate attempt by historian to subordinate women or it could also be a result of our culture for which historians felt that it was not important to register the lives of women. </a:t>
            </a:r>
          </a:p>
          <a:p>
            <a:r>
              <a:rPr lang="en-US" dirty="0"/>
              <a:t>But now the time is changing. Feminist come together and write on the issues of women and their life details.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leading approaches to women studies </a:t>
            </a:r>
          </a:p>
        </p:txBody>
      </p:sp>
      <p:sp>
        <p:nvSpPr>
          <p:cNvPr id="3" name="Content Placeholder 2"/>
          <p:cNvSpPr>
            <a:spLocks noGrp="1"/>
          </p:cNvSpPr>
          <p:nvPr>
            <p:ph idx="1"/>
          </p:nvPr>
        </p:nvSpPr>
        <p:spPr/>
        <p:txBody>
          <a:bodyPr/>
          <a:lstStyle/>
          <a:p>
            <a:r>
              <a:rPr lang="en-US" dirty="0"/>
              <a:t>Classical, Neo Classical, </a:t>
            </a:r>
            <a:r>
              <a:rPr lang="en-US" dirty="0" err="1"/>
              <a:t>Istitutional</a:t>
            </a:r>
            <a:r>
              <a:rPr lang="en-US" dirty="0"/>
              <a:t>  and Marxist</a:t>
            </a:r>
          </a:p>
          <a:p>
            <a:r>
              <a:rPr lang="en-US" dirty="0"/>
              <a:t>This classical theory explains marriage as a relationship for both individuals to maximize utility. Marriage is a two-person firm where women hire men since men earn more and men hire women because they are superior nursemaids.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Neo-Classical School </a:t>
            </a:r>
          </a:p>
        </p:txBody>
      </p:sp>
      <p:sp>
        <p:nvSpPr>
          <p:cNvPr id="3" name="Content Placeholder 2"/>
          <p:cNvSpPr>
            <a:spLocks noGrp="1"/>
          </p:cNvSpPr>
          <p:nvPr>
            <p:ph idx="1"/>
          </p:nvPr>
        </p:nvSpPr>
        <p:spPr/>
        <p:txBody>
          <a:bodyPr>
            <a:normAutofit fontScale="92500" lnSpcReduction="20000"/>
          </a:bodyPr>
          <a:lstStyle/>
          <a:p>
            <a:r>
              <a:rPr lang="en-US" dirty="0"/>
              <a:t>This theory was considered to be the most dominant school in West which is based on the concept of utility. </a:t>
            </a:r>
          </a:p>
          <a:p>
            <a:r>
              <a:rPr lang="en-US" dirty="0"/>
              <a:t>According to this school, the allocation of time by any individual is linked with the utility attached to it. </a:t>
            </a:r>
          </a:p>
          <a:p>
            <a:r>
              <a:rPr lang="en-US" dirty="0"/>
              <a:t>Women's participation in </a:t>
            </a:r>
            <a:r>
              <a:rPr lang="en-US" dirty="0" err="1"/>
              <a:t>labour</a:t>
            </a:r>
            <a:r>
              <a:rPr lang="en-US" dirty="0"/>
              <a:t> force is a function of the utility derived from work. </a:t>
            </a:r>
          </a:p>
          <a:p>
            <a:r>
              <a:rPr lang="en-US" dirty="0"/>
              <a:t>This participation or withdrawal of women from the </a:t>
            </a:r>
            <a:r>
              <a:rPr lang="en-US" dirty="0" err="1"/>
              <a:t>labour</a:t>
            </a:r>
            <a:r>
              <a:rPr lang="en-US" dirty="0"/>
              <a:t> face does not only depend on wage rate existing, but also on the household i.e. (husband's income).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Institutional Approach </a:t>
            </a:r>
          </a:p>
        </p:txBody>
      </p:sp>
      <p:sp>
        <p:nvSpPr>
          <p:cNvPr id="3" name="Content Placeholder 2"/>
          <p:cNvSpPr>
            <a:spLocks noGrp="1"/>
          </p:cNvSpPr>
          <p:nvPr>
            <p:ph idx="1"/>
          </p:nvPr>
        </p:nvSpPr>
        <p:spPr/>
        <p:txBody>
          <a:bodyPr/>
          <a:lstStyle/>
          <a:p>
            <a:r>
              <a:rPr lang="en-US" dirty="0"/>
              <a:t>This approach to women studies draws its theoretical rationale from the rigid quasi – rigid structural institutions among the society. Here the status of men, women and children are determined on the basis on race, caste, education, etc</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Marxist School </a:t>
            </a:r>
          </a:p>
        </p:txBody>
      </p:sp>
      <p:sp>
        <p:nvSpPr>
          <p:cNvPr id="3" name="Content Placeholder 2"/>
          <p:cNvSpPr>
            <a:spLocks noGrp="1"/>
          </p:cNvSpPr>
          <p:nvPr>
            <p:ph idx="1"/>
          </p:nvPr>
        </p:nvSpPr>
        <p:spPr/>
        <p:txBody>
          <a:bodyPr>
            <a:normAutofit fontScale="92500" lnSpcReduction="10000"/>
          </a:bodyPr>
          <a:lstStyle/>
          <a:p>
            <a:pPr algn="just"/>
            <a:r>
              <a:rPr lang="en-US" dirty="0"/>
              <a:t>This school adopts a historical perspective of any social situation. As per this view, production and capital accumulation is fundamental to the understanding of women's position. </a:t>
            </a:r>
          </a:p>
          <a:p>
            <a:pPr algn="just"/>
            <a:r>
              <a:rPr lang="en-US" dirty="0"/>
              <a:t>exclusion of women from market production was done by the capitalists in accentuating capital accumulation .</a:t>
            </a:r>
          </a:p>
          <a:p>
            <a:pPr algn="just"/>
            <a:r>
              <a:rPr lang="en-US" dirty="0"/>
              <a:t>It views history as a system of relations between men who dominate and women who are dominated.</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representation of Women in Historical traditions</a:t>
            </a:r>
          </a:p>
        </p:txBody>
      </p:sp>
      <p:sp>
        <p:nvSpPr>
          <p:cNvPr id="3" name="Content Placeholder 2"/>
          <p:cNvSpPr>
            <a:spLocks noGrp="1"/>
          </p:cNvSpPr>
          <p:nvPr>
            <p:ph idx="1"/>
          </p:nvPr>
        </p:nvSpPr>
        <p:spPr/>
        <p:txBody>
          <a:bodyPr>
            <a:normAutofit lnSpcReduction="10000"/>
          </a:bodyPr>
          <a:lstStyle/>
          <a:p>
            <a:r>
              <a:rPr lang="en-US" dirty="0"/>
              <a:t>During Vedic and later period, women in India held equal status with that of men, which was literally called as “Golden Age”. Status of women during the ancient period is prescribed under the four broad sub-periods listed below: </a:t>
            </a:r>
          </a:p>
          <a:p>
            <a:r>
              <a:rPr lang="en-US" dirty="0"/>
              <a:t>The Vedic period </a:t>
            </a:r>
          </a:p>
          <a:p>
            <a:r>
              <a:rPr lang="en-US" dirty="0"/>
              <a:t>The period of Epics </a:t>
            </a:r>
          </a:p>
          <a:p>
            <a:r>
              <a:rPr lang="en-US" dirty="0"/>
              <a:t>The period of Jainism and Buddhism </a:t>
            </a:r>
          </a:p>
          <a:p>
            <a:r>
              <a:rPr lang="en-US" dirty="0"/>
              <a:t>The age of </a:t>
            </a:r>
            <a:r>
              <a:rPr lang="en-US" dirty="0" err="1"/>
              <a:t>Dharmashastra</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Vedic period</a:t>
            </a:r>
          </a:p>
        </p:txBody>
      </p:sp>
      <p:sp>
        <p:nvSpPr>
          <p:cNvPr id="3" name="Content Placeholder 2"/>
          <p:cNvSpPr>
            <a:spLocks noGrp="1"/>
          </p:cNvSpPr>
          <p:nvPr>
            <p:ph idx="1"/>
          </p:nvPr>
        </p:nvSpPr>
        <p:spPr/>
        <p:txBody>
          <a:bodyPr>
            <a:normAutofit fontScale="77500" lnSpcReduction="20000"/>
          </a:bodyPr>
          <a:lstStyle/>
          <a:p>
            <a:r>
              <a:rPr lang="en-US" dirty="0"/>
              <a:t>The period between 1500-1000 BC is identified as early Vedic period. </a:t>
            </a:r>
          </a:p>
          <a:p>
            <a:r>
              <a:rPr lang="en-US" dirty="0"/>
              <a:t>During this period, women enjoyed high place in Indian society. </a:t>
            </a:r>
          </a:p>
          <a:p>
            <a:r>
              <a:rPr lang="en-US" dirty="0"/>
              <a:t>They were respected and </a:t>
            </a:r>
            <a:r>
              <a:rPr lang="en-US" dirty="0" err="1"/>
              <a:t>honoured</a:t>
            </a:r>
            <a:r>
              <a:rPr lang="en-US" dirty="0"/>
              <a:t>. </a:t>
            </a:r>
          </a:p>
          <a:p>
            <a:r>
              <a:rPr lang="en-US" dirty="0"/>
              <a:t>Hindus considered man and woman represent the two aspects of one person.</a:t>
            </a:r>
          </a:p>
          <a:p>
            <a:r>
              <a:rPr lang="en-US" dirty="0"/>
              <a:t> The society was governed by the established norms approved by </a:t>
            </a:r>
            <a:r>
              <a:rPr lang="en-US" dirty="0" err="1"/>
              <a:t>Dharmashastras</a:t>
            </a:r>
            <a:r>
              <a:rPr lang="en-US" dirty="0"/>
              <a:t>.</a:t>
            </a:r>
          </a:p>
          <a:p>
            <a:r>
              <a:rPr lang="en-US" dirty="0"/>
              <a:t> The highest social ends in ancient Indian society were four: Dharma </a:t>
            </a:r>
            <a:r>
              <a:rPr lang="en-US" dirty="0" err="1"/>
              <a:t>Artha</a:t>
            </a:r>
            <a:r>
              <a:rPr lang="en-US" dirty="0"/>
              <a:t> Kama and </a:t>
            </a:r>
            <a:r>
              <a:rPr lang="en-US" dirty="0" err="1"/>
              <a:t>Moksha</a:t>
            </a:r>
            <a:r>
              <a:rPr lang="en-US" dirty="0"/>
              <a:t>. </a:t>
            </a:r>
          </a:p>
          <a:p>
            <a:r>
              <a:rPr lang="en-US" dirty="0"/>
              <a:t>Woman along with man participates in all activities equally and hence she was considered as “</a:t>
            </a:r>
            <a:r>
              <a:rPr lang="en-US" dirty="0" err="1"/>
              <a:t>Saha</a:t>
            </a:r>
            <a:r>
              <a:rPr lang="en-US" dirty="0"/>
              <a:t> Dharma </a:t>
            </a:r>
            <a:r>
              <a:rPr lang="en-US" dirty="0" err="1"/>
              <a:t>Charini</a:t>
            </a:r>
            <a:r>
              <a:rPr lang="en-US" dirty="0"/>
              <a:t>”.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33400" y="685800"/>
            <a:ext cx="8229600" cy="5791200"/>
          </a:xfrm>
        </p:spPr>
        <p:txBody>
          <a:bodyPr>
            <a:noAutofit/>
          </a:bodyPr>
          <a:lstStyle/>
          <a:p>
            <a:r>
              <a:rPr lang="en-US" sz="2400" dirty="0"/>
              <a:t>Widow was permitted to marry in this period. It is demonstrated by the prevalent practice of a widow marrying the younger brother of her deceased husband .</a:t>
            </a:r>
          </a:p>
          <a:p>
            <a:r>
              <a:rPr lang="en-US" sz="2400" dirty="0"/>
              <a:t>The </a:t>
            </a:r>
            <a:r>
              <a:rPr lang="en-US" sz="2400" dirty="0" err="1"/>
              <a:t>Niyoga</a:t>
            </a:r>
            <a:r>
              <a:rPr lang="en-US" sz="2400" dirty="0"/>
              <a:t> system was also prevalent. </a:t>
            </a:r>
          </a:p>
          <a:p>
            <a:r>
              <a:rPr lang="en-US" sz="2400" dirty="0"/>
              <a:t>Ancient Hindu scripture does not mention the prevalence of sati system.</a:t>
            </a:r>
          </a:p>
          <a:p>
            <a:r>
              <a:rPr lang="en-US" sz="2400" dirty="0"/>
              <a:t>Scriptures such as Rig Vedic and Upanishads mention several women sages and seers</a:t>
            </a:r>
          </a:p>
          <a:p>
            <a:r>
              <a:rPr lang="en-US" sz="2400" dirty="0"/>
              <a:t>In the Vedic period, the education of women was looked upon as  important </a:t>
            </a:r>
          </a:p>
          <a:p>
            <a:r>
              <a:rPr lang="en-US" sz="2400" dirty="0"/>
              <a:t>They studied in </a:t>
            </a:r>
            <a:r>
              <a:rPr lang="en-US" sz="2400" dirty="0" err="1"/>
              <a:t>Gurukulas</a:t>
            </a:r>
            <a:r>
              <a:rPr lang="en-US" sz="2400" dirty="0"/>
              <a:t> and enjoyed equality in learning Vedas.</a:t>
            </a:r>
          </a:p>
          <a:p>
            <a:r>
              <a:rPr lang="en-US" sz="2400" dirty="0"/>
              <a:t> During the </a:t>
            </a:r>
            <a:r>
              <a:rPr lang="en-US" sz="2400" dirty="0" err="1"/>
              <a:t>Upanishadic</a:t>
            </a:r>
            <a:r>
              <a:rPr lang="en-US" sz="2400" dirty="0"/>
              <a:t> period there were great </a:t>
            </a:r>
            <a:r>
              <a:rPr lang="en-US" sz="2400" dirty="0" err="1"/>
              <a:t>Brahmavadin’s</a:t>
            </a:r>
            <a:r>
              <a:rPr lang="en-US" sz="2400" dirty="0"/>
              <a:t> who were enriched with deep knowledge of philosophy.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System of Law</a:t>
            </a:r>
            <a:br>
              <a:rPr lang="en-US" dirty="0"/>
            </a:br>
            <a:endParaRPr lang="en-US" dirty="0"/>
          </a:p>
        </p:txBody>
      </p:sp>
      <p:sp>
        <p:nvSpPr>
          <p:cNvPr id="3" name="Content Placeholder 2"/>
          <p:cNvSpPr>
            <a:spLocks noGrp="1"/>
          </p:cNvSpPr>
          <p:nvPr>
            <p:ph idx="1"/>
          </p:nvPr>
        </p:nvSpPr>
        <p:spPr/>
        <p:txBody>
          <a:bodyPr>
            <a:normAutofit lnSpcReduction="10000"/>
          </a:bodyPr>
          <a:lstStyle/>
          <a:p>
            <a:pPr fontAlgn="base"/>
            <a:r>
              <a:rPr lang="en-US" dirty="0"/>
              <a:t>Although, </a:t>
            </a:r>
            <a:r>
              <a:rPr lang="en-US" dirty="0" err="1"/>
              <a:t>Kautilya’s</a:t>
            </a:r>
            <a:r>
              <a:rPr lang="en-US" dirty="0"/>
              <a:t> state theory states the monarchical democracy, but the sole authority vested under the king to make law and that it derived from four sources</a:t>
            </a:r>
            <a:r>
              <a:rPr lang="en-US" b="1" dirty="0"/>
              <a:t> Dharma</a:t>
            </a:r>
            <a:r>
              <a:rPr lang="en-US" dirty="0"/>
              <a:t> (sacred law), </a:t>
            </a:r>
            <a:r>
              <a:rPr lang="en-US" b="1" dirty="0" err="1"/>
              <a:t>Vyavhara</a:t>
            </a:r>
            <a:r>
              <a:rPr lang="en-US" dirty="0"/>
              <a:t> (evidence), </a:t>
            </a:r>
            <a:r>
              <a:rPr lang="en-US" b="1" dirty="0" err="1"/>
              <a:t>Charita</a:t>
            </a:r>
            <a:r>
              <a:rPr lang="en-US" dirty="0"/>
              <a:t> (history and custom) and </a:t>
            </a:r>
            <a:r>
              <a:rPr lang="en-US" b="1" dirty="0" err="1"/>
              <a:t>Rajasasana</a:t>
            </a:r>
            <a:r>
              <a:rPr lang="en-US" dirty="0"/>
              <a:t> (edicts of the king).</a:t>
            </a:r>
            <a:br>
              <a:rPr lang="en-US" dirty="0"/>
            </a:br>
            <a:r>
              <a:rPr lang="en-US" dirty="0" err="1"/>
              <a:t>Arthashastra</a:t>
            </a:r>
            <a:r>
              <a:rPr lang="en-US" dirty="0"/>
              <a:t> represents a system of civil, criminal and mercantile law.</a:t>
            </a:r>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Period of Epics </a:t>
            </a:r>
          </a:p>
        </p:txBody>
      </p:sp>
      <p:sp>
        <p:nvSpPr>
          <p:cNvPr id="3" name="Content Placeholder 2"/>
          <p:cNvSpPr>
            <a:spLocks noGrp="1"/>
          </p:cNvSpPr>
          <p:nvPr>
            <p:ph idx="1"/>
          </p:nvPr>
        </p:nvSpPr>
        <p:spPr/>
        <p:txBody>
          <a:bodyPr>
            <a:normAutofit fontScale="85000" lnSpcReduction="10000"/>
          </a:bodyPr>
          <a:lstStyle/>
          <a:p>
            <a:r>
              <a:rPr lang="en-US" dirty="0"/>
              <a:t>In the post Vedic period, the status of women suffered a setback when various restrictions were imposed on woman’s rights and privileges by ‘Manu’.</a:t>
            </a:r>
          </a:p>
          <a:p>
            <a:r>
              <a:rPr lang="en-US" dirty="0"/>
              <a:t> The role of women got restricted to the four walls of their home.</a:t>
            </a:r>
          </a:p>
          <a:p>
            <a:r>
              <a:rPr lang="en-US" dirty="0"/>
              <a:t> During 500 BC to 500 AD, which can be approximated to the period of early </a:t>
            </a:r>
            <a:r>
              <a:rPr lang="en-US" dirty="0" err="1"/>
              <a:t>Smiritis</a:t>
            </a:r>
            <a:r>
              <a:rPr lang="en-US" dirty="0"/>
              <a:t>, the epics of Ramayana and Mahabharata and the early </a:t>
            </a:r>
            <a:r>
              <a:rPr lang="en-US" dirty="0" err="1"/>
              <a:t>Puranas</a:t>
            </a:r>
            <a:r>
              <a:rPr lang="en-US" dirty="0"/>
              <a:t>, and </a:t>
            </a:r>
            <a:r>
              <a:rPr lang="en-US" dirty="0" err="1"/>
              <a:t>Upanishadas</a:t>
            </a:r>
            <a:r>
              <a:rPr lang="en-US" dirty="0"/>
              <a:t>, rights for girls were completely abandoned. Society became polygamous. The system of child marriage was being slowly introduced into the Indian socio structure.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304801"/>
            <a:ext cx="8534400" cy="6096000"/>
          </a:xfrm>
        </p:spPr>
        <p:txBody>
          <a:bodyPr>
            <a:normAutofit fontScale="92500" lnSpcReduction="20000"/>
          </a:bodyPr>
          <a:lstStyle/>
          <a:p>
            <a:pPr algn="just"/>
            <a:r>
              <a:rPr lang="en-US" dirty="0" err="1"/>
              <a:t>Sita</a:t>
            </a:r>
            <a:r>
              <a:rPr lang="en-US" dirty="0"/>
              <a:t> is considered as an ideal Hindu woman because she surrendered all her personal desires and followed her husband Rama to the forest. </a:t>
            </a:r>
          </a:p>
          <a:p>
            <a:pPr algn="just"/>
            <a:r>
              <a:rPr lang="en-US" dirty="0"/>
              <a:t>Women had only one duty, unquestioning obedience to her husband. </a:t>
            </a:r>
          </a:p>
          <a:p>
            <a:pPr algn="just"/>
            <a:r>
              <a:rPr lang="en-US" dirty="0"/>
              <a:t>In the epics period though no woman figured as ruling queen, but woman like </a:t>
            </a:r>
            <a:r>
              <a:rPr lang="en-US" dirty="0" err="1"/>
              <a:t>Gandhari</a:t>
            </a:r>
            <a:r>
              <a:rPr lang="en-US" dirty="0"/>
              <a:t>, </a:t>
            </a:r>
            <a:r>
              <a:rPr lang="en-US" dirty="0" err="1"/>
              <a:t>Draupadi</a:t>
            </a:r>
            <a:r>
              <a:rPr lang="en-US" dirty="0"/>
              <a:t>, </a:t>
            </a:r>
            <a:r>
              <a:rPr lang="en-US" dirty="0" err="1"/>
              <a:t>Kaushalya</a:t>
            </a:r>
            <a:r>
              <a:rPr lang="en-US" dirty="0"/>
              <a:t>, </a:t>
            </a:r>
            <a:r>
              <a:rPr lang="en-US" dirty="0" err="1"/>
              <a:t>Kaikey</a:t>
            </a:r>
            <a:r>
              <a:rPr lang="en-US" dirty="0"/>
              <a:t> and </a:t>
            </a:r>
            <a:r>
              <a:rPr lang="en-US" dirty="0" err="1"/>
              <a:t>Kunti</a:t>
            </a:r>
            <a:r>
              <a:rPr lang="en-US" dirty="0"/>
              <a:t> were in very high position and exercise considerable influence in the family councils of kings. </a:t>
            </a:r>
          </a:p>
          <a:p>
            <a:pPr algn="just"/>
            <a:r>
              <a:rPr lang="en-US" dirty="0"/>
              <a:t>The practice of worshiping female deity as mother goddess was in vogue since 4000 years, from the times of Indus Valley civilization.</a:t>
            </a:r>
          </a:p>
          <a:p>
            <a:pPr algn="just"/>
            <a:r>
              <a:rPr lang="en-US" dirty="0"/>
              <a:t> the </a:t>
            </a:r>
            <a:r>
              <a:rPr lang="en-US" dirty="0" err="1"/>
              <a:t>Shakti</a:t>
            </a:r>
            <a:r>
              <a:rPr lang="en-US" dirty="0"/>
              <a:t> </a:t>
            </a:r>
            <a:r>
              <a:rPr lang="en-US" dirty="0" err="1"/>
              <a:t>pooja</a:t>
            </a:r>
            <a:r>
              <a:rPr lang="en-US" dirty="0"/>
              <a:t> was evidently prevailing in society since the early times.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Period of Jainism and Buddhism</a:t>
            </a:r>
          </a:p>
        </p:txBody>
      </p:sp>
      <p:sp>
        <p:nvSpPr>
          <p:cNvPr id="3" name="Content Placeholder 2"/>
          <p:cNvSpPr>
            <a:spLocks noGrp="1"/>
          </p:cNvSpPr>
          <p:nvPr>
            <p:ph idx="1"/>
          </p:nvPr>
        </p:nvSpPr>
        <p:spPr/>
        <p:txBody>
          <a:bodyPr>
            <a:normAutofit fontScale="92500" lnSpcReduction="20000"/>
          </a:bodyPr>
          <a:lstStyle/>
          <a:p>
            <a:r>
              <a:rPr lang="en-US" dirty="0"/>
              <a:t>According to Jainism </a:t>
            </a:r>
            <a:r>
              <a:rPr lang="en-US" dirty="0" err="1"/>
              <a:t>Atma</a:t>
            </a:r>
            <a:r>
              <a:rPr lang="en-US" dirty="0"/>
              <a:t> has no division of male or female. </a:t>
            </a:r>
          </a:p>
          <a:p>
            <a:r>
              <a:rPr lang="en-US" dirty="0"/>
              <a:t>Woman in particular has unique position as ‘</a:t>
            </a:r>
            <a:r>
              <a:rPr lang="en-US" dirty="0" err="1"/>
              <a:t>Jina</a:t>
            </a:r>
            <a:r>
              <a:rPr lang="en-US" dirty="0"/>
              <a:t> </a:t>
            </a:r>
            <a:r>
              <a:rPr lang="en-US" dirty="0" err="1"/>
              <a:t>Matha</a:t>
            </a:r>
            <a:r>
              <a:rPr lang="en-US" dirty="0"/>
              <a:t>’, the woman who gives birth to </a:t>
            </a:r>
            <a:r>
              <a:rPr lang="en-US" dirty="0" err="1"/>
              <a:t>Thirthankara</a:t>
            </a:r>
            <a:r>
              <a:rPr lang="en-US" dirty="0"/>
              <a:t>, she had the highest position as the ‘Mother of Nature’. </a:t>
            </a:r>
          </a:p>
          <a:p>
            <a:r>
              <a:rPr lang="en-US" dirty="0"/>
              <a:t>History is full of names of </a:t>
            </a:r>
            <a:r>
              <a:rPr lang="en-US" dirty="0" err="1"/>
              <a:t>jain</a:t>
            </a:r>
            <a:r>
              <a:rPr lang="en-US" dirty="0"/>
              <a:t> women who did a lot for society and their religion </a:t>
            </a:r>
          </a:p>
          <a:p>
            <a:r>
              <a:rPr lang="en-US" dirty="0"/>
              <a:t>it is stated in the </a:t>
            </a:r>
            <a:r>
              <a:rPr lang="en-US" dirty="0" err="1"/>
              <a:t>puranas</a:t>
            </a:r>
            <a:r>
              <a:rPr lang="en-US" dirty="0"/>
              <a:t> that woman has the same rights as man, to get education, take up jobs and so on.</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Buddhism permitted women to participate in religious discourses and seek membership in ‘Sang’.</a:t>
            </a:r>
          </a:p>
          <a:p>
            <a:r>
              <a:rPr lang="en-US" dirty="0"/>
              <a:t>In the religious institute of Buddha also women were for a long time refused to admission and later on when admitted as ‘Nuns’ called ‘</a:t>
            </a:r>
            <a:r>
              <a:rPr lang="en-US" dirty="0" err="1"/>
              <a:t>Bhikshuni</a:t>
            </a:r>
            <a:r>
              <a:rPr lang="en-US" dirty="0"/>
              <a:t>’ were placed in inferior position to male monks.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 of </a:t>
            </a:r>
            <a:r>
              <a:rPr lang="en-US" dirty="0" err="1"/>
              <a:t>Dharmashastra</a:t>
            </a:r>
            <a:r>
              <a:rPr lang="en-US" dirty="0"/>
              <a:t> </a:t>
            </a:r>
          </a:p>
        </p:txBody>
      </p:sp>
      <p:sp>
        <p:nvSpPr>
          <p:cNvPr id="3" name="Content Placeholder 2"/>
          <p:cNvSpPr>
            <a:spLocks noGrp="1"/>
          </p:cNvSpPr>
          <p:nvPr>
            <p:ph idx="1"/>
          </p:nvPr>
        </p:nvSpPr>
        <p:spPr/>
        <p:txBody>
          <a:bodyPr>
            <a:normAutofit fontScale="92500" lnSpcReduction="10000"/>
          </a:bodyPr>
          <a:lstStyle/>
          <a:p>
            <a:r>
              <a:rPr lang="en-US" dirty="0"/>
              <a:t>During the age of </a:t>
            </a:r>
            <a:r>
              <a:rPr lang="en-US" dirty="0" err="1"/>
              <a:t>Dharmashastra</a:t>
            </a:r>
            <a:r>
              <a:rPr lang="en-US" dirty="0"/>
              <a:t>, codes of conduct were evolved. </a:t>
            </a:r>
          </a:p>
          <a:p>
            <a:r>
              <a:rPr lang="en-US" dirty="0"/>
              <a:t>This period saw the exclusion of women from both economic and religious sphere. </a:t>
            </a:r>
          </a:p>
          <a:p>
            <a:r>
              <a:rPr lang="en-US" dirty="0"/>
              <a:t>Since education was virtually denied to women, they had to be dependent on men for their survival and maintenance.</a:t>
            </a:r>
          </a:p>
          <a:p>
            <a:r>
              <a:rPr lang="en-US" dirty="0"/>
              <a:t> This period was also characterized by consolidation of religious customs and caste system assuming rigid proportion.</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81000" y="0"/>
            <a:ext cx="8229600" cy="6172200"/>
          </a:xfrm>
        </p:spPr>
        <p:txBody>
          <a:bodyPr>
            <a:normAutofit lnSpcReduction="10000"/>
          </a:bodyPr>
          <a:lstStyle/>
          <a:p>
            <a:pPr algn="just"/>
            <a:r>
              <a:rPr lang="en-US" dirty="0"/>
              <a:t>The </a:t>
            </a:r>
            <a:r>
              <a:rPr lang="en-US" dirty="0" err="1"/>
              <a:t>Dharmashastra</a:t>
            </a:r>
            <a:r>
              <a:rPr lang="en-US" dirty="0"/>
              <a:t> prescribed codes of conduct, which regulated not only the family life but also the life in society at large. </a:t>
            </a:r>
          </a:p>
          <a:p>
            <a:pPr algn="just"/>
            <a:r>
              <a:rPr lang="en-US" dirty="0"/>
              <a:t>The two most important authoritative law codes of this period were ‘</a:t>
            </a:r>
            <a:r>
              <a:rPr lang="en-US" dirty="0" err="1"/>
              <a:t>ManuSmriti</a:t>
            </a:r>
            <a:r>
              <a:rPr lang="en-US" dirty="0"/>
              <a:t>’ and ‘</a:t>
            </a:r>
            <a:r>
              <a:rPr lang="en-US" dirty="0" err="1"/>
              <a:t>Yagnavalkya</a:t>
            </a:r>
            <a:r>
              <a:rPr lang="en-US" dirty="0"/>
              <a:t> </a:t>
            </a:r>
            <a:r>
              <a:rPr lang="en-US" dirty="0" err="1"/>
              <a:t>Smriti</a:t>
            </a:r>
            <a:r>
              <a:rPr lang="en-US" dirty="0"/>
              <a:t>’. </a:t>
            </a:r>
          </a:p>
          <a:p>
            <a:pPr algn="just"/>
            <a:r>
              <a:rPr lang="en-US" dirty="0"/>
              <a:t>Manu laid down the Hindu code. His laws insist that the ideal woman must consider her husband as God; the ideal woman is one who does not strive to breakdown these bonds of control. Manu’s code has had the most negative effects on Indian women for countless succeeding generations.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Evils of Medieval Period / Challenges faced by women</a:t>
            </a:r>
          </a:p>
        </p:txBody>
      </p:sp>
      <p:sp>
        <p:nvSpPr>
          <p:cNvPr id="3" name="Content Placeholder 2"/>
          <p:cNvSpPr>
            <a:spLocks noGrp="1"/>
          </p:cNvSpPr>
          <p:nvPr>
            <p:ph idx="1"/>
          </p:nvPr>
        </p:nvSpPr>
        <p:spPr/>
        <p:txBody>
          <a:bodyPr/>
          <a:lstStyle/>
          <a:p>
            <a:r>
              <a:rPr lang="en-US" dirty="0"/>
              <a:t>Child Marriage, </a:t>
            </a:r>
          </a:p>
          <a:p>
            <a:r>
              <a:rPr lang="en-US" dirty="0"/>
              <a:t>female child infanticide, </a:t>
            </a:r>
          </a:p>
          <a:p>
            <a:r>
              <a:rPr lang="en-US" dirty="0" err="1"/>
              <a:t>purdah</a:t>
            </a:r>
            <a:r>
              <a:rPr lang="en-US" dirty="0"/>
              <a:t> system, </a:t>
            </a:r>
          </a:p>
          <a:p>
            <a:r>
              <a:rPr lang="en-US" dirty="0" err="1"/>
              <a:t>jauhar</a:t>
            </a:r>
            <a:r>
              <a:rPr lang="en-US" dirty="0"/>
              <a:t> and sati, slavery, </a:t>
            </a:r>
          </a:p>
          <a:p>
            <a:r>
              <a:rPr lang="en-US" dirty="0"/>
              <a:t>rigid caste system, </a:t>
            </a:r>
          </a:p>
          <a:p>
            <a:r>
              <a:rPr lang="en-US" dirty="0"/>
              <a:t>restriction on girl education, </a:t>
            </a:r>
          </a:p>
          <a:p>
            <a:r>
              <a:rPr lang="en-US" dirty="0"/>
              <a:t>restriction on widow remarriage, </a:t>
            </a:r>
          </a:p>
          <a:p>
            <a:r>
              <a:rPr lang="en-US" dirty="0" err="1"/>
              <a:t>devdasi</a:t>
            </a:r>
            <a:r>
              <a:rPr lang="en-US" dirty="0"/>
              <a:t>, </a:t>
            </a:r>
          </a:p>
          <a:p>
            <a:r>
              <a:rPr lang="en-US" dirty="0"/>
              <a:t>evil custom of dowry</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Different approaches to empower women </a:t>
            </a:r>
          </a:p>
        </p:txBody>
      </p:sp>
      <p:sp>
        <p:nvSpPr>
          <p:cNvPr id="3" name="Content Placeholder 2"/>
          <p:cNvSpPr>
            <a:spLocks noGrp="1"/>
          </p:cNvSpPr>
          <p:nvPr>
            <p:ph idx="1"/>
          </p:nvPr>
        </p:nvSpPr>
        <p:spPr/>
        <p:txBody>
          <a:bodyPr>
            <a:normAutofit lnSpcReduction="10000"/>
          </a:bodyPr>
          <a:lstStyle/>
          <a:p>
            <a:r>
              <a:rPr lang="en-US" dirty="0"/>
              <a:t>There must be four types of approaches to empower women, they are as follows : </a:t>
            </a:r>
          </a:p>
          <a:p>
            <a:r>
              <a:rPr lang="en-US" dirty="0"/>
              <a:t>First -: Empowerment through integrated rural development </a:t>
            </a:r>
          </a:p>
          <a:p>
            <a:r>
              <a:rPr lang="en-US" dirty="0"/>
              <a:t>Second -: Empowerment through economic development </a:t>
            </a:r>
          </a:p>
          <a:p>
            <a:r>
              <a:rPr lang="en-US" dirty="0"/>
              <a:t>Third -: Empowerment through awareness building and organizing women </a:t>
            </a:r>
          </a:p>
          <a:p>
            <a:r>
              <a:rPr lang="en-US" dirty="0"/>
              <a:t>Fourth -: Empowerment through research, training and resource support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Slavery</a:t>
            </a:r>
          </a:p>
        </p:txBody>
      </p:sp>
      <p:sp>
        <p:nvSpPr>
          <p:cNvPr id="3" name="Content Placeholder 2"/>
          <p:cNvSpPr>
            <a:spLocks noGrp="1"/>
          </p:cNvSpPr>
          <p:nvPr>
            <p:ph idx="1"/>
          </p:nvPr>
        </p:nvSpPr>
        <p:spPr/>
        <p:txBody>
          <a:bodyPr>
            <a:normAutofit fontScale="85000" lnSpcReduction="10000"/>
          </a:bodyPr>
          <a:lstStyle/>
          <a:p>
            <a:r>
              <a:rPr lang="en-US" dirty="0"/>
              <a:t> It is true that even before the advent of Islam there was some sort of slavery in India, but it became common after the Muslim conquest of India. </a:t>
            </a:r>
          </a:p>
          <a:p>
            <a:r>
              <a:rPr lang="en-US" dirty="0"/>
              <a:t>The reason is that slavery was a common feature of Muslim society and the keeping of slaves was not only a fashion but also a symbol of position and status.</a:t>
            </a:r>
          </a:p>
          <a:p>
            <a:r>
              <a:rPr lang="en-US" dirty="0"/>
              <a:t> The </a:t>
            </a:r>
            <a:r>
              <a:rPr lang="en-US" dirty="0" err="1"/>
              <a:t>Rajputs</a:t>
            </a:r>
            <a:r>
              <a:rPr lang="en-US" dirty="0"/>
              <a:t> also started observing the practice of slavery and women slaves were offered in dowry. Thus, the institution of slavery became very common in Indian society and that was the result of Muslim conquest of India</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slaves</a:t>
            </a:r>
          </a:p>
        </p:txBody>
      </p:sp>
      <p:sp>
        <p:nvSpPr>
          <p:cNvPr id="3" name="Content Placeholder 2"/>
          <p:cNvSpPr>
            <a:spLocks noGrp="1"/>
          </p:cNvSpPr>
          <p:nvPr>
            <p:ph idx="1"/>
          </p:nvPr>
        </p:nvSpPr>
        <p:spPr/>
        <p:txBody>
          <a:bodyPr>
            <a:normAutofit fontScale="85000" lnSpcReduction="10000"/>
          </a:bodyPr>
          <a:lstStyle/>
          <a:p>
            <a:r>
              <a:rPr lang="en-US" dirty="0"/>
              <a:t>In the </a:t>
            </a:r>
            <a:r>
              <a:rPr lang="en-US" dirty="0" err="1"/>
              <a:t>Mauryan</a:t>
            </a:r>
            <a:r>
              <a:rPr lang="en-US" dirty="0"/>
              <a:t> period the types of slaves increased as testified in </a:t>
            </a:r>
            <a:r>
              <a:rPr lang="en-US" dirty="0" err="1"/>
              <a:t>Arthasastra</a:t>
            </a:r>
            <a:r>
              <a:rPr lang="en-US" dirty="0"/>
              <a:t> of </a:t>
            </a:r>
            <a:r>
              <a:rPr lang="en-US" dirty="0" err="1"/>
              <a:t>Kautilaya</a:t>
            </a:r>
            <a:r>
              <a:rPr lang="en-US" dirty="0"/>
              <a:t> along with the following eight categories of slaves: </a:t>
            </a:r>
          </a:p>
          <a:p>
            <a:r>
              <a:rPr lang="en-US" dirty="0"/>
              <a:t>(1) Born of a female slave (</a:t>
            </a:r>
            <a:r>
              <a:rPr lang="en-US" dirty="0" err="1"/>
              <a:t>grhajata</a:t>
            </a:r>
            <a:r>
              <a:rPr lang="en-US" dirty="0"/>
              <a:t>) </a:t>
            </a:r>
          </a:p>
          <a:p>
            <a:r>
              <a:rPr lang="en-US" dirty="0"/>
              <a:t>(2) Inherited from father (</a:t>
            </a:r>
            <a:r>
              <a:rPr lang="en-US" dirty="0" err="1"/>
              <a:t>dayagava</a:t>
            </a:r>
            <a:r>
              <a:rPr lang="en-US" dirty="0"/>
              <a:t>) </a:t>
            </a:r>
          </a:p>
          <a:p>
            <a:r>
              <a:rPr lang="en-US" dirty="0"/>
              <a:t>(3) Presented by some other person (</a:t>
            </a:r>
            <a:r>
              <a:rPr lang="en-US" dirty="0" err="1"/>
              <a:t>labdha</a:t>
            </a:r>
            <a:r>
              <a:rPr lang="en-US" dirty="0"/>
              <a:t>) </a:t>
            </a:r>
          </a:p>
          <a:p>
            <a:r>
              <a:rPr lang="en-US" dirty="0"/>
              <a:t>(4) Purchased by paying a sum of money (</a:t>
            </a:r>
            <a:r>
              <a:rPr lang="en-US" dirty="0" err="1"/>
              <a:t>krita</a:t>
            </a:r>
            <a:r>
              <a:rPr lang="en-US" dirty="0"/>
              <a:t>) </a:t>
            </a:r>
          </a:p>
          <a:p>
            <a:r>
              <a:rPr lang="en-US" dirty="0"/>
              <a:t>(5) Imprisoned in war (</a:t>
            </a:r>
            <a:r>
              <a:rPr lang="en-US" dirty="0" err="1"/>
              <a:t>dhvajahrta</a:t>
            </a:r>
            <a:r>
              <a:rPr lang="en-US" dirty="0"/>
              <a:t>)</a:t>
            </a:r>
          </a:p>
          <a:p>
            <a:r>
              <a:rPr lang="en-US" dirty="0"/>
              <a:t> (6) One who sales himself as a slave (</a:t>
            </a:r>
            <a:r>
              <a:rPr lang="en-US" dirty="0" err="1"/>
              <a:t>atmavikraya</a:t>
            </a:r>
            <a:r>
              <a:rPr lang="en-US" dirty="0"/>
              <a:t>)</a:t>
            </a:r>
          </a:p>
          <a:p>
            <a:r>
              <a:rPr lang="en-US" dirty="0"/>
              <a:t> (7) Mortgaged for loan (</a:t>
            </a:r>
            <a:r>
              <a:rPr lang="en-US" dirty="0" err="1"/>
              <a:t>ahitaka</a:t>
            </a:r>
            <a:r>
              <a:rPr lang="en-US"/>
              <a:t>) </a:t>
            </a:r>
          </a:p>
          <a:p>
            <a:r>
              <a:rPr lang="en-US"/>
              <a:t>(</a:t>
            </a:r>
            <a:r>
              <a:rPr lang="en-US" dirty="0"/>
              <a:t>8) Reduced to slavery as punishment for some grave offence (</a:t>
            </a:r>
            <a:r>
              <a:rPr lang="en-US" dirty="0" err="1"/>
              <a:t>danda-pranita</a:t>
            </a:r>
            <a:r>
              <a:rPr lang="en-US"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Society in Ancient India </a:t>
            </a:r>
          </a:p>
        </p:txBody>
      </p:sp>
      <p:sp>
        <p:nvSpPr>
          <p:cNvPr id="3" name="Content Placeholder 2"/>
          <p:cNvSpPr>
            <a:spLocks noGrp="1"/>
          </p:cNvSpPr>
          <p:nvPr>
            <p:ph idx="1"/>
          </p:nvPr>
        </p:nvSpPr>
        <p:spPr/>
        <p:txBody>
          <a:bodyPr/>
          <a:lstStyle/>
          <a:p>
            <a:r>
              <a:rPr lang="en-US" dirty="0"/>
              <a:t>Society in ancient India had several distinguishing features. </a:t>
            </a:r>
          </a:p>
          <a:p>
            <a:r>
              <a:rPr lang="en-US" dirty="0"/>
              <a:t>It was arranged in the form of four </a:t>
            </a:r>
            <a:r>
              <a:rPr lang="en-US" dirty="0" err="1"/>
              <a:t>varnas</a:t>
            </a:r>
            <a:r>
              <a:rPr lang="en-US" dirty="0"/>
              <a:t>. The life of individual was divided into four stages or </a:t>
            </a:r>
            <a:r>
              <a:rPr lang="en-US" dirty="0" err="1"/>
              <a:t>āshramas</a:t>
            </a:r>
            <a:r>
              <a:rPr lang="en-US" dirty="0"/>
              <a:t>. </a:t>
            </a:r>
          </a:p>
          <a:p>
            <a:r>
              <a:rPr lang="en-US" dirty="0"/>
              <a:t>There were rules regarding marriage, family etc. </a:t>
            </a:r>
          </a:p>
          <a:p>
            <a:r>
              <a:rPr lang="en-US" dirty="0"/>
              <a:t>The purpose of life was to attain four goals called </a:t>
            </a:r>
            <a:r>
              <a:rPr lang="en-US" dirty="0" err="1"/>
              <a:t>purusārthas</a:t>
            </a:r>
            <a:r>
              <a:rPr lang="en-US" dirty="0"/>
              <a:t>.</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Sources of Slave</a:t>
            </a:r>
          </a:p>
        </p:txBody>
      </p:sp>
      <p:sp>
        <p:nvSpPr>
          <p:cNvPr id="3" name="Content Placeholder 2"/>
          <p:cNvSpPr>
            <a:spLocks noGrp="1"/>
          </p:cNvSpPr>
          <p:nvPr>
            <p:ph idx="1"/>
          </p:nvPr>
        </p:nvSpPr>
        <p:spPr/>
        <p:txBody>
          <a:bodyPr/>
          <a:lstStyle/>
          <a:p>
            <a:r>
              <a:rPr lang="en-US" dirty="0"/>
              <a:t>War</a:t>
            </a:r>
          </a:p>
          <a:p>
            <a:r>
              <a:rPr lang="en-US" dirty="0"/>
              <a:t>Calamities</a:t>
            </a:r>
          </a:p>
          <a:p>
            <a:r>
              <a:rPr lang="en-US" dirty="0"/>
              <a:t>Gambling</a:t>
            </a:r>
          </a:p>
          <a:p>
            <a:r>
              <a:rPr lang="en-US" dirty="0"/>
              <a:t>Indebtedness</a:t>
            </a:r>
          </a:p>
          <a:p>
            <a:r>
              <a:rPr lang="en-US" dirty="0"/>
              <a:t>Gifts</a:t>
            </a:r>
          </a:p>
          <a:p>
            <a:r>
              <a:rPr lang="en-US" dirty="0"/>
              <a:t>Punishments</a:t>
            </a:r>
          </a:p>
          <a:p>
            <a:r>
              <a:rPr lang="en-US" dirty="0"/>
              <a:t>Other sources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 of Slaves</a:t>
            </a:r>
          </a:p>
        </p:txBody>
      </p:sp>
      <p:sp>
        <p:nvSpPr>
          <p:cNvPr id="3" name="Content Placeholder 2"/>
          <p:cNvSpPr>
            <a:spLocks noGrp="1"/>
          </p:cNvSpPr>
          <p:nvPr>
            <p:ph idx="1"/>
          </p:nvPr>
        </p:nvSpPr>
        <p:spPr/>
        <p:txBody>
          <a:bodyPr/>
          <a:lstStyle/>
          <a:p>
            <a:r>
              <a:rPr lang="en-US" dirty="0"/>
              <a:t>First, the slaves indulged in house-hold, </a:t>
            </a:r>
          </a:p>
          <a:p>
            <a:r>
              <a:rPr lang="en-US" dirty="0"/>
              <a:t>second, slaves indulged in agricultural and other productive activities and </a:t>
            </a:r>
          </a:p>
          <a:p>
            <a:r>
              <a:rPr lang="en-US" dirty="0"/>
              <a:t>third, those who were involved in non household works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the institution of slavery had developed to such a level whereby the economy of the state could be helped to grow to some extent not only through sale-purchase of slaves but also through their involvement the types of works assigned to them.</a:t>
            </a:r>
          </a:p>
          <a:p>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traders who bought them on higher prices were free to use them in productive works in addition to house hold works, but in the absence of any important document like </a:t>
            </a:r>
            <a:r>
              <a:rPr lang="en-US" dirty="0" err="1"/>
              <a:t>Arthasastra</a:t>
            </a:r>
            <a:r>
              <a:rPr lang="en-US" dirty="0"/>
              <a:t>, in this period, it is difficult to ascertain their real position in the society.</a:t>
            </a:r>
          </a:p>
          <a:p>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Shudras</a:t>
            </a:r>
            <a:r>
              <a:rPr lang="en-US" dirty="0"/>
              <a:t>  And Slavery</a:t>
            </a:r>
          </a:p>
        </p:txBody>
      </p:sp>
      <p:sp>
        <p:nvSpPr>
          <p:cNvPr id="3" name="Content Placeholder 2"/>
          <p:cNvSpPr>
            <a:spLocks noGrp="1"/>
          </p:cNvSpPr>
          <p:nvPr>
            <p:ph idx="1"/>
          </p:nvPr>
        </p:nvSpPr>
        <p:spPr/>
        <p:txBody>
          <a:bodyPr>
            <a:normAutofit fontScale="92500" lnSpcReduction="20000"/>
          </a:bodyPr>
          <a:lstStyle/>
          <a:p>
            <a:r>
              <a:rPr lang="en-US" dirty="0" err="1"/>
              <a:t>Shudras</a:t>
            </a:r>
            <a:r>
              <a:rPr lang="en-US" dirty="0"/>
              <a:t> was supposed to serve the 3 </a:t>
            </a:r>
            <a:r>
              <a:rPr lang="en-US" dirty="0" err="1"/>
              <a:t>varnas</a:t>
            </a:r>
            <a:r>
              <a:rPr lang="en-US" dirty="0"/>
              <a:t>.</a:t>
            </a:r>
          </a:p>
          <a:p>
            <a:r>
              <a:rPr lang="en-US" dirty="0"/>
              <a:t>they were exempted from taxes because they were asked to live by washing the feet of the </a:t>
            </a:r>
            <a:r>
              <a:rPr lang="en-US" dirty="0" err="1"/>
              <a:t>brahmanas</a:t>
            </a:r>
            <a:r>
              <a:rPr lang="en-US" dirty="0"/>
              <a:t>. </a:t>
            </a:r>
          </a:p>
          <a:p>
            <a:pPr algn="just"/>
            <a:r>
              <a:rPr lang="en-US" dirty="0"/>
              <a:t>The </a:t>
            </a:r>
            <a:r>
              <a:rPr lang="en-US" dirty="0" err="1"/>
              <a:t>shudras</a:t>
            </a:r>
            <a:r>
              <a:rPr lang="en-US" dirty="0"/>
              <a:t> had no right to select their profession as per their will and efficiency.</a:t>
            </a:r>
          </a:p>
          <a:p>
            <a:pPr algn="just"/>
            <a:r>
              <a:rPr lang="en-US" dirty="0"/>
              <a:t>It seems from these laws the mass of </a:t>
            </a:r>
            <a:r>
              <a:rPr lang="en-US" dirty="0" err="1"/>
              <a:t>shudras</a:t>
            </a:r>
            <a:r>
              <a:rPr lang="en-US" dirty="0"/>
              <a:t> people were without any job and they might be compared to live at the mercy of the upper </a:t>
            </a:r>
            <a:r>
              <a:rPr lang="en-US" dirty="0" err="1"/>
              <a:t>varnas</a:t>
            </a:r>
            <a:endParaRPr lang="en-US" dirty="0"/>
          </a:p>
          <a:p>
            <a:pPr algn="just"/>
            <a:r>
              <a:rPr lang="en-US" dirty="0"/>
              <a:t>But in course of time the </a:t>
            </a:r>
            <a:r>
              <a:rPr lang="en-US" dirty="0" err="1"/>
              <a:t>shudras</a:t>
            </a:r>
            <a:r>
              <a:rPr lang="en-US" dirty="0"/>
              <a:t> might be used by the upper </a:t>
            </a:r>
            <a:r>
              <a:rPr lang="en-US" dirty="0" err="1"/>
              <a:t>Varnas</a:t>
            </a:r>
            <a:r>
              <a:rPr lang="en-US" dirty="0"/>
              <a:t> for their own benefit.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Purusārtha</a:t>
            </a:r>
            <a:r>
              <a:rPr lang="en-US" dirty="0"/>
              <a:t> </a:t>
            </a:r>
          </a:p>
        </p:txBody>
      </p:sp>
      <p:sp>
        <p:nvSpPr>
          <p:cNvPr id="3" name="Content Placeholder 2"/>
          <p:cNvSpPr>
            <a:spLocks noGrp="1"/>
          </p:cNvSpPr>
          <p:nvPr>
            <p:ph idx="1"/>
          </p:nvPr>
        </p:nvSpPr>
        <p:spPr/>
        <p:txBody>
          <a:bodyPr/>
          <a:lstStyle/>
          <a:p>
            <a:r>
              <a:rPr lang="en-US" dirty="0"/>
              <a:t>The word </a:t>
            </a:r>
            <a:r>
              <a:rPr lang="en-US" dirty="0" err="1"/>
              <a:t>purusārtha</a:t>
            </a:r>
            <a:r>
              <a:rPr lang="en-US" dirty="0"/>
              <a:t> means “attainments” or “life purposes”. </a:t>
            </a:r>
          </a:p>
          <a:p>
            <a:r>
              <a:rPr lang="en-US" dirty="0"/>
              <a:t>The aim of every person is to attain the four noble ends or </a:t>
            </a:r>
            <a:r>
              <a:rPr lang="en-US" dirty="0" err="1"/>
              <a:t>purusārtha</a:t>
            </a:r>
            <a:r>
              <a:rPr lang="en-US" dirty="0"/>
              <a:t>. </a:t>
            </a:r>
          </a:p>
          <a:p>
            <a:r>
              <a:rPr lang="en-US" dirty="0"/>
              <a:t>These four </a:t>
            </a:r>
            <a:r>
              <a:rPr lang="en-US" dirty="0" err="1"/>
              <a:t>purusārthas</a:t>
            </a:r>
            <a:r>
              <a:rPr lang="en-US" dirty="0"/>
              <a:t> are — dharma, </a:t>
            </a:r>
            <a:r>
              <a:rPr lang="en-US" dirty="0" err="1"/>
              <a:t>artha</a:t>
            </a:r>
            <a:r>
              <a:rPr lang="en-US" dirty="0"/>
              <a:t>, </a:t>
            </a:r>
            <a:r>
              <a:rPr lang="en-US" dirty="0" err="1"/>
              <a:t>kāma</a:t>
            </a:r>
            <a:r>
              <a:rPr lang="en-US" dirty="0"/>
              <a:t> and </a:t>
            </a:r>
            <a:r>
              <a:rPr lang="en-US" dirty="0" err="1"/>
              <a:t>moksha</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Dharma</a:t>
            </a:r>
          </a:p>
        </p:txBody>
      </p:sp>
      <p:sp>
        <p:nvSpPr>
          <p:cNvPr id="3" name="Content Placeholder 2"/>
          <p:cNvSpPr>
            <a:spLocks noGrp="1"/>
          </p:cNvSpPr>
          <p:nvPr>
            <p:ph idx="1"/>
          </p:nvPr>
        </p:nvSpPr>
        <p:spPr/>
        <p:txBody>
          <a:bodyPr>
            <a:normAutofit fontScale="92500" lnSpcReduction="10000"/>
          </a:bodyPr>
          <a:lstStyle/>
          <a:p>
            <a:r>
              <a:rPr lang="en-US" dirty="0"/>
              <a:t>Dharma or the principle of righteousness is considered to be the supreme of the </a:t>
            </a:r>
            <a:r>
              <a:rPr lang="en-US" dirty="0" err="1"/>
              <a:t>purusārthas</a:t>
            </a:r>
            <a:r>
              <a:rPr lang="en-US" dirty="0"/>
              <a:t>.</a:t>
            </a:r>
          </a:p>
          <a:p>
            <a:r>
              <a:rPr lang="en-US" dirty="0"/>
              <a:t>dharma is the essential foundation of something or of things in general, and thus signifies ‘truth’;</a:t>
            </a:r>
          </a:p>
          <a:p>
            <a:r>
              <a:rPr lang="en-US" dirty="0"/>
              <a:t>It also means ‘traditional’ or ceremonial; </a:t>
            </a:r>
          </a:p>
          <a:p>
            <a:r>
              <a:rPr lang="en-US" dirty="0"/>
              <a:t>it is that which is right, virtuous, meritorious, and accordingly ‘ethical; and it is that which is required, or permitted through religious authority, and thus legal.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We find various forms of dharma in the sense of duty in ancient India like:</a:t>
            </a:r>
          </a:p>
        </p:txBody>
      </p:sp>
      <p:sp>
        <p:nvSpPr>
          <p:cNvPr id="3" name="Content Placeholder 2"/>
          <p:cNvSpPr>
            <a:spLocks noGrp="1"/>
          </p:cNvSpPr>
          <p:nvPr>
            <p:ph idx="1"/>
          </p:nvPr>
        </p:nvSpPr>
        <p:spPr/>
        <p:txBody>
          <a:bodyPr>
            <a:normAutofit fontScale="92500" lnSpcReduction="20000"/>
          </a:bodyPr>
          <a:lstStyle/>
          <a:p>
            <a:r>
              <a:rPr lang="en-US" dirty="0"/>
              <a:t>1. </a:t>
            </a:r>
            <a:r>
              <a:rPr lang="en-US" dirty="0" err="1"/>
              <a:t>Sāmānya</a:t>
            </a:r>
            <a:r>
              <a:rPr lang="en-US" dirty="0"/>
              <a:t> Dharma— Some general rules which are universal in nature like truth, non-violence and non-stealing. </a:t>
            </a:r>
          </a:p>
          <a:p>
            <a:r>
              <a:rPr lang="en-US" dirty="0"/>
              <a:t>2. </a:t>
            </a:r>
            <a:r>
              <a:rPr lang="en-US" dirty="0" err="1"/>
              <a:t>Rāj</a:t>
            </a:r>
            <a:r>
              <a:rPr lang="en-US" dirty="0"/>
              <a:t> Dharma— Duties of the king.</a:t>
            </a:r>
          </a:p>
          <a:p>
            <a:r>
              <a:rPr lang="en-US" dirty="0"/>
              <a:t> 3. </a:t>
            </a:r>
            <a:r>
              <a:rPr lang="en-US" dirty="0" err="1"/>
              <a:t>Stree</a:t>
            </a:r>
            <a:r>
              <a:rPr lang="en-US" dirty="0"/>
              <a:t> Dharma— Duties of woman. </a:t>
            </a:r>
          </a:p>
          <a:p>
            <a:r>
              <a:rPr lang="en-US" dirty="0"/>
              <a:t>4. </a:t>
            </a:r>
            <a:r>
              <a:rPr lang="en-US" dirty="0" err="1"/>
              <a:t>Dāmpatya</a:t>
            </a:r>
            <a:r>
              <a:rPr lang="en-US" dirty="0"/>
              <a:t> Dharma— Duties of husband and wife. </a:t>
            </a:r>
          </a:p>
          <a:p>
            <a:r>
              <a:rPr lang="en-US" dirty="0"/>
              <a:t>5. Varna Dharma— Duties of </a:t>
            </a:r>
            <a:r>
              <a:rPr lang="en-US" dirty="0" err="1"/>
              <a:t>varnas</a:t>
            </a:r>
            <a:r>
              <a:rPr lang="en-US" dirty="0"/>
              <a:t>. </a:t>
            </a:r>
          </a:p>
          <a:p>
            <a:r>
              <a:rPr lang="en-US" dirty="0"/>
              <a:t>6. </a:t>
            </a:r>
            <a:r>
              <a:rPr lang="en-US" dirty="0" err="1"/>
              <a:t>Āshrama</a:t>
            </a:r>
            <a:r>
              <a:rPr lang="en-US" dirty="0"/>
              <a:t> Dharma— Duties in the different stages of life.</a:t>
            </a:r>
          </a:p>
          <a:p>
            <a:r>
              <a:rPr lang="en-US" dirty="0"/>
              <a:t> 7. </a:t>
            </a:r>
            <a:r>
              <a:rPr lang="en-US" dirty="0" err="1"/>
              <a:t>Āpad</a:t>
            </a:r>
            <a:r>
              <a:rPr lang="en-US" dirty="0"/>
              <a:t> Dharma— Duties during the crisis period.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Artha</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a:t>Artha</a:t>
            </a:r>
            <a:r>
              <a:rPr lang="en-US" dirty="0"/>
              <a:t> is the second </a:t>
            </a:r>
            <a:r>
              <a:rPr lang="en-US" dirty="0" err="1"/>
              <a:t>purusārtha</a:t>
            </a:r>
            <a:r>
              <a:rPr lang="en-US" dirty="0"/>
              <a:t>. </a:t>
            </a:r>
          </a:p>
          <a:p>
            <a:r>
              <a:rPr lang="en-US" dirty="0"/>
              <a:t>The term </a:t>
            </a:r>
            <a:r>
              <a:rPr lang="en-US" dirty="0" err="1"/>
              <a:t>artha</a:t>
            </a:r>
            <a:r>
              <a:rPr lang="en-US" dirty="0"/>
              <a:t> refers to worldly prosperity or wealth. </a:t>
            </a:r>
          </a:p>
          <a:p>
            <a:r>
              <a:rPr lang="en-US" dirty="0"/>
              <a:t>It includes all the material means of life. </a:t>
            </a:r>
          </a:p>
          <a:p>
            <a:r>
              <a:rPr lang="en-US" dirty="0" err="1"/>
              <a:t>Kautilya</a:t>
            </a:r>
            <a:r>
              <a:rPr lang="en-US" dirty="0"/>
              <a:t> maintains that wealth is the basis of human requirements and that social well-being depends ultimately on material prosperity. </a:t>
            </a:r>
          </a:p>
          <a:p>
            <a:r>
              <a:rPr lang="en-US" dirty="0"/>
              <a:t>Indian thinkers had </a:t>
            </a:r>
            <a:r>
              <a:rPr lang="en-US" dirty="0" err="1"/>
              <a:t>recognised</a:t>
            </a:r>
            <a:r>
              <a:rPr lang="en-US" dirty="0"/>
              <a:t> the pursuit of wealth as a legitimate human aspiration. But </a:t>
            </a:r>
            <a:r>
              <a:rPr lang="en-US" dirty="0" err="1"/>
              <a:t>artha</a:t>
            </a:r>
            <a:r>
              <a:rPr lang="en-US" dirty="0"/>
              <a:t> must be acquired by right means.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908</TotalTime>
  <Words>3957</Words>
  <Application>Microsoft Office PowerPoint</Application>
  <PresentationFormat>On-screen Show (4:3)</PresentationFormat>
  <Paragraphs>226</Paragraphs>
  <Slides>54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54</vt:i4>
      </vt:variant>
    </vt:vector>
  </HeadingPairs>
  <TitlesOfParts>
    <vt:vector size="60" baseType="lpstr">
      <vt:lpstr>Arial</vt:lpstr>
      <vt:lpstr>Corbel</vt:lpstr>
      <vt:lpstr>Wingdings</vt:lpstr>
      <vt:lpstr>Wingdings 2</vt:lpstr>
      <vt:lpstr>Wingdings 3</vt:lpstr>
      <vt:lpstr>Module</vt:lpstr>
      <vt:lpstr> </vt:lpstr>
      <vt:lpstr>Role of king </vt:lpstr>
      <vt:lpstr>Arthashastra pointed out duties of kings are:</vt:lpstr>
      <vt:lpstr>System of Law </vt:lpstr>
      <vt:lpstr>Society in Ancient India </vt:lpstr>
      <vt:lpstr>Purusārtha </vt:lpstr>
      <vt:lpstr>Dharma</vt:lpstr>
      <vt:lpstr>We find various forms of dharma in the sense of duty in ancient India like:</vt:lpstr>
      <vt:lpstr>Artha</vt:lpstr>
      <vt:lpstr>Kāma</vt:lpstr>
      <vt:lpstr>Moksha</vt:lpstr>
      <vt:lpstr>Varnāshrama System</vt:lpstr>
      <vt:lpstr>Varnas</vt:lpstr>
      <vt:lpstr>Brahmins</vt:lpstr>
      <vt:lpstr>Kshatriya</vt:lpstr>
      <vt:lpstr>Vaishyas</vt:lpstr>
      <vt:lpstr>Shudras</vt:lpstr>
      <vt:lpstr>Shudras were of two types</vt:lpstr>
      <vt:lpstr>Untouchables</vt:lpstr>
      <vt:lpstr>Caste system</vt:lpstr>
      <vt:lpstr>Āshrama or the Stages of Life </vt:lpstr>
      <vt:lpstr>Brahmacharyāshrama or the Stage of Studentship — </vt:lpstr>
      <vt:lpstr>Grihasthāshrama or the Stage of Householder — </vt:lpstr>
      <vt:lpstr>Vānaprasthāsharma or the Stage of Retirement from Active Life</vt:lpstr>
      <vt:lpstr>Sanyāsāshrama or the Stage of Renunciation or Wandering Mystic— </vt:lpstr>
      <vt:lpstr>Marriage</vt:lpstr>
      <vt:lpstr>eight forms of marriage: </vt:lpstr>
      <vt:lpstr>PowerPoint Presentation</vt:lpstr>
      <vt:lpstr>PowerPoint Presentation</vt:lpstr>
      <vt:lpstr>PowerPoint Presentation</vt:lpstr>
      <vt:lpstr>PowerPoint Presentation</vt:lpstr>
      <vt:lpstr>Understanding Gender as a social category</vt:lpstr>
      <vt:lpstr>leading approaches to women studies </vt:lpstr>
      <vt:lpstr>Neo-Classical School </vt:lpstr>
      <vt:lpstr>The Institutional Approach </vt:lpstr>
      <vt:lpstr>The Marxist School </vt:lpstr>
      <vt:lpstr>The representation of Women in Historical traditions</vt:lpstr>
      <vt:lpstr>Vedic period</vt:lpstr>
      <vt:lpstr>PowerPoint Presentation</vt:lpstr>
      <vt:lpstr>The Period of Epics </vt:lpstr>
      <vt:lpstr>PowerPoint Presentation</vt:lpstr>
      <vt:lpstr>The Period of Jainism and Buddhism</vt:lpstr>
      <vt:lpstr>PowerPoint Presentation</vt:lpstr>
      <vt:lpstr>Age of Dharmashastra </vt:lpstr>
      <vt:lpstr>PowerPoint Presentation</vt:lpstr>
      <vt:lpstr>Evils of Medieval Period / Challenges faced by women</vt:lpstr>
      <vt:lpstr>Different approaches to empower women </vt:lpstr>
      <vt:lpstr>Slavery</vt:lpstr>
      <vt:lpstr>Types of slaves</vt:lpstr>
      <vt:lpstr>Sources of Slave</vt:lpstr>
      <vt:lpstr>Work of Slaves</vt:lpstr>
      <vt:lpstr>PowerPoint Presentation</vt:lpstr>
      <vt:lpstr>PowerPoint Presentation</vt:lpstr>
      <vt:lpstr>Shudras  And Slavery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STAGES OF STATE FORMATION IN ANCIENT INDIA</dc:title>
  <dc:creator>Tanushree</dc:creator>
  <cp:lastModifiedBy>tanushree sanwal</cp:lastModifiedBy>
  <cp:revision>87</cp:revision>
  <dcterms:created xsi:type="dcterms:W3CDTF">2006-08-16T00:00:00Z</dcterms:created>
  <dcterms:modified xsi:type="dcterms:W3CDTF">2023-02-15T05:47:12Z</dcterms:modified>
</cp:coreProperties>
</file>