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77" r:id="rId9"/>
    <p:sldId id="276" r:id="rId10"/>
    <p:sldId id="278" r:id="rId11"/>
    <p:sldId id="279"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ree sanwal" userId="7704d17d92f849e6" providerId="LiveId" clId="{248F8CD4-D5C0-4CD0-853C-9B18B1E78940}"/>
    <pc:docChg chg="modSld">
      <pc:chgData name="tanushree sanwal" userId="7704d17d92f849e6" providerId="LiveId" clId="{248F8CD4-D5C0-4CD0-853C-9B18B1E78940}" dt="2023-02-15T05:44:02.455" v="3" actId="20577"/>
      <pc:docMkLst>
        <pc:docMk/>
      </pc:docMkLst>
      <pc:sldChg chg="modSp mod">
        <pc:chgData name="tanushree sanwal" userId="7704d17d92f849e6" providerId="LiveId" clId="{248F8CD4-D5C0-4CD0-853C-9B18B1E78940}" dt="2023-02-15T05:44:02.455" v="3" actId="20577"/>
        <pc:sldMkLst>
          <pc:docMk/>
          <pc:sldMk cId="0" sldId="256"/>
        </pc:sldMkLst>
        <pc:spChg chg="mod">
          <ac:chgData name="tanushree sanwal" userId="7704d17d92f849e6" providerId="LiveId" clId="{248F8CD4-D5C0-4CD0-853C-9B18B1E78940}" dt="2023-02-15T05:44:02.455" v="3"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2/15/2023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2/15/2023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STAGES OF STATE FORMATION IN ANCIENT INDIA	</a:t>
            </a:r>
          </a:p>
        </p:txBody>
      </p:sp>
      <p:sp>
        <p:nvSpPr>
          <p:cNvPr id="3" name="Subtitle 2"/>
          <p:cNvSpPr>
            <a:spLocks noGrp="1"/>
          </p:cNvSpPr>
          <p:nvPr>
            <p:ph type="subTitle" idx="1"/>
          </p:nvPr>
        </p:nvSpPr>
        <p:spPr/>
        <p:txBody>
          <a:bodyPr/>
          <a:lstStyle/>
          <a:p>
            <a:r>
              <a:rPr lang="en-US" dirty="0"/>
              <a:t>TANUSHREE SANWAL</a:t>
            </a:r>
          </a:p>
          <a:p>
            <a:r>
              <a:rPr lang="en-US" dirty="0"/>
              <a:t>ASSISTANT PROFESSOR</a:t>
            </a:r>
          </a:p>
          <a:p>
            <a:r>
              <a:rPr lang="en-US"/>
              <a:t>KSOM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Feudalism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Medieval Age was the period from 600 AD to 1500 AD</a:t>
            </a:r>
          </a:p>
          <a:p>
            <a:pPr fontAlgn="base"/>
            <a:r>
              <a:rPr lang="en-US" dirty="0"/>
              <a:t>Derived from the word ‘feud’, which means ‘conditional ownership of land’</a:t>
            </a:r>
          </a:p>
          <a:p>
            <a:pPr fontAlgn="base"/>
            <a:r>
              <a:rPr lang="en-US" dirty="0"/>
              <a:t> Feudalism developed due to </a:t>
            </a:r>
            <a:r>
              <a:rPr lang="en-US" u="sng" dirty="0"/>
              <a:t>lack of a single central political authority</a:t>
            </a:r>
            <a:r>
              <a:rPr lang="en-US" dirty="0"/>
              <a:t> as it had disintegrated into many small and big kingdoms. </a:t>
            </a:r>
          </a:p>
          <a:p>
            <a:pPr fontAlgn="base"/>
            <a:r>
              <a:rPr lang="en-US" b="1" u="sng" dirty="0"/>
              <a:t>Features</a:t>
            </a:r>
            <a:endParaRPr lang="en-US" b="1" dirty="0"/>
          </a:p>
          <a:p>
            <a:pPr fontAlgn="base"/>
            <a:r>
              <a:rPr lang="en-US" u="sng" dirty="0"/>
              <a:t>Land, not money</a:t>
            </a:r>
            <a:r>
              <a:rPr lang="en-US" dirty="0"/>
              <a:t>, was the main source of power</a:t>
            </a:r>
          </a:p>
          <a:p>
            <a:pPr fontAlgn="base"/>
            <a:r>
              <a:rPr lang="en-US" dirty="0"/>
              <a:t>Lack of a central political authority + numerous Feudal Lords controlled the affairs of the society + King was not very powerful.</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Villages based economy</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  It was self-sufficient and produced little surplus for trade. The peasants worked on the land of the Feudal Lord &amp; were exploited by the Feudal Lords. </a:t>
            </a:r>
          </a:p>
          <a:p>
            <a:pPr fontAlgn="base"/>
            <a:r>
              <a:rPr lang="en-US" dirty="0"/>
              <a:t>‘Serfdom’ became an important feature of Feudalism. Whatever was produced on the Manor was consumed by the Lord and the inhabitants, while very little was traded.</a:t>
            </a:r>
          </a:p>
          <a:p>
            <a:pPr fontAlgn="base"/>
            <a:r>
              <a:rPr lang="en-US" b="1" dirty="0"/>
              <a:t>[Serfs: </a:t>
            </a:r>
            <a:r>
              <a:rPr lang="en-US" dirty="0"/>
              <a:t>they worked on the land of the Lord for free and had to perform all </a:t>
            </a:r>
            <a:r>
              <a:rPr lang="en-US" dirty="0" err="1"/>
              <a:t>labour</a:t>
            </a:r>
            <a:r>
              <a:rPr lang="en-US" dirty="0"/>
              <a:t> for him as he desired. They were not free and were tied to the land. This meant that their owners changed with the change in ownership of the land from one Lord to another. This system came to be known as Serfdom.</a:t>
            </a:r>
            <a:r>
              <a:rPr lang="en-US" b="1" dirty="0"/>
              <a:t>]</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Under the </a:t>
            </a:r>
            <a:r>
              <a:rPr lang="en-US" b="1" dirty="0"/>
              <a:t>feudal</a:t>
            </a:r>
            <a:r>
              <a:rPr lang="en-US" dirty="0"/>
              <a:t> contract, the </a:t>
            </a:r>
            <a:r>
              <a:rPr lang="en-US" b="1" dirty="0"/>
              <a:t>lord</a:t>
            </a:r>
            <a:r>
              <a:rPr lang="en-US" dirty="0"/>
              <a:t> had the duty to provide the </a:t>
            </a:r>
            <a:r>
              <a:rPr lang="en-US" b="1" dirty="0"/>
              <a:t>fief</a:t>
            </a:r>
            <a:r>
              <a:rPr lang="en-US" dirty="0"/>
              <a:t> for his </a:t>
            </a:r>
            <a:r>
              <a:rPr lang="en-US" b="1" dirty="0"/>
              <a:t>vassal</a:t>
            </a:r>
            <a:r>
              <a:rPr lang="en-US" dirty="0"/>
              <a:t>, to protect him, and to do him justice in his court. In return, the </a:t>
            </a:r>
            <a:r>
              <a:rPr lang="en-US" b="1" dirty="0"/>
              <a:t>lord</a:t>
            </a:r>
            <a:r>
              <a:rPr lang="en-US" dirty="0"/>
              <a:t> had the right to demand the services attached to the </a:t>
            </a:r>
            <a:r>
              <a:rPr lang="en-US" b="1" dirty="0"/>
              <a:t>fief</a:t>
            </a:r>
            <a:r>
              <a:rPr lang="en-US" dirty="0"/>
              <a:t> (military, judicial, administrative) and a right to various “incomes” known as </a:t>
            </a:r>
            <a:r>
              <a:rPr lang="en-US" b="1" dirty="0"/>
              <a:t>feudal</a:t>
            </a:r>
            <a:r>
              <a:rPr lang="en-US" dirty="0"/>
              <a:t> incidents.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main stages</a:t>
            </a:r>
          </a:p>
        </p:txBody>
      </p:sp>
      <p:sp>
        <p:nvSpPr>
          <p:cNvPr id="3" name="Content Placeholder 2"/>
          <p:cNvSpPr>
            <a:spLocks noGrp="1"/>
          </p:cNvSpPr>
          <p:nvPr>
            <p:ph idx="1"/>
          </p:nvPr>
        </p:nvSpPr>
        <p:spPr/>
        <p:txBody>
          <a:bodyPr/>
          <a:lstStyle/>
          <a:p>
            <a:r>
              <a:rPr lang="en-US" dirty="0"/>
              <a:t>Six main stages in the history of ancient Indian polity can be identified. </a:t>
            </a:r>
          </a:p>
          <a:p>
            <a:r>
              <a:rPr lang="en-US" dirty="0"/>
              <a:t>The earliest stage was that of </a:t>
            </a:r>
            <a:r>
              <a:rPr lang="en-US" dirty="0">
                <a:solidFill>
                  <a:srgbClr val="FF0000"/>
                </a:solidFill>
              </a:rPr>
              <a:t>tribal military democracy</a:t>
            </a:r>
            <a:r>
              <a:rPr lang="en-US" dirty="0"/>
              <a:t> in which tribal assemblies, which had some place for women were mainly pre-occupied with war. </a:t>
            </a:r>
          </a:p>
          <a:p>
            <a:r>
              <a:rPr lang="en-US" dirty="0"/>
              <a:t>The age of Rig Veda was primarily a period of assemblies.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stage </a:t>
            </a:r>
          </a:p>
        </p:txBody>
      </p:sp>
      <p:sp>
        <p:nvSpPr>
          <p:cNvPr id="3" name="Content Placeholder 2"/>
          <p:cNvSpPr>
            <a:spLocks noGrp="1"/>
          </p:cNvSpPr>
          <p:nvPr>
            <p:ph idx="1"/>
          </p:nvPr>
        </p:nvSpPr>
        <p:spPr/>
        <p:txBody>
          <a:bodyPr/>
          <a:lstStyle/>
          <a:p>
            <a:r>
              <a:rPr lang="en-US" dirty="0"/>
              <a:t>It saw the break-up of the tribal polity.</a:t>
            </a:r>
          </a:p>
          <a:p>
            <a:r>
              <a:rPr lang="en-US" dirty="0"/>
              <a:t>Constant conflicts between the </a:t>
            </a:r>
            <a:r>
              <a:rPr lang="en-US" dirty="0" err="1"/>
              <a:t>rājanyakshatriya</a:t>
            </a:r>
            <a:r>
              <a:rPr lang="en-US" dirty="0"/>
              <a:t> and the ordinary businessman called the vis. </a:t>
            </a:r>
          </a:p>
          <a:p>
            <a:r>
              <a:rPr lang="en-US" dirty="0"/>
              <a:t>The chiefs were helped by the priesthood called the </a:t>
            </a:r>
            <a:r>
              <a:rPr lang="en-US" dirty="0" err="1"/>
              <a:t>brahmins</a:t>
            </a:r>
            <a:r>
              <a:rPr lang="en-US" dirty="0"/>
              <a:t>.</a:t>
            </a:r>
          </a:p>
          <a:p>
            <a:r>
              <a:rPr lang="en-US" dirty="0"/>
              <a:t> This stage saw the beginning of taxes and classes or </a:t>
            </a:r>
            <a:r>
              <a:rPr lang="en-US" dirty="0" err="1"/>
              <a:t>varnas</a:t>
            </a:r>
            <a:r>
              <a:rPr lang="en-US"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third stage </a:t>
            </a:r>
          </a:p>
        </p:txBody>
      </p:sp>
      <p:sp>
        <p:nvSpPr>
          <p:cNvPr id="3" name="Content Placeholder 2"/>
          <p:cNvSpPr>
            <a:spLocks noGrp="1"/>
          </p:cNvSpPr>
          <p:nvPr>
            <p:ph idx="1"/>
          </p:nvPr>
        </p:nvSpPr>
        <p:spPr/>
        <p:txBody>
          <a:bodyPr/>
          <a:lstStyle/>
          <a:p>
            <a:r>
              <a:rPr lang="en-US" dirty="0"/>
              <a:t>It was marked by the formation of the full-fledged state.</a:t>
            </a:r>
          </a:p>
          <a:p>
            <a:r>
              <a:rPr lang="en-US" dirty="0"/>
              <a:t> There arose large territorial monarchies of </a:t>
            </a:r>
            <a:r>
              <a:rPr lang="en-US" dirty="0" err="1"/>
              <a:t>Kosala</a:t>
            </a:r>
            <a:r>
              <a:rPr lang="en-US" dirty="0"/>
              <a:t> and Magadha and tribal oligarchies in North-Western India and at the foot of the Himalayas. </a:t>
            </a:r>
          </a:p>
          <a:p>
            <a:r>
              <a:rPr lang="en-US" dirty="0"/>
              <a:t>For the first time we hear of large standing armies and </a:t>
            </a:r>
            <a:r>
              <a:rPr lang="en-US" dirty="0" err="1"/>
              <a:t>organised</a:t>
            </a:r>
            <a:r>
              <a:rPr lang="en-US" dirty="0"/>
              <a:t> machinery for the collection of land revenue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fourth or the </a:t>
            </a:r>
            <a:r>
              <a:rPr lang="en-US" dirty="0" err="1"/>
              <a:t>Maurya</a:t>
            </a:r>
            <a:r>
              <a:rPr lang="en-US" dirty="0"/>
              <a:t> phase </a:t>
            </a:r>
          </a:p>
        </p:txBody>
      </p:sp>
      <p:sp>
        <p:nvSpPr>
          <p:cNvPr id="3" name="Content Placeholder 2"/>
          <p:cNvSpPr>
            <a:spLocks noGrp="1"/>
          </p:cNvSpPr>
          <p:nvPr>
            <p:ph idx="1"/>
          </p:nvPr>
        </p:nvSpPr>
        <p:spPr/>
        <p:txBody>
          <a:bodyPr/>
          <a:lstStyle/>
          <a:p>
            <a:r>
              <a:rPr lang="en-US" dirty="0"/>
              <a:t>It saw bureaucratic centralization based on the expanding economic activities of the state.</a:t>
            </a:r>
          </a:p>
          <a:p>
            <a:r>
              <a:rPr lang="en-US" dirty="0"/>
              <a:t> The state with the help of its bureaucracy controlled various aspects of the life of its subjects.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fifth stage </a:t>
            </a:r>
          </a:p>
        </p:txBody>
      </p:sp>
      <p:sp>
        <p:nvSpPr>
          <p:cNvPr id="3" name="Content Placeholder 2"/>
          <p:cNvSpPr>
            <a:spLocks noGrp="1"/>
          </p:cNvSpPr>
          <p:nvPr>
            <p:ph idx="1"/>
          </p:nvPr>
        </p:nvSpPr>
        <p:spPr/>
        <p:txBody>
          <a:bodyPr/>
          <a:lstStyle/>
          <a:p>
            <a:r>
              <a:rPr lang="en-US" dirty="0"/>
              <a:t>It was marked by the process of decentralized administration in which towns, feudatories and military elements came to the forefront in both the Deccan and North India.</a:t>
            </a:r>
          </a:p>
          <a:p>
            <a:r>
              <a:rPr lang="en-US" dirty="0"/>
              <a:t> This was partly neutralized by the emphasis on the divinity of the 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last stage</a:t>
            </a:r>
          </a:p>
        </p:txBody>
      </p:sp>
      <p:sp>
        <p:nvSpPr>
          <p:cNvPr id="3" name="Content Placeholder 2"/>
          <p:cNvSpPr>
            <a:spLocks noGrp="1"/>
          </p:cNvSpPr>
          <p:nvPr>
            <p:ph idx="1"/>
          </p:nvPr>
        </p:nvSpPr>
        <p:spPr/>
        <p:txBody>
          <a:bodyPr/>
          <a:lstStyle/>
          <a:p>
            <a:r>
              <a:rPr lang="en-US" dirty="0"/>
              <a:t>It was identical with the Gupta period, may be called the period of proto-feudal polity.</a:t>
            </a:r>
          </a:p>
          <a:p>
            <a:r>
              <a:rPr lang="en-US" dirty="0"/>
              <a:t> Land grants now played an important part in the formation of the political structure </a:t>
            </a:r>
          </a:p>
          <a:p>
            <a:r>
              <a:rPr lang="en-US" dirty="0"/>
              <a:t>and those made by the Gupta feudatories conferred fiscal and administrative privileges on priestly beneficiaries.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FEUDAL SYSTEM</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1524000"/>
            <a:ext cx="7239000" cy="48688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629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391</TotalTime>
  <Words>593</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Wingdings</vt:lpstr>
      <vt:lpstr>Wingdings 2</vt:lpstr>
      <vt:lpstr>Wingdings 3</vt:lpstr>
      <vt:lpstr>Module</vt:lpstr>
      <vt:lpstr>STAGES OF STATE FORMATION IN ANCIENT INDIA </vt:lpstr>
      <vt:lpstr>Six main stages</vt:lpstr>
      <vt:lpstr>second stage </vt:lpstr>
      <vt:lpstr>The third stage </vt:lpstr>
      <vt:lpstr>The fourth or the Maurya phase </vt:lpstr>
      <vt:lpstr>The fifth stage </vt:lpstr>
      <vt:lpstr>The last stage</vt:lpstr>
      <vt:lpstr>FEUDAL SYSTEM</vt:lpstr>
      <vt:lpstr>PowerPoint Presentation</vt:lpstr>
      <vt:lpstr>Feudalism </vt:lpstr>
      <vt:lpstr>Villages based economy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STAGES OF STATE FORMATION IN ANCIENT INDIA</dc:title>
  <dc:creator>Tanushree</dc:creator>
  <cp:lastModifiedBy>tanushree sanwal</cp:lastModifiedBy>
  <cp:revision>53</cp:revision>
  <dcterms:created xsi:type="dcterms:W3CDTF">2006-08-16T00:00:00Z</dcterms:created>
  <dcterms:modified xsi:type="dcterms:W3CDTF">2023-02-15T05:44:04Z</dcterms:modified>
</cp:coreProperties>
</file>