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BA707-7C8F-4508-B216-F37E7BD1F3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3852-15DB-429A-9BDA-6C48C84C34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3A8F-2BA5-4D26-A169-960B9E55F6A6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7426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1742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3065-67E7-4A9E-8979-810ED5DD7998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7426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D837-ABF7-4667-8035-A529DA689194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7426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3CCF-84E3-4CCB-9A55-803A52F0C2CC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0785-780D-4C31-B0D2-4C89B2335AB2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692" y="442975"/>
            <a:ext cx="91179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7426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2401" y="1878995"/>
            <a:ext cx="8391525" cy="3514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1742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B520-7E38-4197-BA4F-EF12155D5EC7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3305" y="1260170"/>
            <a:ext cx="92932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18669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latin typeface="Trebuchet MS"/>
                <a:cs typeface="Trebuchet MS"/>
              </a:rPr>
              <a:t>RENAISSANCE </a:t>
            </a:r>
            <a:r>
              <a:rPr sz="5400" dirty="0">
                <a:latin typeface="Trebuchet MS"/>
                <a:cs typeface="Trebuchet MS"/>
              </a:rPr>
              <a:t>AND  </a:t>
            </a:r>
            <a:r>
              <a:rPr sz="5400" spc="-5" dirty="0">
                <a:latin typeface="Trebuchet MS"/>
                <a:cs typeface="Trebuchet MS"/>
              </a:rPr>
              <a:t>SOCIO-RELIGIOUS</a:t>
            </a:r>
            <a:r>
              <a:rPr sz="5400" spc="-90" dirty="0">
                <a:latin typeface="Trebuchet MS"/>
                <a:cs typeface="Trebuchet MS"/>
              </a:rPr>
              <a:t> </a:t>
            </a:r>
            <a:r>
              <a:rPr sz="5400" spc="-5" dirty="0">
                <a:latin typeface="Trebuchet MS"/>
                <a:cs typeface="Trebuchet MS"/>
              </a:rPr>
              <a:t>MOVEMENTS</a:t>
            </a:r>
            <a:endParaRPr sz="5400" dirty="0">
              <a:latin typeface="Trebuchet MS"/>
              <a:cs typeface="Trebuchet MS"/>
            </a:endParaRPr>
          </a:p>
          <a:p>
            <a:pPr marL="2314575">
              <a:lnSpc>
                <a:spcPct val="100000"/>
              </a:lnSpc>
              <a:spcBef>
                <a:spcPts val="5"/>
              </a:spcBef>
              <a:tabLst>
                <a:tab pos="3924300" algn="l"/>
              </a:tabLst>
            </a:pPr>
            <a:r>
              <a:rPr sz="5400" spc="-5" dirty="0">
                <a:latin typeface="Trebuchet MS"/>
                <a:cs typeface="Trebuchet MS"/>
              </a:rPr>
              <a:t>(19</a:t>
            </a:r>
            <a:r>
              <a:rPr sz="5400" spc="-7" baseline="24691" dirty="0">
                <a:latin typeface="Trebuchet MS"/>
                <a:cs typeface="Trebuchet MS"/>
              </a:rPr>
              <a:t>th	</a:t>
            </a:r>
            <a:r>
              <a:rPr sz="5400" spc="-50" dirty="0">
                <a:latin typeface="Trebuchet MS"/>
                <a:cs typeface="Trebuchet MS"/>
              </a:rPr>
              <a:t>CENTURY)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6706" y="4336160"/>
            <a:ext cx="226695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7E7E7E"/>
                </a:solidFill>
                <a:latin typeface="Trebuchet MS"/>
                <a:cs typeface="Trebuchet MS"/>
              </a:rPr>
              <a:t>Tanushree </a:t>
            </a:r>
            <a:r>
              <a:rPr lang="en-US" sz="1800" spc="-5" dirty="0" err="1">
                <a:solidFill>
                  <a:srgbClr val="7E7E7E"/>
                </a:solidFill>
                <a:latin typeface="Trebuchet MS"/>
                <a:cs typeface="Trebuchet MS"/>
              </a:rPr>
              <a:t>Sanwal</a:t>
            </a:r>
            <a:endParaRPr lang="en-US" sz="1800" spc="-5" dirty="0">
              <a:solidFill>
                <a:srgbClr val="7E7E7E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7E7E7E"/>
                </a:solidFill>
                <a:latin typeface="Trebuchet MS"/>
                <a:cs typeface="Trebuchet MS"/>
              </a:rPr>
              <a:t>Assistant Professor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>
                <a:solidFill>
                  <a:srgbClr val="7E7E7E"/>
                </a:solidFill>
                <a:latin typeface="Trebuchet MS"/>
                <a:cs typeface="Trebuchet MS"/>
              </a:rPr>
              <a:t>KIET, </a:t>
            </a:r>
            <a:r>
              <a:rPr lang="en-US" sz="1800" spc="-5" dirty="0" err="1">
                <a:solidFill>
                  <a:srgbClr val="7E7E7E"/>
                </a:solidFill>
                <a:latin typeface="Trebuchet MS"/>
                <a:cs typeface="Trebuchet MS"/>
              </a:rPr>
              <a:t>gzb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868" y="409778"/>
            <a:ext cx="4862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Trebuchet MS"/>
                <a:cs typeface="Trebuchet MS"/>
              </a:rPr>
              <a:t>Socio-Religious</a:t>
            </a:r>
            <a:r>
              <a:rPr sz="3600" spc="1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Reforms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511" y="1733753"/>
            <a:ext cx="9205595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28295" indent="-342900">
              <a:lnSpc>
                <a:spcPct val="100000"/>
              </a:lnSpc>
              <a:spcBef>
                <a:spcPts val="105"/>
              </a:spcBef>
            </a:pPr>
            <a:r>
              <a:rPr sz="2050" spc="385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Propagation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600" i="1" spc="-5" dirty="0">
                <a:solidFill>
                  <a:srgbClr val="404040"/>
                </a:solidFill>
                <a:latin typeface="Trebuchet MS"/>
                <a:cs typeface="Trebuchet MS"/>
              </a:rPr>
              <a:t>Monotheist philosophy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criticism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polytheist by establishing </a:t>
            </a:r>
            <a:r>
              <a:rPr sz="2600" i="1" dirty="0">
                <a:solidFill>
                  <a:srgbClr val="404040"/>
                </a:solidFill>
                <a:latin typeface="Trebuchet MS"/>
                <a:cs typeface="Trebuchet MS"/>
              </a:rPr>
              <a:t>Atmiya Sabha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. Supported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monotheism 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the basis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Islam, </a:t>
            </a:r>
            <a:r>
              <a:rPr sz="2600" spc="-40" dirty="0">
                <a:solidFill>
                  <a:srgbClr val="404040"/>
                </a:solidFill>
                <a:latin typeface="Trebuchet MS"/>
                <a:cs typeface="Trebuchet MS"/>
              </a:rPr>
              <a:t>Vedas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6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Upanishads.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Established </a:t>
            </a:r>
            <a:r>
              <a:rPr sz="2600" i="1" dirty="0">
                <a:solidFill>
                  <a:srgbClr val="404040"/>
                </a:solidFill>
                <a:latin typeface="Trebuchet MS"/>
                <a:cs typeface="Trebuchet MS"/>
              </a:rPr>
              <a:t>Brahmo Samaj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started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movement</a:t>
            </a:r>
            <a:r>
              <a:rPr sz="26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404040"/>
                </a:solidFill>
                <a:latin typeface="Trebuchet MS"/>
                <a:cs typeface="Trebuchet MS"/>
              </a:rPr>
              <a:t>against</a:t>
            </a:r>
            <a:endParaRPr sz="26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2600" i="1" spc="-70" dirty="0">
                <a:solidFill>
                  <a:srgbClr val="404040"/>
                </a:solidFill>
                <a:latin typeface="Trebuchet MS"/>
                <a:cs typeface="Trebuchet MS"/>
              </a:rPr>
              <a:t>SATI</a:t>
            </a:r>
            <a:r>
              <a:rPr sz="26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i="1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354965" marR="823594" indent="-342900">
              <a:lnSpc>
                <a:spcPct val="100000"/>
              </a:lnSpc>
              <a:spcBef>
                <a:spcPts val="100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Brahmo samaj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helped in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saving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women and</a:t>
            </a:r>
            <a:r>
              <a:rPr sz="26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60" dirty="0">
                <a:solidFill>
                  <a:srgbClr val="404040"/>
                </a:solidFill>
                <a:latin typeface="Trebuchet MS"/>
                <a:cs typeface="Trebuchet MS"/>
              </a:rPr>
              <a:t>petitioned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before Govt to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bring Anti-sati</a:t>
            </a:r>
            <a:r>
              <a:rPr sz="26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law(1829)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50" spc="385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Opposed </a:t>
            </a:r>
            <a:r>
              <a:rPr sz="2600" i="1" spc="-5" dirty="0">
                <a:solidFill>
                  <a:srgbClr val="404040"/>
                </a:solidFill>
                <a:latin typeface="Trebuchet MS"/>
                <a:cs typeface="Trebuchet MS"/>
              </a:rPr>
              <a:t>polygamy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and supported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women</a:t>
            </a:r>
            <a:r>
              <a:rPr sz="26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rights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Opposed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caste</a:t>
            </a:r>
            <a:r>
              <a:rPr sz="26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Supported </a:t>
            </a:r>
            <a:r>
              <a:rPr sz="2600" i="1" spc="-5" dirty="0">
                <a:solidFill>
                  <a:srgbClr val="404040"/>
                </a:solidFill>
                <a:latin typeface="Trebuchet MS"/>
                <a:cs typeface="Trebuchet MS"/>
              </a:rPr>
              <a:t>widow </a:t>
            </a:r>
            <a:r>
              <a:rPr sz="2600" i="1" dirty="0">
                <a:solidFill>
                  <a:srgbClr val="404040"/>
                </a:solidFill>
                <a:latin typeface="Trebuchet MS"/>
                <a:cs typeface="Trebuchet MS"/>
              </a:rPr>
              <a:t>remarriage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600" i="1" dirty="0">
                <a:solidFill>
                  <a:srgbClr val="404040"/>
                </a:solidFill>
                <a:latin typeface="Trebuchet MS"/>
                <a:cs typeface="Trebuchet MS"/>
              </a:rPr>
              <a:t>inter caste</a:t>
            </a:r>
            <a:r>
              <a:rPr sz="26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i="1" spc="-5" dirty="0">
                <a:solidFill>
                  <a:srgbClr val="404040"/>
                </a:solidFill>
                <a:latin typeface="Trebuchet MS"/>
                <a:cs typeface="Trebuchet MS"/>
              </a:rPr>
              <a:t>marriages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1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Educational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Reforms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83383"/>
            <a:ext cx="8590915" cy="330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Opened schools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and colleges at various places;</a:t>
            </a:r>
            <a:r>
              <a:rPr sz="26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404040"/>
                </a:solidFill>
                <a:latin typeface="Trebuchet MS"/>
                <a:cs typeface="Trebuchet MS"/>
              </a:rPr>
              <a:t>Vedanta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college,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English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school and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city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College of</a:t>
            </a:r>
            <a:r>
              <a:rPr sz="26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Calcutta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5" dirty="0">
                <a:solidFill>
                  <a:srgbClr val="404040"/>
                </a:solidFill>
                <a:latin typeface="Trebuchet MS"/>
                <a:cs typeface="Trebuchet MS"/>
              </a:rPr>
              <a:t>Taught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History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Literature at Hindu</a:t>
            </a:r>
            <a:r>
              <a:rPr sz="26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College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Published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various books and</a:t>
            </a:r>
            <a:r>
              <a:rPr sz="26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journals</a:t>
            </a:r>
            <a:endParaRPr sz="2600">
              <a:latin typeface="Trebuchet MS"/>
              <a:cs typeface="Trebuchet MS"/>
            </a:endParaRPr>
          </a:p>
          <a:p>
            <a:pPr marL="355600" marR="729615" indent="-342900">
              <a:lnSpc>
                <a:spcPct val="100000"/>
              </a:lnSpc>
              <a:spcBef>
                <a:spcPts val="994"/>
              </a:spcBef>
            </a:pPr>
            <a:r>
              <a:rPr sz="2050" spc="385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Compiled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Bengali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Grammar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played role in  development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Bengali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for intellectual</a:t>
            </a:r>
            <a:r>
              <a:rPr sz="2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awakening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Introduced western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science subjects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syllabus</a:t>
            </a:r>
            <a:r>
              <a:rPr sz="26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380" y="757504"/>
            <a:ext cx="3488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Trebuchet MS"/>
                <a:cs typeface="Trebuchet MS"/>
              </a:rPr>
              <a:t>Political</a:t>
            </a:r>
            <a:r>
              <a:rPr sz="3600" spc="-14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Thought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8134984" cy="38411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Supported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British rule 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cause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modernising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India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Believed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liberty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equality</a:t>
            </a:r>
            <a:endParaRPr sz="2400">
              <a:latin typeface="Trebuchet MS"/>
              <a:cs typeface="Trebuchet MS"/>
            </a:endParaRPr>
          </a:p>
          <a:p>
            <a:pPr marL="355600" marR="5397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Favoured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Internationalism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cooperation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between the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nations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Supported freedom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thought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Wanted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liberty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press (Indian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Journalism)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Condemned oppressive policies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Idea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New India, guided by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reason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859282"/>
            <a:ext cx="603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Consequences </a:t>
            </a:r>
            <a:r>
              <a:rPr sz="3600" dirty="0">
                <a:latin typeface="Trebuchet MS"/>
                <a:cs typeface="Trebuchet MS"/>
              </a:rPr>
              <a:t>of</a:t>
            </a:r>
            <a:r>
              <a:rPr sz="3600" spc="-5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Renaissance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55723"/>
            <a:ext cx="8060055" cy="368998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Reformation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in Indian Society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hindu</a:t>
            </a:r>
            <a:r>
              <a:rPr sz="2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religion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Reinterpretation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religious</a:t>
            </a:r>
            <a:r>
              <a:rPr sz="26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texts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Modernisation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education</a:t>
            </a:r>
            <a:r>
              <a:rPr sz="26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Beginning of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demands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related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to women</a:t>
            </a:r>
            <a:r>
              <a:rPr sz="26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rights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Progress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6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literature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Rise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6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Intellectualism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Birth of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Indian National movement and</a:t>
            </a:r>
            <a:r>
              <a:rPr sz="26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404040"/>
                </a:solidFill>
                <a:latin typeface="Trebuchet MS"/>
                <a:cs typeface="Trebuchet MS"/>
              </a:rPr>
              <a:t>nationalism.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38" y="629158"/>
            <a:ext cx="133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576" y="1953260"/>
            <a:ext cx="8547735" cy="254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Major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issues of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19</a:t>
            </a:r>
            <a:r>
              <a:rPr sz="2775" baseline="25525" dirty="0">
                <a:solidFill>
                  <a:srgbClr val="404040"/>
                </a:solidFill>
                <a:latin typeface="Trebuchet MS"/>
                <a:cs typeface="Trebuchet MS"/>
              </a:rPr>
              <a:t>th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century /Causes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800" spc="-65" dirty="0">
                <a:solidFill>
                  <a:srgbClr val="404040"/>
                </a:solidFill>
                <a:latin typeface="Trebuchet MS"/>
                <a:cs typeface="Trebuchet MS"/>
              </a:rPr>
              <a:t>renaissance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Indian society</a:t>
            </a:r>
            <a:endParaRPr sz="28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Idea or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thoughts during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19</a:t>
            </a:r>
            <a:r>
              <a:rPr sz="2775" baseline="2552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2775" spc="22" baseline="25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century</a:t>
            </a:r>
            <a:endParaRPr sz="28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Individuals and</a:t>
            </a:r>
            <a:r>
              <a:rPr sz="28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institutions</a:t>
            </a:r>
            <a:endParaRPr sz="28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Consequences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8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Renaissance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796" y="1092834"/>
            <a:ext cx="8681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13529" algn="l"/>
              </a:tabLst>
            </a:pPr>
            <a:r>
              <a:rPr sz="3600" spc="-5" dirty="0">
                <a:latin typeface="Trebuchet MS"/>
                <a:cs typeface="Trebuchet MS"/>
              </a:rPr>
              <a:t>Major issues</a:t>
            </a:r>
            <a:r>
              <a:rPr sz="3600" spc="2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of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19</a:t>
            </a:r>
            <a:r>
              <a:rPr sz="3600" spc="-7" baseline="25462" dirty="0">
                <a:latin typeface="Trebuchet MS"/>
                <a:cs typeface="Trebuchet MS"/>
              </a:rPr>
              <a:t>th	</a:t>
            </a:r>
            <a:r>
              <a:rPr sz="3600" dirty="0">
                <a:latin typeface="Trebuchet MS"/>
                <a:cs typeface="Trebuchet MS"/>
              </a:rPr>
              <a:t>century </a:t>
            </a:r>
            <a:r>
              <a:rPr sz="3600" spc="-5" dirty="0">
                <a:latin typeface="Trebuchet MS"/>
                <a:cs typeface="Trebuchet MS"/>
              </a:rPr>
              <a:t>Indian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society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036" y="2630805"/>
            <a:ext cx="76619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Trebuchet MS"/>
                <a:cs typeface="Trebuchet MS"/>
              </a:rPr>
              <a:t>Orthodox </a:t>
            </a:r>
            <a:r>
              <a:rPr sz="3200" spc="-5" dirty="0">
                <a:latin typeface="Trebuchet MS"/>
                <a:cs typeface="Trebuchet MS"/>
              </a:rPr>
              <a:t>Indian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society</a:t>
            </a:r>
            <a:endParaRPr sz="3200">
              <a:latin typeface="Trebuchet MS"/>
              <a:cs typeface="Trebuchet MS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Trebuchet MS"/>
                <a:cs typeface="Trebuchet MS"/>
              </a:rPr>
              <a:t>Conditions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30" dirty="0">
                <a:latin typeface="Trebuchet MS"/>
                <a:cs typeface="Trebuchet MS"/>
              </a:rPr>
              <a:t> Women</a:t>
            </a:r>
            <a:endParaRPr sz="3200">
              <a:latin typeface="Trebuchet MS"/>
              <a:cs typeface="Trebuchet MS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Trebuchet MS"/>
                <a:cs typeface="Trebuchet MS"/>
              </a:rPr>
              <a:t>Outdated </a:t>
            </a:r>
            <a:r>
              <a:rPr sz="3200" spc="-5" dirty="0">
                <a:latin typeface="Trebuchet MS"/>
                <a:cs typeface="Trebuchet MS"/>
              </a:rPr>
              <a:t>Educational Institutions</a:t>
            </a:r>
            <a:endParaRPr sz="3200">
              <a:latin typeface="Trebuchet MS"/>
              <a:cs typeface="Trebuchet MS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Trebuchet MS"/>
                <a:cs typeface="Trebuchet MS"/>
              </a:rPr>
              <a:t>Social inequalities and caste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Trebuchet MS"/>
                <a:cs typeface="Trebuchet MS"/>
              </a:rPr>
              <a:t>Economic </a:t>
            </a:r>
            <a:r>
              <a:rPr sz="3200" dirty="0">
                <a:latin typeface="Trebuchet MS"/>
                <a:cs typeface="Trebuchet MS"/>
              </a:rPr>
              <a:t>exploitation </a:t>
            </a:r>
            <a:r>
              <a:rPr sz="3200" spc="-5" dirty="0">
                <a:latin typeface="Trebuchet MS"/>
                <a:cs typeface="Trebuchet MS"/>
              </a:rPr>
              <a:t>by </a:t>
            </a:r>
            <a:r>
              <a:rPr sz="3200" dirty="0">
                <a:latin typeface="Trebuchet MS"/>
                <a:cs typeface="Trebuchet MS"/>
              </a:rPr>
              <a:t>foreign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power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910" y="629158"/>
            <a:ext cx="8329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5852160" algn="l"/>
              </a:tabLst>
            </a:pPr>
            <a:r>
              <a:rPr sz="3600" spc="-5" dirty="0">
                <a:latin typeface="Trebuchet MS"/>
                <a:cs typeface="Trebuchet MS"/>
              </a:rPr>
              <a:t>Idea </a:t>
            </a:r>
            <a:r>
              <a:rPr sz="3600" dirty="0">
                <a:latin typeface="Trebuchet MS"/>
                <a:cs typeface="Trebuchet MS"/>
              </a:rPr>
              <a:t>or </a:t>
            </a:r>
            <a:r>
              <a:rPr sz="3600" spc="-5" dirty="0">
                <a:latin typeface="Trebuchet MS"/>
                <a:cs typeface="Trebuchet MS"/>
              </a:rPr>
              <a:t>thoughts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during</a:t>
            </a:r>
            <a:r>
              <a:rPr sz="3600" dirty="0">
                <a:latin typeface="Trebuchet MS"/>
                <a:cs typeface="Trebuchet MS"/>
              </a:rPr>
              <a:t> 19</a:t>
            </a:r>
            <a:r>
              <a:rPr sz="3600" baseline="25462" dirty="0">
                <a:latin typeface="Trebuchet MS"/>
                <a:cs typeface="Trebuchet MS"/>
              </a:rPr>
              <a:t>th	</a:t>
            </a:r>
            <a:r>
              <a:rPr sz="3600" spc="-5" dirty="0">
                <a:latin typeface="Trebuchet MS"/>
                <a:cs typeface="Trebuchet MS"/>
              </a:rPr>
              <a:t>century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and  Causes </a:t>
            </a:r>
            <a:r>
              <a:rPr sz="3600" dirty="0">
                <a:latin typeface="Trebuchet MS"/>
                <a:cs typeface="Trebuchet MS"/>
              </a:rPr>
              <a:t>for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Renaissance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910" y="2545232"/>
            <a:ext cx="8338820" cy="32238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10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Socio-Economic issues 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India during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19</a:t>
            </a:r>
            <a:r>
              <a:rPr sz="2775" baseline="2552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2775" spc="104" baseline="25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Trebuchet MS"/>
                <a:cs typeface="Trebuchet MS"/>
              </a:rPr>
              <a:t>century</a:t>
            </a:r>
            <a:endParaRPr sz="2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Expansion of </a:t>
            </a:r>
            <a:r>
              <a:rPr sz="2800" spc="-25" dirty="0">
                <a:solidFill>
                  <a:srgbClr val="404040"/>
                </a:solidFill>
                <a:latin typeface="Trebuchet MS"/>
                <a:cs typeface="Trebuchet MS"/>
              </a:rPr>
              <a:t>Western</a:t>
            </a:r>
            <a:r>
              <a:rPr sz="28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Education</a:t>
            </a:r>
            <a:endParaRPr sz="2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Role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Media: Press,Newspapers,Journals</a:t>
            </a:r>
            <a:r>
              <a:rPr sz="28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etc</a:t>
            </a:r>
            <a:endParaRPr sz="2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Religious</a:t>
            </a:r>
            <a:r>
              <a:rPr sz="280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Missionaries</a:t>
            </a:r>
            <a:endParaRPr sz="2800">
              <a:latin typeface="Trebuchet MS"/>
              <a:cs typeface="Trebuchet MS"/>
            </a:endParaRPr>
          </a:p>
          <a:p>
            <a:pPr marL="381000" marR="996950" indent="-3429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Spirit of </a:t>
            </a:r>
            <a:r>
              <a:rPr sz="2800" spc="-25" dirty="0">
                <a:solidFill>
                  <a:srgbClr val="404040"/>
                </a:solidFill>
                <a:latin typeface="Trebuchet MS"/>
                <a:cs typeface="Trebuchet MS"/>
              </a:rPr>
              <a:t>Awakening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International</a:t>
            </a:r>
            <a:r>
              <a:rPr sz="2800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Trebuchet MS"/>
                <a:cs typeface="Trebuchet MS"/>
              </a:rPr>
              <a:t>Sphere;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China,France,etc.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03" y="1245565"/>
            <a:ext cx="8409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5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4400" b="1" spc="50" dirty="0">
                <a:latin typeface="Georgia"/>
                <a:cs typeface="Georgia"/>
              </a:rPr>
              <a:t>Individuals </a:t>
            </a:r>
            <a:r>
              <a:rPr sz="4400" b="1" dirty="0">
                <a:latin typeface="Georgia"/>
                <a:cs typeface="Georgia"/>
              </a:rPr>
              <a:t>and</a:t>
            </a:r>
            <a:r>
              <a:rPr sz="4400" b="1" spc="-114" dirty="0">
                <a:latin typeface="Georgia"/>
                <a:cs typeface="Georgia"/>
              </a:rPr>
              <a:t> </a:t>
            </a:r>
            <a:r>
              <a:rPr sz="4400" b="1" spc="-80" dirty="0">
                <a:latin typeface="Georgia"/>
                <a:cs typeface="Georgia"/>
              </a:rPr>
              <a:t>institutions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425"/>
              </a:spcBef>
            </a:pPr>
            <a:r>
              <a:rPr sz="1800" i="0" spc="-5" dirty="0">
                <a:latin typeface="Trebuchet MS"/>
                <a:cs typeface="Trebuchet MS"/>
              </a:rPr>
              <a:t>-</a:t>
            </a:r>
            <a:r>
              <a:rPr spc="-5" dirty="0"/>
              <a:t>Raja Ram Mohan </a:t>
            </a:r>
            <a:r>
              <a:rPr dirty="0"/>
              <a:t>Roy and Brahmo</a:t>
            </a:r>
            <a:r>
              <a:rPr spc="-85" dirty="0"/>
              <a:t> </a:t>
            </a:r>
            <a:r>
              <a:rPr dirty="0"/>
              <a:t>Samoj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i="0" spc="-10" dirty="0">
                <a:latin typeface="Trebuchet MS"/>
                <a:cs typeface="Trebuchet MS"/>
              </a:rPr>
              <a:t>-Dayanand </a:t>
            </a:r>
            <a:r>
              <a:rPr sz="2800" i="0" spc="-5" dirty="0">
                <a:latin typeface="Trebuchet MS"/>
                <a:cs typeface="Trebuchet MS"/>
              </a:rPr>
              <a:t>Saraswati </a:t>
            </a:r>
            <a:r>
              <a:rPr sz="2800" i="0" spc="-10" dirty="0">
                <a:latin typeface="Trebuchet MS"/>
                <a:cs typeface="Trebuchet MS"/>
              </a:rPr>
              <a:t>and </a:t>
            </a:r>
            <a:r>
              <a:rPr sz="2800" i="0" spc="-5" dirty="0">
                <a:latin typeface="Trebuchet MS"/>
                <a:cs typeface="Trebuchet MS"/>
              </a:rPr>
              <a:t>Arya</a:t>
            </a:r>
            <a:r>
              <a:rPr sz="2800" i="0" spc="-80" dirty="0">
                <a:latin typeface="Trebuchet MS"/>
                <a:cs typeface="Trebuchet MS"/>
              </a:rPr>
              <a:t> </a:t>
            </a:r>
            <a:r>
              <a:rPr sz="2800" i="0" spc="-5" dirty="0">
                <a:latin typeface="Trebuchet MS"/>
                <a:cs typeface="Trebuchet MS"/>
              </a:rPr>
              <a:t>Samoj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i="0" spc="-10" dirty="0">
                <a:latin typeface="Trebuchet MS"/>
                <a:cs typeface="Trebuchet MS"/>
              </a:rPr>
              <a:t>-Vivekanand and </a:t>
            </a:r>
            <a:r>
              <a:rPr sz="2800" i="0" spc="-5" dirty="0">
                <a:latin typeface="Trebuchet MS"/>
                <a:cs typeface="Trebuchet MS"/>
              </a:rPr>
              <a:t>Ram Krishna</a:t>
            </a:r>
            <a:r>
              <a:rPr sz="2800" i="0" spc="45" dirty="0">
                <a:latin typeface="Trebuchet MS"/>
                <a:cs typeface="Trebuchet MS"/>
              </a:rPr>
              <a:t> </a:t>
            </a:r>
            <a:r>
              <a:rPr sz="2800" i="0" spc="-10" dirty="0">
                <a:latin typeface="Trebuchet MS"/>
                <a:cs typeface="Trebuchet MS"/>
              </a:rPr>
              <a:t>mission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i="0" spc="-5" dirty="0">
                <a:latin typeface="Trebuchet MS"/>
                <a:cs typeface="Trebuchet MS"/>
              </a:rPr>
              <a:t>-Syed </a:t>
            </a:r>
            <a:r>
              <a:rPr sz="2800" i="0" spc="-10" dirty="0">
                <a:latin typeface="Trebuchet MS"/>
                <a:cs typeface="Trebuchet MS"/>
              </a:rPr>
              <a:t>Ahmed</a:t>
            </a:r>
            <a:r>
              <a:rPr sz="2800" i="0" spc="-155" dirty="0">
                <a:latin typeface="Trebuchet MS"/>
                <a:cs typeface="Trebuchet MS"/>
              </a:rPr>
              <a:t> </a:t>
            </a:r>
            <a:r>
              <a:rPr sz="2800" i="0" spc="-5" dirty="0">
                <a:latin typeface="Trebuchet MS"/>
                <a:cs typeface="Trebuchet MS"/>
              </a:rPr>
              <a:t>Khan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i="0" spc="-5" dirty="0">
                <a:latin typeface="Trebuchet MS"/>
                <a:cs typeface="Trebuchet MS"/>
              </a:rPr>
              <a:t>-Jyotibe </a:t>
            </a:r>
            <a:r>
              <a:rPr sz="2800" i="0" spc="-35" dirty="0">
                <a:latin typeface="Trebuchet MS"/>
                <a:cs typeface="Trebuchet MS"/>
              </a:rPr>
              <a:t>Phule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i="0" spc="-5" dirty="0">
                <a:latin typeface="Trebuchet MS"/>
                <a:cs typeface="Trebuchet MS"/>
              </a:rPr>
              <a:t>-Henry </a:t>
            </a:r>
            <a:r>
              <a:rPr sz="2800" i="0" spc="-10" dirty="0">
                <a:latin typeface="Trebuchet MS"/>
                <a:cs typeface="Trebuchet MS"/>
              </a:rPr>
              <a:t>Darezip, </a:t>
            </a:r>
            <a:r>
              <a:rPr sz="2800" i="0" spc="-35" dirty="0">
                <a:latin typeface="Trebuchet MS"/>
                <a:cs typeface="Trebuchet MS"/>
              </a:rPr>
              <a:t>Wahabi </a:t>
            </a:r>
            <a:r>
              <a:rPr sz="2800" i="0" spc="-10" dirty="0">
                <a:latin typeface="Trebuchet MS"/>
                <a:cs typeface="Trebuchet MS"/>
              </a:rPr>
              <a:t>Movement,</a:t>
            </a:r>
            <a:r>
              <a:rPr sz="2800" i="0" spc="85" dirty="0">
                <a:latin typeface="Trebuchet MS"/>
                <a:cs typeface="Trebuchet MS"/>
              </a:rPr>
              <a:t> </a:t>
            </a:r>
            <a:r>
              <a:rPr sz="2800" i="0" spc="-5" dirty="0">
                <a:latin typeface="Trebuchet MS"/>
                <a:cs typeface="Trebuchet MS"/>
              </a:rPr>
              <a:t>Etc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29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rebuchet MS"/>
                <a:cs typeface="Trebuchet MS"/>
              </a:rPr>
              <a:t>Raja Ram Mohan Roy </a:t>
            </a:r>
            <a:r>
              <a:rPr sz="3600" i="1" dirty="0">
                <a:latin typeface="Trebuchet MS"/>
                <a:cs typeface="Trebuchet MS"/>
              </a:rPr>
              <a:t>and Brahmo</a:t>
            </a:r>
            <a:r>
              <a:rPr sz="3600" i="1" spc="-70" dirty="0">
                <a:latin typeface="Trebuchet MS"/>
                <a:cs typeface="Trebuchet MS"/>
              </a:rPr>
              <a:t> </a:t>
            </a:r>
            <a:r>
              <a:rPr sz="3600" i="1" dirty="0">
                <a:latin typeface="Trebuchet MS"/>
                <a:cs typeface="Trebuchet MS"/>
              </a:rPr>
              <a:t>Samoj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247798"/>
            <a:ext cx="8902065" cy="279717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Reformist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Representative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of the Modern</a:t>
            </a:r>
            <a:r>
              <a:rPr sz="2800" i="1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Age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Born 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1774 at Radha </a:t>
            </a:r>
            <a:r>
              <a:rPr sz="2800" spc="-75" dirty="0">
                <a:solidFill>
                  <a:srgbClr val="404040"/>
                </a:solidFill>
                <a:latin typeface="Trebuchet MS"/>
                <a:cs typeface="Trebuchet MS"/>
              </a:rPr>
              <a:t>Nagar,</a:t>
            </a:r>
            <a:r>
              <a:rPr sz="2800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Bengal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Belonged to a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Brahmin</a:t>
            </a:r>
            <a:r>
              <a:rPr sz="28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Family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60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awarded title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RAJA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Mughal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Emperor</a:t>
            </a:r>
            <a:r>
              <a:rPr sz="28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Trebuchet MS"/>
                <a:cs typeface="Trebuchet MS"/>
              </a:rPr>
              <a:t>AkbarII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Died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1833,</a:t>
            </a:r>
            <a:r>
              <a:rPr sz="280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England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77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Influences and Ideas </a:t>
            </a:r>
            <a:r>
              <a:rPr sz="3600" dirty="0">
                <a:latin typeface="Trebuchet MS"/>
                <a:cs typeface="Trebuchet MS"/>
              </a:rPr>
              <a:t>Of </a:t>
            </a:r>
            <a:r>
              <a:rPr sz="3600" spc="-5" dirty="0">
                <a:latin typeface="Trebuchet MS"/>
                <a:cs typeface="Trebuchet MS"/>
              </a:rPr>
              <a:t>RR Mohan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Roy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83383"/>
            <a:ext cx="8898255" cy="3705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70585" indent="-342900">
              <a:lnSpc>
                <a:spcPct val="100000"/>
              </a:lnSpc>
              <a:spcBef>
                <a:spcPts val="105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0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influenced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600" spc="-35" dirty="0">
                <a:solidFill>
                  <a:srgbClr val="404040"/>
                </a:solidFill>
                <a:latin typeface="Trebuchet MS"/>
                <a:cs typeface="Trebuchet MS"/>
              </a:rPr>
              <a:t>Vedic,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upnanishadic,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biblical</a:t>
            </a:r>
            <a:r>
              <a:rPr sz="26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180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quranic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teachings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20" dirty="0">
                <a:solidFill>
                  <a:srgbClr val="404040"/>
                </a:solidFill>
                <a:latin typeface="Trebuchet MS"/>
                <a:cs typeface="Trebuchet MS"/>
              </a:rPr>
              <a:t>Western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Scientific</a:t>
            </a:r>
            <a:r>
              <a:rPr sz="26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Ideas 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600" spc="-40" dirty="0">
                <a:solidFill>
                  <a:srgbClr val="404040"/>
                </a:solidFill>
                <a:latin typeface="Trebuchet MS"/>
                <a:cs typeface="Trebuchet MS"/>
              </a:rPr>
              <a:t>liberty,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equality and</a:t>
            </a:r>
            <a:r>
              <a:rPr sz="26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fraternity</a:t>
            </a:r>
            <a:endParaRPr sz="26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</a:pPr>
            <a:r>
              <a:rPr sz="2050" spc="385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spc="-30" dirty="0">
                <a:solidFill>
                  <a:srgbClr val="404040"/>
                </a:solidFill>
                <a:latin typeface="Trebuchet MS"/>
                <a:cs typeface="Trebuchet MS"/>
              </a:rPr>
              <a:t>Read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Literature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in many languages;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Arabic, </a:t>
            </a:r>
            <a:r>
              <a:rPr sz="2600" spc="-20" dirty="0">
                <a:solidFill>
                  <a:srgbClr val="404040"/>
                </a:solidFill>
                <a:latin typeface="Trebuchet MS"/>
                <a:cs typeface="Trebuchet MS"/>
              </a:rPr>
              <a:t>Persian,  </a:t>
            </a:r>
            <a:r>
              <a:rPr sz="2600" spc="-45" dirty="0">
                <a:solidFill>
                  <a:srgbClr val="404040"/>
                </a:solidFill>
                <a:latin typeface="Trebuchet MS"/>
                <a:cs typeface="Trebuchet MS"/>
              </a:rPr>
              <a:t>Hebrew,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Sanskrit,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Latin, Greek,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English, French,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German,  Hindi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6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Urdu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Believed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in monotheist philosophy and formless</a:t>
            </a:r>
            <a:r>
              <a:rPr sz="26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god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Literary Works by Raja Ram Mohan Roy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92" y="1055319"/>
            <a:ext cx="10081260" cy="514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1040" indent="-68897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701040" algn="l"/>
                <a:tab pos="701675" algn="l"/>
              </a:tabLst>
            </a:pPr>
            <a:r>
              <a:rPr sz="3200" spc="-5" dirty="0">
                <a:latin typeface="Trebuchet MS"/>
                <a:cs typeface="Trebuchet MS"/>
              </a:rPr>
              <a:t>Books; </a:t>
            </a:r>
            <a:r>
              <a:rPr sz="3200" i="1" dirty="0">
                <a:latin typeface="Trebuchet MS"/>
                <a:cs typeface="Trebuchet MS"/>
              </a:rPr>
              <a:t>Precepts Of </a:t>
            </a:r>
            <a:r>
              <a:rPr sz="3200" i="1" spc="-5" dirty="0">
                <a:latin typeface="Trebuchet MS"/>
                <a:cs typeface="Trebuchet MS"/>
              </a:rPr>
              <a:t>Jesus, Gift </a:t>
            </a:r>
            <a:r>
              <a:rPr sz="3200" i="1" dirty="0">
                <a:latin typeface="Trebuchet MS"/>
                <a:cs typeface="Trebuchet MS"/>
              </a:rPr>
              <a:t>to</a:t>
            </a:r>
            <a:r>
              <a:rPr sz="3200" i="1" spc="45" dirty="0">
                <a:latin typeface="Trebuchet MS"/>
                <a:cs typeface="Trebuchet MS"/>
              </a:rPr>
              <a:t> </a:t>
            </a:r>
            <a:r>
              <a:rPr sz="3200" i="1" spc="-5" dirty="0">
                <a:latin typeface="Trebuchet MS"/>
                <a:cs typeface="Trebuchet MS"/>
              </a:rPr>
              <a:t>Monotheists,etc</a:t>
            </a:r>
            <a:endParaRPr sz="3200">
              <a:latin typeface="Trebuchet MS"/>
              <a:cs typeface="Trebuchet MS"/>
            </a:endParaRPr>
          </a:p>
          <a:p>
            <a:pPr marL="701040" marR="457834" indent="-701040">
              <a:lnSpc>
                <a:spcPct val="100000"/>
              </a:lnSpc>
              <a:buFont typeface="Wingdings"/>
              <a:buChar char=""/>
              <a:tabLst>
                <a:tab pos="701040" algn="l"/>
                <a:tab pos="701675" algn="l"/>
              </a:tabLst>
            </a:pPr>
            <a:r>
              <a:rPr sz="3200" spc="-5" dirty="0">
                <a:latin typeface="Trebuchet MS"/>
                <a:cs typeface="Trebuchet MS"/>
              </a:rPr>
              <a:t>Newspapers </a:t>
            </a:r>
            <a:r>
              <a:rPr sz="3200" dirty="0">
                <a:latin typeface="Trebuchet MS"/>
                <a:cs typeface="Trebuchet MS"/>
              </a:rPr>
              <a:t>edited; </a:t>
            </a:r>
            <a:r>
              <a:rPr sz="3200" i="1" dirty="0">
                <a:latin typeface="Trebuchet MS"/>
                <a:cs typeface="Trebuchet MS"/>
              </a:rPr>
              <a:t>Smavad kaumidi, Banghduta  </a:t>
            </a:r>
            <a:r>
              <a:rPr sz="3200" i="1" spc="-5" dirty="0">
                <a:latin typeface="Trebuchet MS"/>
                <a:cs typeface="Trebuchet MS"/>
              </a:rPr>
              <a:t>and</a:t>
            </a:r>
            <a:r>
              <a:rPr sz="3200" i="1" spc="5" dirty="0">
                <a:latin typeface="Trebuchet MS"/>
                <a:cs typeface="Trebuchet MS"/>
              </a:rPr>
              <a:t> </a:t>
            </a:r>
            <a:r>
              <a:rPr sz="3200" i="1" spc="-5" dirty="0">
                <a:latin typeface="Trebuchet MS"/>
                <a:cs typeface="Trebuchet MS"/>
              </a:rPr>
              <a:t>Miratulakbar(Persian)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32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4000" spc="-5" dirty="0">
                <a:solidFill>
                  <a:srgbClr val="174260"/>
                </a:solidFill>
                <a:latin typeface="Georgia"/>
                <a:cs typeface="Georgia"/>
              </a:rPr>
              <a:t>Institutions </a:t>
            </a:r>
            <a:r>
              <a:rPr sz="4000" spc="-10" dirty="0">
                <a:solidFill>
                  <a:srgbClr val="174260"/>
                </a:solidFill>
                <a:latin typeface="Georgia"/>
                <a:cs typeface="Georgia"/>
              </a:rPr>
              <a:t>Established </a:t>
            </a:r>
            <a:r>
              <a:rPr sz="4000" spc="-5" dirty="0">
                <a:solidFill>
                  <a:srgbClr val="174260"/>
                </a:solidFill>
                <a:latin typeface="Georgia"/>
                <a:cs typeface="Georgia"/>
              </a:rPr>
              <a:t>by Raja Ram Mohan  Roy</a:t>
            </a:r>
            <a:endParaRPr sz="4000">
              <a:latin typeface="Georgia"/>
              <a:cs typeface="Georgia"/>
            </a:endParaRPr>
          </a:p>
          <a:p>
            <a:pPr marL="701040" indent="-688975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701040" algn="l"/>
                <a:tab pos="701675" algn="l"/>
              </a:tabLst>
            </a:pPr>
            <a:r>
              <a:rPr sz="3200" dirty="0">
                <a:latin typeface="Trebuchet MS"/>
                <a:cs typeface="Trebuchet MS"/>
              </a:rPr>
              <a:t>Brahmo </a:t>
            </a:r>
            <a:r>
              <a:rPr sz="3200" spc="-5" dirty="0">
                <a:latin typeface="Trebuchet MS"/>
                <a:cs typeface="Trebuchet MS"/>
              </a:rPr>
              <a:t>Samoj/Sabha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1828</a:t>
            </a:r>
            <a:endParaRPr sz="3200">
              <a:latin typeface="Trebuchet MS"/>
              <a:cs typeface="Trebuchet MS"/>
            </a:endParaRPr>
          </a:p>
          <a:p>
            <a:pPr marL="701040" indent="-68897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01040" algn="l"/>
                <a:tab pos="701675" algn="l"/>
              </a:tabLst>
            </a:pPr>
            <a:r>
              <a:rPr sz="3200" spc="-30" dirty="0">
                <a:latin typeface="Trebuchet MS"/>
                <a:cs typeface="Trebuchet MS"/>
              </a:rPr>
              <a:t>Vedanta </a:t>
            </a:r>
            <a:r>
              <a:rPr sz="3200" spc="-5" dirty="0">
                <a:latin typeface="Trebuchet MS"/>
                <a:cs typeface="Trebuchet MS"/>
              </a:rPr>
              <a:t>College at Calcutta in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1825</a:t>
            </a:r>
            <a:endParaRPr sz="3200">
              <a:latin typeface="Trebuchet MS"/>
              <a:cs typeface="Trebuchet MS"/>
            </a:endParaRPr>
          </a:p>
          <a:p>
            <a:pPr marL="678180" indent="-666115">
              <a:lnSpc>
                <a:spcPct val="100000"/>
              </a:lnSpc>
              <a:buFont typeface="Wingdings"/>
              <a:buChar char=""/>
              <a:tabLst>
                <a:tab pos="678180" algn="l"/>
                <a:tab pos="678815" algn="l"/>
              </a:tabLst>
            </a:pPr>
            <a:r>
              <a:rPr sz="3200" dirty="0">
                <a:latin typeface="Trebuchet MS"/>
                <a:cs typeface="Trebuchet MS"/>
              </a:rPr>
              <a:t>Amitya Sabha </a:t>
            </a:r>
            <a:r>
              <a:rPr sz="3200" spc="-5" dirty="0">
                <a:latin typeface="Trebuchet MS"/>
                <a:cs typeface="Trebuchet MS"/>
              </a:rPr>
              <a:t>in 1814</a:t>
            </a:r>
            <a:endParaRPr sz="3200">
              <a:latin typeface="Trebuchet MS"/>
              <a:cs typeface="Trebuchet MS"/>
            </a:endParaRPr>
          </a:p>
          <a:p>
            <a:pPr marL="701040" indent="-688975">
              <a:lnSpc>
                <a:spcPct val="100000"/>
              </a:lnSpc>
              <a:buFont typeface="Wingdings"/>
              <a:buChar char=""/>
              <a:tabLst>
                <a:tab pos="701040" algn="l"/>
                <a:tab pos="701675" algn="l"/>
              </a:tabLst>
            </a:pPr>
            <a:r>
              <a:rPr sz="3200" dirty="0">
                <a:latin typeface="Trebuchet MS"/>
                <a:cs typeface="Trebuchet MS"/>
              </a:rPr>
              <a:t>He </a:t>
            </a:r>
            <a:r>
              <a:rPr sz="3200" spc="-5" dirty="0">
                <a:latin typeface="Trebuchet MS"/>
                <a:cs typeface="Trebuchet MS"/>
              </a:rPr>
              <a:t>taught </a:t>
            </a:r>
            <a:r>
              <a:rPr sz="3200" dirty="0">
                <a:latin typeface="Trebuchet MS"/>
                <a:cs typeface="Trebuchet MS"/>
              </a:rPr>
              <a:t>at Hindu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college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3" y="242696"/>
            <a:ext cx="677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Main </a:t>
            </a:r>
            <a:r>
              <a:rPr sz="3600" spc="-20" dirty="0">
                <a:latin typeface="Trebuchet MS"/>
                <a:cs typeface="Trebuchet MS"/>
              </a:rPr>
              <a:t>Principles </a:t>
            </a:r>
            <a:r>
              <a:rPr sz="3600" dirty="0">
                <a:latin typeface="Trebuchet MS"/>
                <a:cs typeface="Trebuchet MS"/>
              </a:rPr>
              <a:t>Of </a:t>
            </a:r>
            <a:r>
              <a:rPr sz="3600" spc="-5" dirty="0">
                <a:latin typeface="Trebuchet MS"/>
                <a:cs typeface="Trebuchet MS"/>
              </a:rPr>
              <a:t>Brahmo</a:t>
            </a:r>
            <a:r>
              <a:rPr sz="3600" spc="-5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Samoj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248" y="1813432"/>
            <a:ext cx="7835900" cy="2854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Monotheist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Philosophy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 class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caste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distinction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worship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symbol of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devotion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Loving human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beings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supreme</a:t>
            </a:r>
            <a:r>
              <a:rPr sz="24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religion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Restriction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idol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worship, animal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sacrifice,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bhog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ritualism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Trebuchet MS</vt:lpstr>
      <vt:lpstr>Wingdings</vt:lpstr>
      <vt:lpstr>Office Theme</vt:lpstr>
      <vt:lpstr>RENAISSANCE AND  SOCIO-RELIGIOUS MOVEMENTS (19th CENTURY)</vt:lpstr>
      <vt:lpstr>PowerPoint Presentation</vt:lpstr>
      <vt:lpstr>Major issues of 19th century Indian society</vt:lpstr>
      <vt:lpstr>Idea or thoughts during 19th century and  Causes for Renaissance</vt:lpstr>
      <vt:lpstr>Individuals and institutions</vt:lpstr>
      <vt:lpstr>Raja Ram Mohan Roy and Brahmo Samoj</vt:lpstr>
      <vt:lpstr>Influences and Ideas Of RR Mohan Roy</vt:lpstr>
      <vt:lpstr>Literary Works by Raja Ram Mohan Roy</vt:lpstr>
      <vt:lpstr>Main Principles Of Brahmo Samoj</vt:lpstr>
      <vt:lpstr>Socio-Religious Reforms</vt:lpstr>
      <vt:lpstr>Educational Reforms</vt:lpstr>
      <vt:lpstr>Political Thought</vt:lpstr>
      <vt:lpstr>Consequences of Renaissance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RENAISSANCE AND  SOCIO-RELIGIOUS MOVEMENTS (19th CENTURY)</dc:title>
  <cp:lastModifiedBy>Tanushree</cp:lastModifiedBy>
  <cp:revision>4</cp:revision>
  <dcterms:created xsi:type="dcterms:W3CDTF">2020-10-07T05:30:40Z</dcterms:created>
  <dcterms:modified xsi:type="dcterms:W3CDTF">2022-04-11T06:49:20Z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2020-10-07T00:00:00Z</vt:filetime>
  </property>
</Properties>
</file>