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sldIdLst>
    <p:sldId id="256" r:id="rId3"/>
    <p:sldId id="257" r:id="rId4"/>
    <p:sldId id="258" r:id="rId5"/>
    <p:sldId id="259" r:id="rId6"/>
    <p:sldId id="260" r:id="rId7"/>
    <p:sldId id="261" r:id="rId8"/>
    <p:sldId id="267" r:id="rId9"/>
    <p:sldId id="262" r:id="rId10"/>
    <p:sldId id="263" r:id="rId11"/>
    <p:sldId id="268" r:id="rId12"/>
    <p:sldId id="264" r:id="rId13"/>
    <p:sldId id="266" r:id="rId14"/>
    <p:sldId id="265" r:id="rId15"/>
    <p:sldId id="269" r:id="rId16"/>
    <p:sldId id="270" r:id="rId17"/>
    <p:sldId id="275" r:id="rId18"/>
    <p:sldId id="271" r:id="rId19"/>
    <p:sldId id="272" r:id="rId20"/>
    <p:sldId id="273" r:id="rId21"/>
    <p:sldId id="274" r:id="rId22"/>
    <p:sldId id="276" r:id="rId23"/>
    <p:sldId id="277" r:id="rId24"/>
    <p:sldId id="278" r:id="rId25"/>
    <p:sldId id="279" r:id="rId26"/>
    <p:sldId id="281" r:id="rId27"/>
    <p:sldId id="280" r:id="rId28"/>
    <p:sldId id="282" r:id="rId29"/>
    <p:sldId id="283"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shree sanwal" userId="7704d17d92f849e6" providerId="LiveId" clId="{87FDC7A5-AC95-4DE9-B04C-7A42B519B375}"/>
    <pc:docChg chg="modSld">
      <pc:chgData name="tanushree sanwal" userId="7704d17d92f849e6" providerId="LiveId" clId="{87FDC7A5-AC95-4DE9-B04C-7A42B519B375}" dt="2023-02-15T05:55:06.589" v="3" actId="20577"/>
      <pc:docMkLst>
        <pc:docMk/>
      </pc:docMkLst>
      <pc:sldChg chg="modSp mod">
        <pc:chgData name="tanushree sanwal" userId="7704d17d92f849e6" providerId="LiveId" clId="{87FDC7A5-AC95-4DE9-B04C-7A42B519B375}" dt="2023-02-15T05:55:06.589" v="3" actId="20577"/>
        <pc:sldMkLst>
          <pc:docMk/>
          <pc:sldMk cId="0" sldId="256"/>
        </pc:sldMkLst>
        <pc:spChg chg="mod">
          <ac:chgData name="tanushree sanwal" userId="7704d17d92f849e6" providerId="LiveId" clId="{87FDC7A5-AC95-4DE9-B04C-7A42B519B375}" dt="2023-02-15T05:55:06.589" v="3" actId="20577"/>
          <ac:spMkLst>
            <pc:docMk/>
            <pc:sldMk cId="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2/15/2023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2/15/2023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2">
                    <a:lumMod val="60000"/>
                    <a:lumOff val="40000"/>
                  </a:schemeClr>
                </a:solidFill>
              </a:rPr>
              <a:t>LANGUAGE AND LITERATURE</a:t>
            </a:r>
          </a:p>
        </p:txBody>
      </p:sp>
      <p:sp>
        <p:nvSpPr>
          <p:cNvPr id="3" name="Subtitle 2"/>
          <p:cNvSpPr>
            <a:spLocks noGrp="1"/>
          </p:cNvSpPr>
          <p:nvPr>
            <p:ph type="subTitle" idx="1"/>
          </p:nvPr>
        </p:nvSpPr>
        <p:spPr/>
        <p:txBody>
          <a:bodyPr>
            <a:normAutofit/>
          </a:bodyPr>
          <a:lstStyle/>
          <a:p>
            <a:r>
              <a:rPr lang="en-US" dirty="0">
                <a:solidFill>
                  <a:schemeClr val="tx2"/>
                </a:solidFill>
              </a:rPr>
              <a:t>Tanushree Sanwal, Assistant Professor, KSOM</a:t>
            </a:r>
          </a:p>
          <a:p>
            <a:endParaRPr lang="en-US" dirty="0">
              <a:solidFill>
                <a:schemeClr val="tx2"/>
              </a:solidFill>
            </a:endParaRPr>
          </a:p>
          <a:p>
            <a:endParaRPr lang="en-US"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800" b="1" dirty="0" err="1"/>
              <a:t>Magadhi</a:t>
            </a:r>
            <a:r>
              <a:rPr lang="en-US" sz="2800" b="1" dirty="0"/>
              <a:t> </a:t>
            </a:r>
            <a:r>
              <a:rPr lang="en-US" sz="2800" b="1" dirty="0" err="1"/>
              <a:t>Prakrit</a:t>
            </a:r>
            <a:r>
              <a:rPr lang="en-US" sz="2800" b="1" dirty="0"/>
              <a:t> or </a:t>
            </a:r>
            <a:r>
              <a:rPr lang="en-US" sz="2800" b="1" dirty="0" err="1"/>
              <a:t>Ardha-Magadhi</a:t>
            </a:r>
            <a:r>
              <a:rPr lang="en-US" sz="2800" b="1" dirty="0"/>
              <a:t>: </a:t>
            </a:r>
          </a:p>
          <a:p>
            <a:pPr>
              <a:buNone/>
            </a:pPr>
            <a:r>
              <a:rPr lang="en-US" sz="2800" dirty="0"/>
              <a:t>It is the most important kind of </a:t>
            </a:r>
            <a:r>
              <a:rPr lang="en-US" sz="2800" dirty="0" err="1"/>
              <a:t>Prakrit</a:t>
            </a:r>
            <a:r>
              <a:rPr lang="en-US" sz="2800" dirty="0"/>
              <a:t>. Its literary use increased after the decline of Sanskrit and </a:t>
            </a:r>
            <a:r>
              <a:rPr lang="en-US" sz="2800" dirty="0" err="1"/>
              <a:t>Pali</a:t>
            </a:r>
            <a:r>
              <a:rPr lang="en-US" sz="2800" dirty="0"/>
              <a:t>. 1000 AD and started with the development of </a:t>
            </a:r>
            <a:r>
              <a:rPr lang="en-US" sz="2800" dirty="0" err="1"/>
              <a:t>Prakrit</a:t>
            </a:r>
            <a:r>
              <a:rPr lang="en-US" sz="2800" dirty="0"/>
              <a:t> language. Buddha and </a:t>
            </a:r>
            <a:r>
              <a:rPr lang="en-US" sz="2800" dirty="0" err="1"/>
              <a:t>Mahavira</a:t>
            </a:r>
            <a:r>
              <a:rPr lang="en-US" sz="2800" dirty="0"/>
              <a:t> perhaps spoke in </a:t>
            </a:r>
            <a:r>
              <a:rPr lang="en-US" sz="2800" dirty="0" err="1"/>
              <a:t>Ardha-Magadhi</a:t>
            </a:r>
            <a:r>
              <a:rPr lang="en-US" sz="2800" dirty="0"/>
              <a:t>. It was the court language of few </a:t>
            </a:r>
            <a:r>
              <a:rPr lang="en-US" sz="2800" dirty="0" err="1"/>
              <a:t>Mahajanapadas</a:t>
            </a:r>
            <a:r>
              <a:rPr lang="en-US" sz="2800" dirty="0"/>
              <a:t> and also the </a:t>
            </a:r>
            <a:r>
              <a:rPr lang="en-US" sz="2800" dirty="0" err="1"/>
              <a:t>Mauryan</a:t>
            </a:r>
            <a:r>
              <a:rPr lang="en-US" sz="2800" dirty="0"/>
              <a:t> dynasty. Several Jain texts and Rock edicts of </a:t>
            </a:r>
            <a:r>
              <a:rPr lang="en-US" sz="2800" dirty="0" err="1"/>
              <a:t>Ashoka</a:t>
            </a:r>
            <a:r>
              <a:rPr lang="en-US" sz="2800" dirty="0"/>
              <a:t> were also written in </a:t>
            </a:r>
            <a:r>
              <a:rPr lang="en-US" sz="2800" dirty="0" err="1"/>
              <a:t>Ardha-Magadhi</a:t>
            </a:r>
            <a:r>
              <a:rPr lang="en-US" sz="2800" dirty="0"/>
              <a:t>. It later evolved into languages of Eastern India namely Bengali, Assamese, </a:t>
            </a:r>
            <a:r>
              <a:rPr lang="en-US" sz="2800" dirty="0" err="1"/>
              <a:t>Odia</a:t>
            </a:r>
            <a:r>
              <a:rPr lang="en-US" sz="2800" dirty="0"/>
              <a:t>, Maithili, Bhojpuri, etc. </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err="1"/>
              <a:t>Shauraseni</a:t>
            </a:r>
            <a:r>
              <a:rPr lang="en-US" b="1" dirty="0"/>
              <a:t>: </a:t>
            </a:r>
            <a:r>
              <a:rPr lang="en-US" dirty="0"/>
              <a:t>It was widely used to write dramas in the medieval India. It is a predecessor to Northern Indian languages. Jain monks wrote mainly in this version of </a:t>
            </a:r>
            <a:r>
              <a:rPr lang="en-US" dirty="0" err="1"/>
              <a:t>Prakrit</a:t>
            </a:r>
            <a:r>
              <a:rPr lang="en-US" dirty="0"/>
              <a:t>. An important text of </a:t>
            </a:r>
            <a:r>
              <a:rPr lang="en-US" dirty="0" err="1"/>
              <a:t>Digambars</a:t>
            </a:r>
            <a:r>
              <a:rPr lang="en-US" dirty="0"/>
              <a:t>, ‘</a:t>
            </a:r>
            <a:r>
              <a:rPr lang="en-US" dirty="0" err="1"/>
              <a:t>Shatkhandgama</a:t>
            </a:r>
            <a:r>
              <a:rPr lang="en-US" dirty="0"/>
              <a:t>’ is written in </a:t>
            </a:r>
            <a:r>
              <a:rPr lang="en-US" dirty="0" err="1"/>
              <a:t>Shauraseni</a:t>
            </a:r>
            <a:r>
              <a:rPr lang="en-US" dirty="0"/>
              <a:t>. </a:t>
            </a:r>
          </a:p>
          <a:p>
            <a:r>
              <a:rPr lang="en-US" b="1" dirty="0" err="1"/>
              <a:t>Maharashtri</a:t>
            </a:r>
            <a:r>
              <a:rPr lang="en-US" b="1" dirty="0"/>
              <a:t> </a:t>
            </a:r>
            <a:r>
              <a:rPr lang="en-US" b="1" dirty="0" err="1"/>
              <a:t>Prakrit</a:t>
            </a:r>
            <a:r>
              <a:rPr lang="en-US" b="1" dirty="0"/>
              <a:t>: </a:t>
            </a:r>
            <a:r>
              <a:rPr lang="en-US" dirty="0"/>
              <a:t>Spoken till 9th century AD, it was a predecessor to Marathi and Konkani. It was used widely in western and southern India. It was the official language of </a:t>
            </a:r>
            <a:r>
              <a:rPr lang="en-US" dirty="0" err="1"/>
              <a:t>Satavahana</a:t>
            </a:r>
            <a:r>
              <a:rPr lang="en-US" dirty="0"/>
              <a:t> dynasty. Several dramas were written in it like ‘</a:t>
            </a:r>
            <a:r>
              <a:rPr lang="en-US" dirty="0" err="1"/>
              <a:t>Gaha</a:t>
            </a:r>
            <a:r>
              <a:rPr lang="en-US" dirty="0"/>
              <a:t> </a:t>
            </a:r>
            <a:r>
              <a:rPr lang="en-US" dirty="0" err="1"/>
              <a:t>Kosha</a:t>
            </a:r>
            <a:r>
              <a:rPr lang="en-US" dirty="0"/>
              <a:t>’ by King </a:t>
            </a:r>
            <a:r>
              <a:rPr lang="en-US" dirty="0" err="1"/>
              <a:t>Hala</a:t>
            </a:r>
            <a:r>
              <a:rPr lang="en-US" dirty="0"/>
              <a:t>, ‘</a:t>
            </a:r>
            <a:r>
              <a:rPr lang="en-US" dirty="0" err="1"/>
              <a:t>Gaudavaho</a:t>
            </a:r>
            <a:r>
              <a:rPr lang="en-US" dirty="0"/>
              <a:t>’ (slaying of the king of </a:t>
            </a:r>
            <a:r>
              <a:rPr lang="en-US" dirty="0" err="1"/>
              <a:t>Gauda</a:t>
            </a:r>
            <a:r>
              <a:rPr lang="en-US" dirty="0"/>
              <a:t>) by </a:t>
            </a:r>
            <a:r>
              <a:rPr lang="en-US" dirty="0" err="1"/>
              <a:t>Vakpati</a:t>
            </a:r>
            <a:r>
              <a:rPr lang="en-US" dirty="0"/>
              <a:t>. </a:t>
            </a:r>
          </a:p>
        </p:txBody>
      </p:sp>
      <p:sp>
        <p:nvSpPr>
          <p:cNvPr id="4" name="Footer Placeholder 3"/>
          <p:cNvSpPr>
            <a:spLocks noGrp="1"/>
          </p:cNvSpPr>
          <p:nvPr>
            <p:ph type="ftr" sz="quarter" idx="11"/>
          </p:nvPr>
        </p:nvSpPr>
        <p:spPr/>
        <p:txBody>
          <a:bodyPr/>
          <a:lstStyle/>
          <a:p>
            <a:r>
              <a:rPr lang="en-US"/>
              <a:t>Tanushree Sanwal, Assistant Professor, Krishna Engineering College, Gzb</a:t>
            </a:r>
          </a:p>
        </p:txBody>
      </p:sp>
      <p:sp>
        <p:nvSpPr>
          <p:cNvPr id="2" name="Title 1"/>
          <p:cNvSpPr>
            <a:spLocks noGrp="1"/>
          </p:cNvSpPr>
          <p:nvPr>
            <p:ph type="title"/>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a:t>Elu</a:t>
            </a:r>
            <a:r>
              <a:rPr lang="en-US" b="1" dirty="0"/>
              <a:t>: </a:t>
            </a:r>
            <a:r>
              <a:rPr lang="en-US" dirty="0"/>
              <a:t>ancient form of modern Sinhala language of Sri Lanka, it is similar to </a:t>
            </a:r>
            <a:r>
              <a:rPr lang="en-US" dirty="0" err="1"/>
              <a:t>Pali</a:t>
            </a:r>
            <a:r>
              <a:rPr lang="en-US" dirty="0"/>
              <a:t>. </a:t>
            </a:r>
          </a:p>
          <a:p>
            <a:r>
              <a:rPr lang="en-US" b="1" dirty="0" err="1"/>
              <a:t>Paishachi</a:t>
            </a:r>
            <a:r>
              <a:rPr lang="en-US" dirty="0"/>
              <a:t>: It is also called ‘</a:t>
            </a:r>
            <a:r>
              <a:rPr lang="en-US" dirty="0" err="1"/>
              <a:t>Bhuta-Bhasa</a:t>
            </a:r>
            <a:r>
              <a:rPr lang="en-US" dirty="0"/>
              <a:t>’ (dead language) and it is often regarded as </a:t>
            </a:r>
            <a:r>
              <a:rPr lang="en-US" dirty="0" err="1"/>
              <a:t>Prakrit</a:t>
            </a:r>
            <a:r>
              <a:rPr lang="en-US" dirty="0"/>
              <a:t>. </a:t>
            </a:r>
            <a:r>
              <a:rPr lang="en-US" dirty="0" err="1"/>
              <a:t>Gunadhya’s</a:t>
            </a:r>
            <a:r>
              <a:rPr lang="en-US" dirty="0"/>
              <a:t> </a:t>
            </a:r>
            <a:r>
              <a:rPr lang="en-US" dirty="0" err="1"/>
              <a:t>Brihatkatha</a:t>
            </a:r>
            <a:r>
              <a:rPr lang="en-US" dirty="0"/>
              <a:t> (6th century), an ancient epic is written in </a:t>
            </a:r>
            <a:r>
              <a:rPr lang="en-US" dirty="0" err="1"/>
              <a:t>Paishachi</a:t>
            </a:r>
            <a:r>
              <a:rPr lang="en-US" dirty="0"/>
              <a:t>. It is regarded as an unimportant dialect.</a:t>
            </a:r>
          </a:p>
        </p:txBody>
      </p:sp>
      <p:sp>
        <p:nvSpPr>
          <p:cNvPr id="4" name="Footer Placeholder 3"/>
          <p:cNvSpPr>
            <a:spLocks noGrp="1"/>
          </p:cNvSpPr>
          <p:nvPr>
            <p:ph type="ftr" sz="quarter" idx="11"/>
          </p:nvPr>
        </p:nvSpPr>
        <p:spPr/>
        <p:txBody>
          <a:bodyPr/>
          <a:lstStyle/>
          <a:p>
            <a:r>
              <a:rPr lang="en-US"/>
              <a:t>Tanushree Sanwal, Assistant Professor, Krishna Engineering College, Gzb</a:t>
            </a:r>
          </a:p>
        </p:txBody>
      </p:sp>
      <p:sp>
        <p:nvSpPr>
          <p:cNvPr id="2" name="Title 1"/>
          <p:cNvSpPr>
            <a:spLocks noGrp="1"/>
          </p:cNvSpPr>
          <p:nvPr>
            <p:ph type="title"/>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languages belonging to this group are Hindi, Assamese, Bengali, </a:t>
            </a:r>
            <a:r>
              <a:rPr lang="en-US" dirty="0" err="1"/>
              <a:t>Gujrati</a:t>
            </a:r>
            <a:r>
              <a:rPr lang="en-US" dirty="0"/>
              <a:t>, Marathi, Punjabi, </a:t>
            </a:r>
            <a:r>
              <a:rPr lang="en-US" dirty="0" err="1"/>
              <a:t>Rajasthani</a:t>
            </a:r>
            <a:r>
              <a:rPr lang="en-US" dirty="0"/>
              <a:t>, Sindhi, </a:t>
            </a:r>
            <a:r>
              <a:rPr lang="en-US" dirty="0" err="1"/>
              <a:t>Odia</a:t>
            </a:r>
            <a:r>
              <a:rPr lang="en-US" dirty="0"/>
              <a:t>, Urdu etc. </a:t>
            </a:r>
          </a:p>
          <a:p>
            <a:r>
              <a:rPr lang="en-US" dirty="0"/>
              <a:t>The languages under this sub-group developed gradually after 1000 AD. These languages are mainly spoken in the northern, western and the eastern parts of India. </a:t>
            </a:r>
          </a:p>
        </p:txBody>
      </p:sp>
      <p:sp>
        <p:nvSpPr>
          <p:cNvPr id="4" name="Footer Placeholder 3"/>
          <p:cNvSpPr>
            <a:spLocks noGrp="1"/>
          </p:cNvSpPr>
          <p:nvPr>
            <p:ph type="ftr" sz="quarter" idx="11"/>
          </p:nvPr>
        </p:nvSpPr>
        <p:spPr/>
        <p:txBody>
          <a:bodyPr/>
          <a:lstStyle/>
          <a:p>
            <a:r>
              <a:rPr lang="en-US"/>
              <a:t>Tanushree Sanwal, Assistant Professor, Krishna Engineering College, Gzb</a:t>
            </a:r>
          </a:p>
        </p:txBody>
      </p:sp>
      <p:sp>
        <p:nvSpPr>
          <p:cNvPr id="2" name="Title 1"/>
          <p:cNvSpPr>
            <a:spLocks noGrp="1"/>
          </p:cNvSpPr>
          <p:nvPr>
            <p:ph type="title"/>
          </p:nvPr>
        </p:nvSpPr>
        <p:spPr/>
        <p:txBody>
          <a:bodyPr/>
          <a:lstStyle/>
          <a:p>
            <a:r>
              <a:rPr lang="en-US" dirty="0"/>
              <a:t>Modern Indo-Aryan Group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Most of the literature in Sanskrit has been divided into the Vedic and the Classical categories. The two epics: Mahabharata and Ramayana are also part of the classical category but are discussed separately because of their religious importance.</a:t>
            </a:r>
          </a:p>
        </p:txBody>
      </p:sp>
      <p:sp>
        <p:nvSpPr>
          <p:cNvPr id="3" name="Title 2"/>
          <p:cNvSpPr>
            <a:spLocks noGrp="1"/>
          </p:cNvSpPr>
          <p:nvPr>
            <p:ph type="title"/>
          </p:nvPr>
        </p:nvSpPr>
        <p:spPr/>
        <p:txBody>
          <a:bodyPr/>
          <a:lstStyle/>
          <a:p>
            <a:r>
              <a:rPr lang="en-US" dirty="0"/>
              <a:t>Classical Sanskrit Literature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The rules regarding the performance, acting, gestures, stage direction and acting have been illustrated in the </a:t>
            </a:r>
            <a:r>
              <a:rPr lang="en-US" dirty="0" err="1"/>
              <a:t>Natyasastra</a:t>
            </a:r>
            <a:r>
              <a:rPr lang="en-US" dirty="0"/>
              <a:t> by </a:t>
            </a:r>
            <a:r>
              <a:rPr lang="en-US" dirty="0" err="1"/>
              <a:t>Bharata</a:t>
            </a:r>
            <a:r>
              <a:rPr lang="en-US" dirty="0"/>
              <a:t> (1 BC–1 AD). </a:t>
            </a:r>
          </a:p>
          <a:p>
            <a:r>
              <a:rPr lang="en-US" dirty="0"/>
              <a:t>Major dramas written in this period are by </a:t>
            </a:r>
            <a:r>
              <a:rPr lang="en-US" dirty="0" err="1"/>
              <a:t>Kalidasa</a:t>
            </a:r>
            <a:r>
              <a:rPr lang="en-US" dirty="0"/>
              <a:t> :</a:t>
            </a:r>
          </a:p>
          <a:p>
            <a:r>
              <a:rPr lang="en-US" dirty="0" err="1"/>
              <a:t>Malavikagnimitra</a:t>
            </a:r>
            <a:r>
              <a:rPr lang="en-US" dirty="0"/>
              <a:t> (The love story of </a:t>
            </a:r>
            <a:r>
              <a:rPr lang="en-US" dirty="0" err="1"/>
              <a:t>Malavika</a:t>
            </a:r>
            <a:r>
              <a:rPr lang="en-US" dirty="0"/>
              <a:t> a maiden of Queen and </a:t>
            </a:r>
            <a:r>
              <a:rPr lang="en-US" dirty="0" err="1"/>
              <a:t>Agnimitra</a:t>
            </a:r>
            <a:r>
              <a:rPr lang="en-US" dirty="0"/>
              <a:t> the son of </a:t>
            </a:r>
            <a:r>
              <a:rPr lang="en-US" dirty="0" err="1"/>
              <a:t>Pushyamitra</a:t>
            </a:r>
            <a:r>
              <a:rPr lang="en-US" dirty="0"/>
              <a:t> </a:t>
            </a:r>
            <a:r>
              <a:rPr lang="en-US" dirty="0" err="1"/>
              <a:t>Shunga</a:t>
            </a:r>
            <a:r>
              <a:rPr lang="en-US" dirty="0"/>
              <a:t>) </a:t>
            </a:r>
          </a:p>
          <a:p>
            <a:r>
              <a:rPr lang="en-US" dirty="0" err="1"/>
              <a:t>Vikramorvasiya</a:t>
            </a:r>
            <a:r>
              <a:rPr lang="en-US" dirty="0"/>
              <a:t> (Love story of </a:t>
            </a:r>
            <a:r>
              <a:rPr lang="en-US" dirty="0" err="1"/>
              <a:t>Vikram</a:t>
            </a:r>
            <a:r>
              <a:rPr lang="en-US" dirty="0"/>
              <a:t> and </a:t>
            </a:r>
            <a:r>
              <a:rPr lang="en-US" dirty="0" err="1"/>
              <a:t>Urvasi</a:t>
            </a:r>
            <a:r>
              <a:rPr lang="en-US" dirty="0"/>
              <a:t>) </a:t>
            </a:r>
          </a:p>
          <a:p>
            <a:r>
              <a:rPr lang="en-US" dirty="0" err="1"/>
              <a:t>Abhigyana</a:t>
            </a:r>
            <a:r>
              <a:rPr lang="en-US" dirty="0"/>
              <a:t> </a:t>
            </a:r>
            <a:r>
              <a:rPr lang="en-US" dirty="0" err="1"/>
              <a:t>Shakuntala</a:t>
            </a:r>
            <a:r>
              <a:rPr lang="en-US" dirty="0"/>
              <a:t> (the recognition of </a:t>
            </a:r>
            <a:r>
              <a:rPr lang="en-US" dirty="0" err="1"/>
              <a:t>Shakuntala</a:t>
            </a:r>
            <a:r>
              <a:rPr lang="en-US" dirty="0"/>
              <a:t>) </a:t>
            </a:r>
          </a:p>
        </p:txBody>
      </p:sp>
      <p:sp>
        <p:nvSpPr>
          <p:cNvPr id="3" name="Title 2"/>
          <p:cNvSpPr>
            <a:spLocks noGrp="1"/>
          </p:cNvSpPr>
          <p:nvPr>
            <p:ph type="title"/>
          </p:nvPr>
        </p:nvSpPr>
        <p:spPr/>
        <p:txBody>
          <a:bodyPr/>
          <a:lstStyle/>
          <a:p>
            <a:r>
              <a:rPr lang="en-US" dirty="0"/>
              <a:t>Sanskrit Drama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28600" y="457200"/>
            <a:ext cx="8458200" cy="553481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This genre is also called </a:t>
            </a:r>
            <a:r>
              <a:rPr lang="en-US" dirty="0" err="1"/>
              <a:t>Kavya</a:t>
            </a:r>
            <a:r>
              <a:rPr lang="en-US" dirty="0"/>
              <a:t> or poetry. </a:t>
            </a:r>
          </a:p>
          <a:p>
            <a:r>
              <a:rPr lang="en-US" dirty="0"/>
              <a:t>One of the greatest Sanskrit poets is </a:t>
            </a:r>
            <a:r>
              <a:rPr lang="en-US" dirty="0" err="1"/>
              <a:t>Kalidasa</a:t>
            </a:r>
            <a:r>
              <a:rPr lang="en-US" dirty="0"/>
              <a:t> who wrote Kumara </a:t>
            </a:r>
            <a:r>
              <a:rPr lang="en-US" dirty="0" err="1"/>
              <a:t>Sambhava</a:t>
            </a:r>
            <a:r>
              <a:rPr lang="en-US" dirty="0"/>
              <a:t> (the birth of Kumar), and </a:t>
            </a:r>
            <a:r>
              <a:rPr lang="en-US" dirty="0" err="1"/>
              <a:t>Raghuvamsa</a:t>
            </a:r>
            <a:r>
              <a:rPr lang="en-US" dirty="0"/>
              <a:t> (the dynasty of the </a:t>
            </a:r>
            <a:r>
              <a:rPr lang="en-US" dirty="0" err="1"/>
              <a:t>Raghus</a:t>
            </a:r>
            <a:r>
              <a:rPr lang="en-US" dirty="0"/>
              <a:t>). He also wrote two smaller epics called </a:t>
            </a:r>
            <a:r>
              <a:rPr lang="en-US" dirty="0" err="1"/>
              <a:t>Meghaduta</a:t>
            </a:r>
            <a:r>
              <a:rPr lang="en-US" dirty="0"/>
              <a:t> (the cloud messenger) and </a:t>
            </a:r>
            <a:r>
              <a:rPr lang="en-US" dirty="0" err="1"/>
              <a:t>Ritusamhara</a:t>
            </a:r>
            <a:r>
              <a:rPr lang="en-US" dirty="0"/>
              <a:t> (medley of seasons). </a:t>
            </a:r>
          </a:p>
        </p:txBody>
      </p:sp>
      <p:sp>
        <p:nvSpPr>
          <p:cNvPr id="3" name="Title 2"/>
          <p:cNvSpPr>
            <a:spLocks noGrp="1"/>
          </p:cNvSpPr>
          <p:nvPr>
            <p:ph type="title"/>
          </p:nvPr>
        </p:nvSpPr>
        <p:spPr/>
        <p:txBody>
          <a:bodyPr/>
          <a:lstStyle/>
          <a:p>
            <a:r>
              <a:rPr lang="en-US" dirty="0"/>
              <a:t>Sanskrit Poetry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One should not forget to mention the contribution of poets like </a:t>
            </a:r>
          </a:p>
          <a:p>
            <a:r>
              <a:rPr lang="en-US" dirty="0" err="1"/>
              <a:t>Harisena</a:t>
            </a:r>
            <a:r>
              <a:rPr lang="en-US" dirty="0"/>
              <a:t> who wrote during the Gupta period. He wrote several poems in praise of </a:t>
            </a:r>
            <a:r>
              <a:rPr lang="en-US" dirty="0" err="1"/>
              <a:t>valour</a:t>
            </a:r>
            <a:r>
              <a:rPr lang="en-US" dirty="0"/>
              <a:t> of </a:t>
            </a:r>
            <a:r>
              <a:rPr lang="en-US" dirty="0" err="1"/>
              <a:t>Samudra</a:t>
            </a:r>
            <a:r>
              <a:rPr lang="en-US" dirty="0"/>
              <a:t> Gupta and it was so well appreciated that it was inscribed on the Allahabad pillar. </a:t>
            </a:r>
          </a:p>
          <a:p>
            <a:r>
              <a:rPr lang="en-US" dirty="0"/>
              <a:t>Another extremely popular Sanskrit poet was </a:t>
            </a:r>
            <a:r>
              <a:rPr lang="en-US" dirty="0" err="1"/>
              <a:t>Jayadeva</a:t>
            </a:r>
            <a:r>
              <a:rPr lang="en-US" dirty="0"/>
              <a:t> who wrote </a:t>
            </a:r>
            <a:r>
              <a:rPr lang="en-US" dirty="0" err="1"/>
              <a:t>Gita</a:t>
            </a:r>
            <a:r>
              <a:rPr lang="en-US" dirty="0"/>
              <a:t> </a:t>
            </a:r>
            <a:r>
              <a:rPr lang="en-US" dirty="0" err="1"/>
              <a:t>Govinda</a:t>
            </a:r>
            <a:r>
              <a:rPr lang="en-US" dirty="0"/>
              <a:t> in the 12th century. It concentrates on the life and escapades of Lord Krishna. The text combines elements of devotion to Lord Krishna, his love for </a:t>
            </a:r>
            <a:r>
              <a:rPr lang="en-US" dirty="0" err="1"/>
              <a:t>Radha</a:t>
            </a:r>
            <a:r>
              <a:rPr lang="en-US" dirty="0"/>
              <a:t> and the beauty of nature. </a:t>
            </a:r>
          </a:p>
          <a:p>
            <a:r>
              <a:rPr lang="en-US" dirty="0"/>
              <a:t>Other major poets are: </a:t>
            </a:r>
            <a:r>
              <a:rPr lang="en-US" dirty="0" err="1"/>
              <a:t>Bharavi</a:t>
            </a:r>
            <a:r>
              <a:rPr lang="en-US" dirty="0"/>
              <a:t> (550 A.D.) </a:t>
            </a:r>
            <a:r>
              <a:rPr lang="en-US" dirty="0" err="1"/>
              <a:t>Kiratarjuniyam</a:t>
            </a:r>
            <a:r>
              <a:rPr lang="en-US" dirty="0"/>
              <a:t> (</a:t>
            </a:r>
            <a:r>
              <a:rPr lang="en-US" dirty="0" err="1"/>
              <a:t>Kirat</a:t>
            </a:r>
            <a:r>
              <a:rPr lang="en-US" dirty="0"/>
              <a:t> and </a:t>
            </a:r>
            <a:r>
              <a:rPr lang="en-US" dirty="0" err="1"/>
              <a:t>Arjun</a:t>
            </a:r>
            <a:r>
              <a:rPr lang="en-US" dirty="0"/>
              <a:t>) </a:t>
            </a:r>
            <a:r>
              <a:rPr lang="en-US" dirty="0" err="1"/>
              <a:t>Magha</a:t>
            </a:r>
            <a:r>
              <a:rPr lang="en-US" dirty="0"/>
              <a:t> (65-700 A.D.) </a:t>
            </a:r>
            <a:r>
              <a:rPr lang="en-US" dirty="0" err="1"/>
              <a:t>Sishupalavadha</a:t>
            </a:r>
            <a:r>
              <a:rPr lang="en-US" dirty="0"/>
              <a:t> (the killing of </a:t>
            </a:r>
            <a:r>
              <a:rPr lang="en-US" dirty="0" err="1"/>
              <a:t>Shishupal</a:t>
            </a:r>
            <a:r>
              <a:rPr lang="en-US" dirty="0"/>
              <a:t>)</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Historians argue that between 500 and 200 BC, several major books on law were written and complied, which are called the </a:t>
            </a:r>
            <a:r>
              <a:rPr lang="en-US" dirty="0" err="1"/>
              <a:t>Dharamsutras</a:t>
            </a:r>
            <a:r>
              <a:rPr lang="en-US" dirty="0"/>
              <a:t>. These were compiled alongside the </a:t>
            </a:r>
            <a:r>
              <a:rPr lang="en-US" dirty="0" err="1"/>
              <a:t>smritis</a:t>
            </a:r>
            <a:r>
              <a:rPr lang="en-US" dirty="0"/>
              <a:t> that are known as </a:t>
            </a:r>
            <a:r>
              <a:rPr lang="en-US" dirty="0" err="1"/>
              <a:t>Dharamshastras</a:t>
            </a:r>
            <a:r>
              <a:rPr lang="en-US" dirty="0"/>
              <a:t>. </a:t>
            </a:r>
          </a:p>
          <a:p>
            <a:r>
              <a:rPr lang="en-US" dirty="0"/>
              <a:t>These are the basis of the laws governing the subjects of most Hindu kingdoms. These not only elucidate the rules according to which property could be held, sold or transferred but also elaborated on the punishments for offences ranging from fraud to murder. </a:t>
            </a:r>
          </a:p>
        </p:txBody>
      </p:sp>
      <p:sp>
        <p:nvSpPr>
          <p:cNvPr id="3" name="Title 2"/>
          <p:cNvSpPr>
            <a:spLocks noGrp="1"/>
          </p:cNvSpPr>
          <p:nvPr>
            <p:ph type="title"/>
          </p:nvPr>
        </p:nvSpPr>
        <p:spPr/>
        <p:txBody>
          <a:bodyPr/>
          <a:lstStyle/>
          <a:p>
            <a:r>
              <a:rPr lang="en-US" dirty="0"/>
              <a:t>Other Major Sanskrit texts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Language in its literary meaning is a system of communication through speech, a collection of sounds that a group of people understand to have the same meaning. </a:t>
            </a:r>
          </a:p>
          <a:p>
            <a:r>
              <a:rPr lang="en-US" dirty="0"/>
              <a:t>A language family includes individual languages related through a common ancestor that existed before the recorded history. </a:t>
            </a:r>
          </a:p>
          <a:p>
            <a:r>
              <a:rPr lang="en-US" dirty="0"/>
              <a:t>Dialect is a form of language spoken in a local area. It should be noted that several dialects can be derived from a particular language. </a:t>
            </a:r>
          </a:p>
          <a:p>
            <a:r>
              <a:rPr lang="en-US" dirty="0"/>
              <a:t>The languages spoken around the various corners of India belong to several languages families where most of them belong to the Indo Aryan group of languages</a:t>
            </a:r>
          </a:p>
        </p:txBody>
      </p:sp>
      <p:sp>
        <p:nvSpPr>
          <p:cNvPr id="4" name="Footer Placeholder 3"/>
          <p:cNvSpPr>
            <a:spLocks noGrp="1"/>
          </p:cNvSpPr>
          <p:nvPr>
            <p:ph type="ftr" sz="quarter" idx="11"/>
          </p:nvPr>
        </p:nvSpPr>
        <p:spPr>
          <a:xfrm>
            <a:off x="4380072" y="6248400"/>
            <a:ext cx="2350681" cy="524669"/>
          </a:xfrm>
        </p:spPr>
        <p:txBody>
          <a:bodyPr/>
          <a:lstStyle/>
          <a:p>
            <a:r>
              <a:rPr lang="en-US" dirty="0"/>
              <a:t>Tanushree </a:t>
            </a:r>
            <a:r>
              <a:rPr lang="en-US" dirty="0" err="1"/>
              <a:t>Sanwal</a:t>
            </a:r>
            <a:r>
              <a:rPr lang="en-US" dirty="0"/>
              <a:t>, Assistant Professor, Krishna Engineering College, </a:t>
            </a:r>
            <a:r>
              <a:rPr lang="en-US" dirty="0" err="1"/>
              <a:t>Gzb</a:t>
            </a:r>
            <a:endParaRPr lang="en-US" dirty="0"/>
          </a:p>
        </p:txBody>
      </p:sp>
      <p:sp>
        <p:nvSpPr>
          <p:cNvPr id="2" name="Title 1"/>
          <p:cNvSpPr>
            <a:spLocks noGrp="1"/>
          </p:cNvSpPr>
          <p:nvPr>
            <p:ph type="title"/>
          </p:nvPr>
        </p:nvSpPr>
        <p:spPr/>
        <p:txBody>
          <a:bodyPr/>
          <a:lstStyle/>
          <a:p>
            <a:r>
              <a:rPr lang="en-US" dirty="0"/>
              <a:t>Language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Another major text is </a:t>
            </a:r>
            <a:r>
              <a:rPr lang="en-US" dirty="0" err="1"/>
              <a:t>Manusmriti</a:t>
            </a:r>
            <a:r>
              <a:rPr lang="en-US" dirty="0"/>
              <a:t> (laws of Manu), which defines the role of man and woman in a society, their interaction at a social plane and the code of conduct that they were supposed to follow. The text is written as a discourse given by Manu, the ancestor of mankind. The </a:t>
            </a:r>
            <a:r>
              <a:rPr lang="en-US" dirty="0" err="1"/>
              <a:t>Manusmriti</a:t>
            </a:r>
            <a:r>
              <a:rPr lang="en-US" dirty="0"/>
              <a:t> might have been written and compiled during 200 BC and 200 AD. </a:t>
            </a:r>
          </a:p>
        </p:txBody>
      </p:sp>
      <p:sp>
        <p:nvSpPr>
          <p:cNvPr id="3" name="Title 2"/>
          <p:cNvSpPr>
            <a:spLocks noGrp="1"/>
          </p:cNvSpPr>
          <p:nvPr>
            <p:ph type="title"/>
          </p:nvPr>
        </p:nvSpPr>
        <p:spPr/>
        <p:txBody>
          <a:bodyPr/>
          <a:lstStyle/>
          <a:p>
            <a:r>
              <a:rPr lang="en-US" dirty="0" err="1"/>
              <a:t>Manusmriti</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One of the most famous texts about statecraft from the </a:t>
            </a:r>
            <a:r>
              <a:rPr lang="en-US" dirty="0" err="1"/>
              <a:t>Mauryan</a:t>
            </a:r>
            <a:r>
              <a:rPr lang="en-US" dirty="0"/>
              <a:t> period is </a:t>
            </a:r>
            <a:r>
              <a:rPr lang="en-US" dirty="0" err="1"/>
              <a:t>Kautilya’s</a:t>
            </a:r>
            <a:r>
              <a:rPr lang="en-US" dirty="0"/>
              <a:t> </a:t>
            </a:r>
            <a:r>
              <a:rPr lang="en-US" dirty="0" err="1"/>
              <a:t>Arthashastra</a:t>
            </a:r>
            <a:r>
              <a:rPr lang="en-US" dirty="0"/>
              <a:t>. </a:t>
            </a:r>
          </a:p>
          <a:p>
            <a:r>
              <a:rPr lang="en-US" dirty="0"/>
              <a:t>It concentrates on the economic and social conditions of the </a:t>
            </a:r>
            <a:r>
              <a:rPr lang="en-US" dirty="0" err="1"/>
              <a:t>Mauryan</a:t>
            </a:r>
            <a:r>
              <a:rPr lang="en-US" dirty="0"/>
              <a:t> empire. </a:t>
            </a:r>
          </a:p>
          <a:p>
            <a:r>
              <a:rPr lang="en-US" dirty="0"/>
              <a:t>Due focus was given to the military strategy which should be employed by the state. </a:t>
            </a:r>
          </a:p>
          <a:p>
            <a:r>
              <a:rPr lang="en-US" dirty="0"/>
              <a:t>.The text mentions that ‘</a:t>
            </a:r>
            <a:r>
              <a:rPr lang="en-US" dirty="0" err="1"/>
              <a:t>Kautilya</a:t>
            </a:r>
            <a:r>
              <a:rPr lang="en-US" dirty="0"/>
              <a:t>’ or ‘</a:t>
            </a:r>
            <a:r>
              <a:rPr lang="en-US" dirty="0" err="1"/>
              <a:t>Vishnugupta</a:t>
            </a:r>
            <a:r>
              <a:rPr lang="en-US" dirty="0"/>
              <a:t>’ wrote it. Historians argue that both these names were an alias for </a:t>
            </a:r>
            <a:r>
              <a:rPr lang="en-US" dirty="0" err="1"/>
              <a:t>Chanakya</a:t>
            </a:r>
            <a:r>
              <a:rPr lang="en-US" dirty="0"/>
              <a:t> who was a learned scholar at the court of Emperor Chandragupta </a:t>
            </a:r>
            <a:r>
              <a:rPr lang="en-US" dirty="0" err="1"/>
              <a:t>Maurya</a:t>
            </a:r>
            <a:endParaRPr lang="en-US" dirty="0"/>
          </a:p>
        </p:txBody>
      </p:sp>
      <p:sp>
        <p:nvSpPr>
          <p:cNvPr id="3" name="Title 2"/>
          <p:cNvSpPr>
            <a:spLocks noGrp="1"/>
          </p:cNvSpPr>
          <p:nvPr>
            <p:ph type="title"/>
          </p:nvPr>
        </p:nvSpPr>
        <p:spPr/>
        <p:txBody>
          <a:bodyPr/>
          <a:lstStyle/>
          <a:p>
            <a:r>
              <a:rPr lang="en-US" dirty="0" err="1"/>
              <a:t>Kautilya’s</a:t>
            </a:r>
            <a:r>
              <a:rPr lang="en-US" dirty="0"/>
              <a:t> </a:t>
            </a:r>
            <a:r>
              <a:rPr lang="en-US" dirty="0" err="1"/>
              <a:t>Arthashastra</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The title </a:t>
            </a:r>
            <a:r>
              <a:rPr lang="en-US" i="1" dirty="0" err="1"/>
              <a:t>Arthashastra</a:t>
            </a:r>
            <a:r>
              <a:rPr lang="en-US" dirty="0"/>
              <a:t> is often translated to "the science of wealth" (</a:t>
            </a:r>
            <a:r>
              <a:rPr lang="en-US" dirty="0" err="1"/>
              <a:t>अर्थ</a:t>
            </a:r>
            <a:r>
              <a:rPr lang="en-US" dirty="0"/>
              <a:t>),</a:t>
            </a:r>
            <a:r>
              <a:rPr lang="en-US" baseline="30000" dirty="0"/>
              <a:t>[</a:t>
            </a:r>
            <a:r>
              <a:rPr lang="en-US" dirty="0"/>
              <a:t>but the book </a:t>
            </a:r>
            <a:r>
              <a:rPr lang="en-US" i="1" dirty="0" err="1"/>
              <a:t>Arthashastra</a:t>
            </a:r>
            <a:r>
              <a:rPr lang="en-US" dirty="0"/>
              <a:t> has a broader scope.</a:t>
            </a:r>
            <a:endParaRPr lang="en-US" baseline="30000" dirty="0"/>
          </a:p>
          <a:p>
            <a:r>
              <a:rPr lang="en-US" dirty="0"/>
              <a:t> It includes books on the nature of government, law, civil and criminal court systems, ethics, economics, markets and trade, the methods for screening ministers, diplomacy, theories on war, nature of peace, and the duties and obligations of a king.</a:t>
            </a:r>
          </a:p>
          <a:p>
            <a:r>
              <a:rPr lang="en-US" dirty="0"/>
              <a:t>The text incorporates Hindu philosophy, includes ancient economic and cultural details on agriculture, mineralogy, mining and metals, animal husbandry, medicine, forests and wildlife</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During the post-Vedic period, apart from Sanskrit, literature was also composed in </a:t>
            </a:r>
            <a:r>
              <a:rPr lang="en-US" dirty="0" err="1"/>
              <a:t>Prakrit</a:t>
            </a:r>
            <a:r>
              <a:rPr lang="en-US" dirty="0"/>
              <a:t> and </a:t>
            </a:r>
            <a:r>
              <a:rPr lang="en-US" dirty="0" err="1"/>
              <a:t>Pali</a:t>
            </a:r>
            <a:r>
              <a:rPr lang="en-US" dirty="0"/>
              <a:t>. </a:t>
            </a:r>
            <a:r>
              <a:rPr lang="en-US" dirty="0" err="1"/>
              <a:t>Prakrit</a:t>
            </a:r>
            <a:r>
              <a:rPr lang="en-US" dirty="0"/>
              <a:t> is a term which is loosely attached to any language from the standard one, i.e. Sanskrit. </a:t>
            </a:r>
            <a:r>
              <a:rPr lang="en-US" dirty="0" err="1"/>
              <a:t>Pali</a:t>
            </a:r>
            <a:r>
              <a:rPr lang="en-US" dirty="0"/>
              <a:t> is usually used to indicate the archaic or old form of </a:t>
            </a:r>
            <a:r>
              <a:rPr lang="en-US" dirty="0" err="1"/>
              <a:t>Prakrit</a:t>
            </a:r>
            <a:r>
              <a:rPr lang="en-US" dirty="0"/>
              <a:t> and it combines several existing dialects. These languages gained prominence when religious literature of the Buddhists and </a:t>
            </a:r>
            <a:r>
              <a:rPr lang="en-US" dirty="0" err="1"/>
              <a:t>Jains</a:t>
            </a:r>
            <a:r>
              <a:rPr lang="en-US" dirty="0"/>
              <a:t> were composed in this language.</a:t>
            </a:r>
          </a:p>
        </p:txBody>
      </p:sp>
      <p:sp>
        <p:nvSpPr>
          <p:cNvPr id="3" name="Title 2"/>
          <p:cNvSpPr>
            <a:spLocks noGrp="1"/>
          </p:cNvSpPr>
          <p:nvPr>
            <p:ph type="title"/>
          </p:nvPr>
        </p:nvSpPr>
        <p:spPr/>
        <p:txBody>
          <a:bodyPr/>
          <a:lstStyle/>
          <a:p>
            <a:r>
              <a:rPr lang="en-US" dirty="0"/>
              <a:t>Literature in </a:t>
            </a:r>
            <a:r>
              <a:rPr lang="en-US" dirty="0" err="1"/>
              <a:t>Pali</a:t>
            </a:r>
            <a:r>
              <a:rPr lang="en-US" dirty="0"/>
              <a:t> and </a:t>
            </a:r>
            <a:r>
              <a:rPr lang="en-US" dirty="0" err="1"/>
              <a:t>Prakrit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4294967295"/>
          </p:nvPr>
        </p:nvPicPr>
        <p:blipFill>
          <a:blip r:embed="rId2"/>
          <a:srcRect/>
          <a:stretch>
            <a:fillRect/>
          </a:stretch>
        </p:blipFill>
        <p:spPr bwMode="auto">
          <a:xfrm>
            <a:off x="0" y="152400"/>
            <a:ext cx="8763000" cy="6477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814" y="1460372"/>
            <a:ext cx="7316629" cy="574040"/>
          </a:xfrm>
          <a:prstGeom prst="rect">
            <a:avLst/>
          </a:prstGeom>
        </p:spPr>
        <p:txBody>
          <a:bodyPr vert="horz" wrap="square" lIns="0" tIns="12700" rIns="0" bIns="0" rtlCol="0">
            <a:spAutoFit/>
          </a:bodyPr>
          <a:lstStyle/>
          <a:p>
            <a:pPr marL="367665" marR="17780" indent="-342900">
              <a:lnSpc>
                <a:spcPct val="100000"/>
              </a:lnSpc>
              <a:spcBef>
                <a:spcPts val="100"/>
              </a:spcBef>
              <a:tabLst>
                <a:tab pos="367665" algn="l"/>
              </a:tabLst>
            </a:pPr>
            <a:r>
              <a:rPr sz="1800" b="1" spc="335" dirty="0">
                <a:solidFill>
                  <a:srgbClr val="A42F0F"/>
                </a:solidFill>
              </a:rPr>
              <a:t>	</a:t>
            </a:r>
            <a:r>
              <a:rPr sz="1800" b="1" spc="-95" dirty="0">
                <a:solidFill>
                  <a:srgbClr val="404040"/>
                </a:solidFill>
                <a:latin typeface="Verdana"/>
                <a:cs typeface="Verdana"/>
              </a:rPr>
              <a:t>The </a:t>
            </a:r>
            <a:r>
              <a:rPr sz="1800" b="1" spc="-165" dirty="0">
                <a:solidFill>
                  <a:srgbClr val="404040"/>
                </a:solidFill>
                <a:latin typeface="Verdana"/>
                <a:cs typeface="Verdana"/>
              </a:rPr>
              <a:t>Jatakas, </a:t>
            </a:r>
            <a:r>
              <a:rPr sz="1800" b="1" spc="-70" dirty="0">
                <a:solidFill>
                  <a:srgbClr val="404040"/>
                </a:solidFill>
                <a:latin typeface="Verdana"/>
                <a:cs typeface="Verdana"/>
              </a:rPr>
              <a:t>composed </a:t>
            </a:r>
            <a:r>
              <a:rPr sz="1800" b="1" spc="-95" dirty="0">
                <a:solidFill>
                  <a:srgbClr val="404040"/>
                </a:solidFill>
                <a:latin typeface="Verdana"/>
                <a:cs typeface="Verdana"/>
              </a:rPr>
              <a:t>in </a:t>
            </a:r>
            <a:r>
              <a:rPr sz="1800" b="1" spc="-105" dirty="0">
                <a:solidFill>
                  <a:srgbClr val="404040"/>
                </a:solidFill>
                <a:latin typeface="Verdana"/>
                <a:cs typeface="Verdana"/>
              </a:rPr>
              <a:t>the </a:t>
            </a:r>
            <a:r>
              <a:rPr sz="1800" b="1" spc="-85" dirty="0">
                <a:solidFill>
                  <a:srgbClr val="404040"/>
                </a:solidFill>
                <a:latin typeface="Verdana"/>
                <a:cs typeface="Verdana"/>
              </a:rPr>
              <a:t>3</a:t>
            </a:r>
            <a:r>
              <a:rPr sz="1800" b="1" spc="-127" baseline="25462" dirty="0">
                <a:solidFill>
                  <a:srgbClr val="404040"/>
                </a:solidFill>
                <a:latin typeface="Verdana"/>
                <a:cs typeface="Verdana"/>
              </a:rPr>
              <a:t>rd </a:t>
            </a:r>
            <a:r>
              <a:rPr sz="1800" b="1" spc="-100" dirty="0">
                <a:solidFill>
                  <a:srgbClr val="404040"/>
                </a:solidFill>
                <a:latin typeface="Verdana"/>
                <a:cs typeface="Verdana"/>
              </a:rPr>
              <a:t>century </a:t>
            </a:r>
            <a:r>
              <a:rPr sz="1800" b="1" spc="-114" dirty="0">
                <a:solidFill>
                  <a:srgbClr val="404040"/>
                </a:solidFill>
                <a:latin typeface="Verdana"/>
                <a:cs typeface="Verdana"/>
              </a:rPr>
              <a:t>BC </a:t>
            </a:r>
            <a:r>
              <a:rPr sz="1800" b="1" spc="-45" dirty="0">
                <a:solidFill>
                  <a:srgbClr val="404040"/>
                </a:solidFill>
                <a:latin typeface="Verdana"/>
                <a:cs typeface="Verdana"/>
              </a:rPr>
              <a:t>- </a:t>
            </a:r>
            <a:r>
              <a:rPr sz="1800" b="1" spc="-75" dirty="0">
                <a:solidFill>
                  <a:srgbClr val="404040"/>
                </a:solidFill>
                <a:latin typeface="Verdana"/>
                <a:cs typeface="Verdana"/>
              </a:rPr>
              <a:t>2</a:t>
            </a:r>
            <a:r>
              <a:rPr sz="1800" b="1" spc="-112" baseline="25462" dirty="0">
                <a:solidFill>
                  <a:srgbClr val="404040"/>
                </a:solidFill>
                <a:latin typeface="Verdana"/>
                <a:cs typeface="Verdana"/>
              </a:rPr>
              <a:t>nd </a:t>
            </a:r>
            <a:r>
              <a:rPr sz="1800" b="1" spc="-100" dirty="0">
                <a:solidFill>
                  <a:srgbClr val="404040"/>
                </a:solidFill>
                <a:latin typeface="Verdana"/>
                <a:cs typeface="Verdana"/>
              </a:rPr>
              <a:t>century </a:t>
            </a:r>
            <a:r>
              <a:rPr sz="1800" b="1" spc="-165" dirty="0">
                <a:solidFill>
                  <a:srgbClr val="404040"/>
                </a:solidFill>
                <a:latin typeface="Verdana"/>
                <a:cs typeface="Verdana"/>
              </a:rPr>
              <a:t>AD, </a:t>
            </a:r>
            <a:r>
              <a:rPr sz="1800" b="1" spc="-114" dirty="0">
                <a:solidFill>
                  <a:srgbClr val="404040"/>
                </a:solidFill>
                <a:latin typeface="Verdana"/>
                <a:cs typeface="Verdana"/>
              </a:rPr>
              <a:t>relate stories </a:t>
            </a:r>
            <a:r>
              <a:rPr sz="1800" b="1" spc="-70" dirty="0">
                <a:solidFill>
                  <a:srgbClr val="404040"/>
                </a:solidFill>
                <a:latin typeface="Verdana"/>
                <a:cs typeface="Verdana"/>
              </a:rPr>
              <a:t>of </a:t>
            </a:r>
            <a:r>
              <a:rPr sz="1800" b="1" spc="-105" dirty="0">
                <a:solidFill>
                  <a:srgbClr val="404040"/>
                </a:solidFill>
                <a:latin typeface="Verdana"/>
                <a:cs typeface="Verdana"/>
              </a:rPr>
              <a:t>the previous  </a:t>
            </a:r>
            <a:r>
              <a:rPr sz="1800" b="1" spc="-95" dirty="0">
                <a:solidFill>
                  <a:srgbClr val="404040"/>
                </a:solidFill>
                <a:latin typeface="Verdana"/>
                <a:cs typeface="Verdana"/>
              </a:rPr>
              <a:t>births </a:t>
            </a:r>
            <a:r>
              <a:rPr sz="1800" b="1" spc="-70" dirty="0">
                <a:solidFill>
                  <a:srgbClr val="404040"/>
                </a:solidFill>
                <a:latin typeface="Verdana"/>
                <a:cs typeface="Verdana"/>
              </a:rPr>
              <a:t>of </a:t>
            </a:r>
            <a:r>
              <a:rPr sz="1800" b="1" spc="-105" dirty="0">
                <a:solidFill>
                  <a:srgbClr val="404040"/>
                </a:solidFill>
                <a:latin typeface="Verdana"/>
                <a:cs typeface="Verdana"/>
              </a:rPr>
              <a:t>the</a:t>
            </a:r>
            <a:r>
              <a:rPr sz="1800" b="1" spc="-225" dirty="0">
                <a:solidFill>
                  <a:srgbClr val="404040"/>
                </a:solidFill>
                <a:latin typeface="Verdana"/>
                <a:cs typeface="Verdana"/>
              </a:rPr>
              <a:t> </a:t>
            </a:r>
            <a:r>
              <a:rPr sz="1800" b="1" spc="-114" dirty="0">
                <a:solidFill>
                  <a:srgbClr val="404040"/>
                </a:solidFill>
                <a:latin typeface="Verdana"/>
                <a:cs typeface="Verdana"/>
              </a:rPr>
              <a:t>Buddha.</a:t>
            </a:r>
            <a:endParaRPr sz="1800" b="1">
              <a:latin typeface="Verdana"/>
              <a:cs typeface="Verdana"/>
            </a:endParaRPr>
          </a:p>
        </p:txBody>
      </p:sp>
      <p:sp>
        <p:nvSpPr>
          <p:cNvPr id="3" name="object 3"/>
          <p:cNvSpPr txBox="1"/>
          <p:nvPr/>
        </p:nvSpPr>
        <p:spPr>
          <a:xfrm>
            <a:off x="1159764" y="2137410"/>
            <a:ext cx="7507129" cy="2702663"/>
          </a:xfrm>
          <a:prstGeom prst="rect">
            <a:avLst/>
          </a:prstGeom>
        </p:spPr>
        <p:txBody>
          <a:bodyPr vert="horz" wrap="square" lIns="0" tIns="12065" rIns="0" bIns="0" rtlCol="0">
            <a:spAutoFit/>
          </a:bodyPr>
          <a:lstStyle/>
          <a:p>
            <a:pPr marL="507365">
              <a:lnSpc>
                <a:spcPct val="100000"/>
              </a:lnSpc>
              <a:spcBef>
                <a:spcPts val="95"/>
              </a:spcBef>
            </a:pPr>
            <a:r>
              <a:rPr sz="1600" b="1" spc="295" dirty="0">
                <a:solidFill>
                  <a:srgbClr val="A42F0F"/>
                </a:solidFill>
                <a:latin typeface="Arial"/>
                <a:cs typeface="Arial"/>
              </a:rPr>
              <a:t> </a:t>
            </a:r>
            <a:r>
              <a:rPr sz="1600" b="1" spc="-105" dirty="0">
                <a:solidFill>
                  <a:srgbClr val="404040"/>
                </a:solidFill>
                <a:latin typeface="Verdana"/>
                <a:cs typeface="Verdana"/>
              </a:rPr>
              <a:t>They </a:t>
            </a:r>
            <a:r>
              <a:rPr sz="1600" b="1" spc="-110" dirty="0">
                <a:solidFill>
                  <a:srgbClr val="404040"/>
                </a:solidFill>
                <a:latin typeface="Verdana"/>
                <a:cs typeface="Verdana"/>
              </a:rPr>
              <a:t>have </a:t>
            </a:r>
            <a:r>
              <a:rPr sz="1600" b="1" spc="-85" dirty="0">
                <a:solidFill>
                  <a:srgbClr val="404040"/>
                </a:solidFill>
                <a:latin typeface="Verdana"/>
                <a:cs typeface="Verdana"/>
              </a:rPr>
              <a:t>also served </a:t>
            </a:r>
            <a:r>
              <a:rPr sz="1600" b="1" spc="-60" dirty="0">
                <a:solidFill>
                  <a:srgbClr val="404040"/>
                </a:solidFill>
                <a:latin typeface="Verdana"/>
                <a:cs typeface="Verdana"/>
              </a:rPr>
              <a:t>to </a:t>
            </a:r>
            <a:r>
              <a:rPr sz="1600" b="1" spc="-90" dirty="0">
                <a:solidFill>
                  <a:srgbClr val="404040"/>
                </a:solidFill>
                <a:latin typeface="Verdana"/>
                <a:cs typeface="Verdana"/>
              </a:rPr>
              <a:t>give </a:t>
            </a:r>
            <a:r>
              <a:rPr sz="1600" b="1" spc="-110" dirty="0">
                <a:solidFill>
                  <a:srgbClr val="404040"/>
                </a:solidFill>
                <a:latin typeface="Verdana"/>
                <a:cs typeface="Verdana"/>
              </a:rPr>
              <a:t>a </a:t>
            </a:r>
            <a:r>
              <a:rPr sz="1600" b="1" spc="-85" dirty="0">
                <a:solidFill>
                  <a:srgbClr val="404040"/>
                </a:solidFill>
                <a:latin typeface="Verdana"/>
                <a:cs typeface="Verdana"/>
              </a:rPr>
              <a:t>glimpse </a:t>
            </a:r>
            <a:r>
              <a:rPr sz="1600" b="1" spc="-65" dirty="0">
                <a:solidFill>
                  <a:srgbClr val="404040"/>
                </a:solidFill>
                <a:latin typeface="Verdana"/>
                <a:cs typeface="Verdana"/>
              </a:rPr>
              <a:t>of </a:t>
            </a:r>
            <a:r>
              <a:rPr sz="1600" b="1" spc="-95" dirty="0">
                <a:solidFill>
                  <a:srgbClr val="404040"/>
                </a:solidFill>
                <a:latin typeface="Verdana"/>
                <a:cs typeface="Verdana"/>
              </a:rPr>
              <a:t>the </a:t>
            </a:r>
            <a:r>
              <a:rPr sz="1600" b="1" spc="-85" dirty="0">
                <a:solidFill>
                  <a:srgbClr val="404040"/>
                </a:solidFill>
                <a:latin typeface="Verdana"/>
                <a:cs typeface="Verdana"/>
              </a:rPr>
              <a:t>social </a:t>
            </a:r>
            <a:r>
              <a:rPr sz="1600" b="1" spc="-90" dirty="0">
                <a:solidFill>
                  <a:srgbClr val="404040"/>
                </a:solidFill>
                <a:latin typeface="Verdana"/>
                <a:cs typeface="Verdana"/>
              </a:rPr>
              <a:t>history </a:t>
            </a:r>
            <a:r>
              <a:rPr sz="1600" b="1" spc="-65" dirty="0">
                <a:solidFill>
                  <a:srgbClr val="404040"/>
                </a:solidFill>
                <a:latin typeface="Verdana"/>
                <a:cs typeface="Verdana"/>
              </a:rPr>
              <a:t>of </a:t>
            </a:r>
            <a:r>
              <a:rPr sz="1600" b="1" spc="-95" dirty="0">
                <a:solidFill>
                  <a:srgbClr val="404040"/>
                </a:solidFill>
                <a:latin typeface="Verdana"/>
                <a:cs typeface="Verdana"/>
              </a:rPr>
              <a:t>the</a:t>
            </a:r>
            <a:r>
              <a:rPr sz="1600" b="1" spc="-295" dirty="0">
                <a:solidFill>
                  <a:srgbClr val="404040"/>
                </a:solidFill>
                <a:latin typeface="Verdana"/>
                <a:cs typeface="Verdana"/>
              </a:rPr>
              <a:t> </a:t>
            </a:r>
            <a:r>
              <a:rPr sz="1600" b="1" spc="-75" dirty="0">
                <a:solidFill>
                  <a:srgbClr val="404040"/>
                </a:solidFill>
                <a:latin typeface="Verdana"/>
                <a:cs typeface="Verdana"/>
              </a:rPr>
              <a:t>period.</a:t>
            </a:r>
            <a:endParaRPr sz="1600" b="1">
              <a:latin typeface="Verdana"/>
              <a:cs typeface="Verdana"/>
            </a:endParaRPr>
          </a:p>
          <a:p>
            <a:pPr>
              <a:lnSpc>
                <a:spcPct val="100000"/>
              </a:lnSpc>
            </a:pPr>
            <a:endParaRPr sz="2000" b="1">
              <a:latin typeface="Verdana"/>
              <a:cs typeface="Verdana"/>
            </a:endParaRPr>
          </a:p>
          <a:p>
            <a:pPr marL="50800">
              <a:lnSpc>
                <a:spcPct val="100000"/>
              </a:lnSpc>
              <a:spcBef>
                <a:spcPts val="1625"/>
              </a:spcBef>
              <a:tabLst>
                <a:tab pos="393065" algn="l"/>
              </a:tabLst>
            </a:pPr>
            <a:r>
              <a:rPr sz="1800" b="1" spc="335" dirty="0">
                <a:solidFill>
                  <a:srgbClr val="A42F0F"/>
                </a:solidFill>
                <a:latin typeface="Arial"/>
                <a:cs typeface="Arial"/>
              </a:rPr>
              <a:t>	</a:t>
            </a:r>
            <a:r>
              <a:rPr sz="1900" b="1" i="1" spc="-160" dirty="0">
                <a:solidFill>
                  <a:srgbClr val="404040"/>
                </a:solidFill>
                <a:latin typeface="Verdana"/>
                <a:cs typeface="Verdana"/>
              </a:rPr>
              <a:t>Buddhaghosha</a:t>
            </a:r>
            <a:r>
              <a:rPr sz="1800" b="1" spc="-160" dirty="0">
                <a:solidFill>
                  <a:srgbClr val="404040"/>
                </a:solidFill>
                <a:latin typeface="Verdana"/>
                <a:cs typeface="Verdana"/>
              </a:rPr>
              <a:t>, </a:t>
            </a:r>
            <a:r>
              <a:rPr sz="1800" b="1" spc="-95" dirty="0">
                <a:solidFill>
                  <a:srgbClr val="404040"/>
                </a:solidFill>
                <a:latin typeface="Verdana"/>
                <a:cs typeface="Verdana"/>
              </a:rPr>
              <a:t>in </a:t>
            </a:r>
            <a:r>
              <a:rPr sz="1800" b="1" spc="-105" dirty="0">
                <a:solidFill>
                  <a:srgbClr val="404040"/>
                </a:solidFill>
                <a:latin typeface="Verdana"/>
                <a:cs typeface="Verdana"/>
              </a:rPr>
              <a:t>the </a:t>
            </a:r>
            <a:r>
              <a:rPr sz="1800" b="1" spc="-95" dirty="0">
                <a:solidFill>
                  <a:srgbClr val="404040"/>
                </a:solidFill>
                <a:latin typeface="Verdana"/>
                <a:cs typeface="Verdana"/>
              </a:rPr>
              <a:t>5</a:t>
            </a:r>
            <a:r>
              <a:rPr sz="1800" b="1" spc="-142" baseline="25462" dirty="0">
                <a:solidFill>
                  <a:srgbClr val="404040"/>
                </a:solidFill>
                <a:latin typeface="Verdana"/>
                <a:cs typeface="Verdana"/>
              </a:rPr>
              <a:t>th </a:t>
            </a:r>
            <a:r>
              <a:rPr sz="1800" b="1" spc="-100" dirty="0">
                <a:solidFill>
                  <a:srgbClr val="404040"/>
                </a:solidFill>
                <a:latin typeface="Verdana"/>
                <a:cs typeface="Verdana"/>
              </a:rPr>
              <a:t>century </a:t>
            </a:r>
            <a:r>
              <a:rPr sz="1800" b="1" spc="-165" dirty="0">
                <a:solidFill>
                  <a:srgbClr val="404040"/>
                </a:solidFill>
                <a:latin typeface="Verdana"/>
                <a:cs typeface="Verdana"/>
              </a:rPr>
              <a:t>AD, </a:t>
            </a:r>
            <a:r>
              <a:rPr sz="1800" b="1" spc="-110" dirty="0">
                <a:solidFill>
                  <a:srgbClr val="404040"/>
                </a:solidFill>
                <a:latin typeface="Verdana"/>
                <a:cs typeface="Verdana"/>
              </a:rPr>
              <a:t>wrote </a:t>
            </a:r>
            <a:r>
              <a:rPr sz="1800" b="1" spc="-125" dirty="0">
                <a:solidFill>
                  <a:srgbClr val="404040"/>
                </a:solidFill>
                <a:latin typeface="Verdana"/>
                <a:cs typeface="Verdana"/>
              </a:rPr>
              <a:t>a </a:t>
            </a:r>
            <a:r>
              <a:rPr sz="1800" b="1" spc="-105" dirty="0">
                <a:solidFill>
                  <a:srgbClr val="404040"/>
                </a:solidFill>
                <a:latin typeface="Verdana"/>
                <a:cs typeface="Verdana"/>
              </a:rPr>
              <a:t>commentary </a:t>
            </a:r>
            <a:r>
              <a:rPr sz="1800" b="1" spc="-50" dirty="0">
                <a:solidFill>
                  <a:srgbClr val="404040"/>
                </a:solidFill>
                <a:latin typeface="Verdana"/>
                <a:cs typeface="Verdana"/>
              </a:rPr>
              <a:t>on </a:t>
            </a:r>
            <a:r>
              <a:rPr sz="1800" b="1" spc="-105" dirty="0">
                <a:solidFill>
                  <a:srgbClr val="404040"/>
                </a:solidFill>
                <a:latin typeface="Verdana"/>
                <a:cs typeface="Verdana"/>
              </a:rPr>
              <a:t>the</a:t>
            </a:r>
            <a:r>
              <a:rPr sz="1800" b="1" spc="-250" dirty="0">
                <a:solidFill>
                  <a:srgbClr val="404040"/>
                </a:solidFill>
                <a:latin typeface="Verdana"/>
                <a:cs typeface="Verdana"/>
              </a:rPr>
              <a:t> </a:t>
            </a:r>
            <a:r>
              <a:rPr sz="1800" b="1" spc="-125" dirty="0">
                <a:solidFill>
                  <a:srgbClr val="404040"/>
                </a:solidFill>
                <a:latin typeface="Verdana"/>
                <a:cs typeface="Verdana"/>
              </a:rPr>
              <a:t>Tipitaka.</a:t>
            </a:r>
            <a:endParaRPr sz="1800" b="1">
              <a:latin typeface="Verdana"/>
              <a:cs typeface="Verdana"/>
            </a:endParaRPr>
          </a:p>
          <a:p>
            <a:pPr marL="507365">
              <a:lnSpc>
                <a:spcPts val="1975"/>
              </a:lnSpc>
              <a:spcBef>
                <a:spcPts val="935"/>
              </a:spcBef>
            </a:pPr>
            <a:r>
              <a:rPr sz="1600" b="1" spc="295" dirty="0">
                <a:solidFill>
                  <a:srgbClr val="A42F0F"/>
                </a:solidFill>
                <a:latin typeface="Arial"/>
                <a:cs typeface="Arial"/>
              </a:rPr>
              <a:t> </a:t>
            </a:r>
            <a:r>
              <a:rPr sz="1600" b="1" spc="-90" dirty="0">
                <a:solidFill>
                  <a:srgbClr val="404040"/>
                </a:solidFill>
                <a:latin typeface="Verdana"/>
                <a:cs typeface="Verdana"/>
              </a:rPr>
              <a:t>The </a:t>
            </a:r>
            <a:r>
              <a:rPr sz="1650" b="1" i="1" spc="-170" dirty="0">
                <a:solidFill>
                  <a:srgbClr val="404040"/>
                </a:solidFill>
                <a:latin typeface="Verdana"/>
                <a:cs typeface="Verdana"/>
              </a:rPr>
              <a:t>Sri </a:t>
            </a:r>
            <a:r>
              <a:rPr sz="1650" b="1" i="1" spc="-140" dirty="0">
                <a:solidFill>
                  <a:srgbClr val="404040"/>
                </a:solidFill>
                <a:latin typeface="Verdana"/>
                <a:cs typeface="Verdana"/>
              </a:rPr>
              <a:t>Lankan </a:t>
            </a:r>
            <a:r>
              <a:rPr sz="1650" b="1" i="1" spc="-110" dirty="0">
                <a:solidFill>
                  <a:srgbClr val="404040"/>
                </a:solidFill>
                <a:latin typeface="Verdana"/>
                <a:cs typeface="Verdana"/>
              </a:rPr>
              <a:t>Chronicles </a:t>
            </a:r>
            <a:r>
              <a:rPr sz="1600" b="1" spc="-90" dirty="0">
                <a:solidFill>
                  <a:srgbClr val="404040"/>
                </a:solidFill>
                <a:latin typeface="Verdana"/>
                <a:cs typeface="Verdana"/>
              </a:rPr>
              <a:t>from </a:t>
            </a:r>
            <a:r>
              <a:rPr sz="1600" b="1" spc="-95" dirty="0">
                <a:solidFill>
                  <a:srgbClr val="404040"/>
                </a:solidFill>
                <a:latin typeface="Verdana"/>
                <a:cs typeface="Verdana"/>
              </a:rPr>
              <a:t>the </a:t>
            </a:r>
            <a:r>
              <a:rPr sz="1600" b="1" spc="-75" dirty="0">
                <a:solidFill>
                  <a:srgbClr val="404040"/>
                </a:solidFill>
                <a:latin typeface="Verdana"/>
                <a:cs typeface="Verdana"/>
              </a:rPr>
              <a:t>5</a:t>
            </a:r>
            <a:r>
              <a:rPr sz="1575" b="1" spc="-112" baseline="26455" dirty="0">
                <a:solidFill>
                  <a:srgbClr val="404040"/>
                </a:solidFill>
                <a:latin typeface="Verdana"/>
                <a:cs typeface="Verdana"/>
              </a:rPr>
              <a:t>th </a:t>
            </a:r>
            <a:r>
              <a:rPr sz="1600" b="1" spc="-90" dirty="0">
                <a:solidFill>
                  <a:srgbClr val="404040"/>
                </a:solidFill>
                <a:latin typeface="Verdana"/>
                <a:cs typeface="Verdana"/>
              </a:rPr>
              <a:t>century </a:t>
            </a:r>
            <a:r>
              <a:rPr sz="1600" b="1" spc="-160" dirty="0">
                <a:solidFill>
                  <a:srgbClr val="404040"/>
                </a:solidFill>
                <a:latin typeface="Verdana"/>
                <a:cs typeface="Verdana"/>
              </a:rPr>
              <a:t>– </a:t>
            </a:r>
            <a:r>
              <a:rPr sz="1600" b="1" spc="-95" dirty="0">
                <a:solidFill>
                  <a:srgbClr val="404040"/>
                </a:solidFill>
                <a:latin typeface="Verdana"/>
                <a:cs typeface="Verdana"/>
              </a:rPr>
              <a:t>the </a:t>
            </a:r>
            <a:r>
              <a:rPr sz="1650" b="1" i="1" spc="-140" dirty="0">
                <a:solidFill>
                  <a:srgbClr val="404040"/>
                </a:solidFill>
                <a:latin typeface="Verdana"/>
                <a:cs typeface="Verdana"/>
              </a:rPr>
              <a:t>Dipavamsa </a:t>
            </a:r>
            <a:r>
              <a:rPr sz="1600" b="1" spc="-75" dirty="0">
                <a:solidFill>
                  <a:srgbClr val="404040"/>
                </a:solidFill>
                <a:latin typeface="Verdana"/>
                <a:cs typeface="Verdana"/>
              </a:rPr>
              <a:t>and </a:t>
            </a:r>
            <a:r>
              <a:rPr sz="1600" b="1" spc="-95" dirty="0">
                <a:solidFill>
                  <a:srgbClr val="404040"/>
                </a:solidFill>
                <a:latin typeface="Verdana"/>
                <a:cs typeface="Verdana"/>
              </a:rPr>
              <a:t>the </a:t>
            </a:r>
            <a:r>
              <a:rPr sz="1650" b="1" i="1" spc="-135" dirty="0">
                <a:solidFill>
                  <a:srgbClr val="404040"/>
                </a:solidFill>
                <a:latin typeface="Verdana"/>
                <a:cs typeface="Verdana"/>
              </a:rPr>
              <a:t>Mahavamsa </a:t>
            </a:r>
            <a:r>
              <a:rPr sz="1600" b="1" spc="-160" dirty="0">
                <a:solidFill>
                  <a:srgbClr val="404040"/>
                </a:solidFill>
                <a:latin typeface="Verdana"/>
                <a:cs typeface="Verdana"/>
              </a:rPr>
              <a:t>– </a:t>
            </a:r>
            <a:r>
              <a:rPr sz="1600" b="1" spc="-75" dirty="0">
                <a:solidFill>
                  <a:srgbClr val="404040"/>
                </a:solidFill>
                <a:latin typeface="Verdana"/>
                <a:cs typeface="Verdana"/>
              </a:rPr>
              <a:t>deal </a:t>
            </a:r>
            <a:r>
              <a:rPr sz="1600" b="1" spc="-105" dirty="0">
                <a:solidFill>
                  <a:srgbClr val="404040"/>
                </a:solidFill>
                <a:latin typeface="Verdana"/>
                <a:cs typeface="Verdana"/>
              </a:rPr>
              <a:t>with</a:t>
            </a:r>
            <a:r>
              <a:rPr sz="1600" b="1" spc="5" dirty="0">
                <a:solidFill>
                  <a:srgbClr val="404040"/>
                </a:solidFill>
                <a:latin typeface="Verdana"/>
                <a:cs typeface="Verdana"/>
              </a:rPr>
              <a:t> </a:t>
            </a:r>
            <a:r>
              <a:rPr sz="1600" b="1" spc="-95" dirty="0">
                <a:solidFill>
                  <a:srgbClr val="404040"/>
                </a:solidFill>
                <a:latin typeface="Verdana"/>
                <a:cs typeface="Verdana"/>
              </a:rPr>
              <a:t>the</a:t>
            </a:r>
            <a:endParaRPr sz="1600" b="1">
              <a:latin typeface="Verdana"/>
              <a:cs typeface="Verdana"/>
            </a:endParaRPr>
          </a:p>
          <a:p>
            <a:pPr marL="794385">
              <a:lnSpc>
                <a:spcPts val="1914"/>
              </a:lnSpc>
            </a:pPr>
            <a:r>
              <a:rPr sz="1600" b="1" spc="-100" dirty="0">
                <a:solidFill>
                  <a:srgbClr val="404040"/>
                </a:solidFill>
                <a:latin typeface="Verdana"/>
                <a:cs typeface="Verdana"/>
              </a:rPr>
              <a:t>Buddha's </a:t>
            </a:r>
            <a:r>
              <a:rPr sz="1600" b="1" spc="-110" dirty="0">
                <a:solidFill>
                  <a:srgbClr val="404040"/>
                </a:solidFill>
                <a:latin typeface="Verdana"/>
                <a:cs typeface="Verdana"/>
              </a:rPr>
              <a:t>life, </a:t>
            </a:r>
            <a:r>
              <a:rPr sz="1600" b="1" spc="-90" dirty="0">
                <a:solidFill>
                  <a:srgbClr val="404040"/>
                </a:solidFill>
                <a:latin typeface="Verdana"/>
                <a:cs typeface="Verdana"/>
              </a:rPr>
              <a:t>the </a:t>
            </a:r>
            <a:r>
              <a:rPr sz="1600" b="1" spc="-95" dirty="0">
                <a:solidFill>
                  <a:srgbClr val="404040"/>
                </a:solidFill>
                <a:latin typeface="Verdana"/>
                <a:cs typeface="Verdana"/>
              </a:rPr>
              <a:t>Buddhist councils, </a:t>
            </a:r>
            <a:r>
              <a:rPr sz="1600" b="1" spc="-80" dirty="0">
                <a:solidFill>
                  <a:srgbClr val="404040"/>
                </a:solidFill>
                <a:latin typeface="Verdana"/>
                <a:cs typeface="Verdana"/>
              </a:rPr>
              <a:t>emperor </a:t>
            </a:r>
            <a:r>
              <a:rPr sz="1600" b="1" spc="-90" dirty="0">
                <a:solidFill>
                  <a:srgbClr val="404040"/>
                </a:solidFill>
                <a:latin typeface="Verdana"/>
                <a:cs typeface="Verdana"/>
              </a:rPr>
              <a:t>Ashoka </a:t>
            </a:r>
            <a:r>
              <a:rPr sz="1600" b="1" spc="-70" dirty="0">
                <a:solidFill>
                  <a:srgbClr val="404040"/>
                </a:solidFill>
                <a:latin typeface="Verdana"/>
                <a:cs typeface="Verdana"/>
              </a:rPr>
              <a:t>and </a:t>
            </a:r>
            <a:r>
              <a:rPr sz="1600" b="1" spc="-90" dirty="0">
                <a:solidFill>
                  <a:srgbClr val="404040"/>
                </a:solidFill>
                <a:latin typeface="Verdana"/>
                <a:cs typeface="Verdana"/>
              </a:rPr>
              <a:t>the </a:t>
            </a:r>
            <a:r>
              <a:rPr sz="1600" b="1" spc="-110" dirty="0">
                <a:solidFill>
                  <a:srgbClr val="404040"/>
                </a:solidFill>
                <a:latin typeface="Verdana"/>
                <a:cs typeface="Verdana"/>
              </a:rPr>
              <a:t>kings </a:t>
            </a:r>
            <a:r>
              <a:rPr sz="1600" b="1" spc="-65" dirty="0">
                <a:solidFill>
                  <a:srgbClr val="404040"/>
                </a:solidFill>
                <a:latin typeface="Verdana"/>
                <a:cs typeface="Verdana"/>
              </a:rPr>
              <a:t>of </a:t>
            </a:r>
            <a:r>
              <a:rPr sz="1600" b="1" spc="-145" dirty="0">
                <a:solidFill>
                  <a:srgbClr val="404040"/>
                </a:solidFill>
                <a:latin typeface="Verdana"/>
                <a:cs typeface="Verdana"/>
              </a:rPr>
              <a:t>Sri</a:t>
            </a:r>
            <a:r>
              <a:rPr sz="1600" b="1" spc="-320" dirty="0">
                <a:solidFill>
                  <a:srgbClr val="404040"/>
                </a:solidFill>
                <a:latin typeface="Verdana"/>
                <a:cs typeface="Verdana"/>
              </a:rPr>
              <a:t> </a:t>
            </a:r>
            <a:r>
              <a:rPr sz="1600" b="1" spc="-135" dirty="0">
                <a:solidFill>
                  <a:srgbClr val="404040"/>
                </a:solidFill>
                <a:latin typeface="Verdana"/>
                <a:cs typeface="Verdana"/>
              </a:rPr>
              <a:t>Lanka.</a:t>
            </a:r>
            <a:endParaRPr sz="1600" b="1">
              <a:latin typeface="Verdana"/>
              <a:cs typeface="Verdana"/>
            </a:endParaRPr>
          </a:p>
        </p:txBody>
      </p:sp>
      <p:sp>
        <p:nvSpPr>
          <p:cNvPr id="4" name="Footer Placeholder 3"/>
          <p:cNvSpPr>
            <a:spLocks noGrp="1"/>
          </p:cNvSpPr>
          <p:nvPr>
            <p:ph type="ftr" sz="quarter" idx="4294967295"/>
          </p:nvPr>
        </p:nvSpPr>
        <p:spPr>
          <a:xfrm>
            <a:off x="3108960" y="6377940"/>
            <a:ext cx="2926080" cy="342900"/>
          </a:xfrm>
          <a:prstGeom prst="rect">
            <a:avLst/>
          </a:prstGeom>
        </p:spPr>
        <p:txBody>
          <a:bodyPr/>
          <a:lstStyle/>
          <a:p>
            <a:r>
              <a:rPr lang="en-US"/>
              <a:t>Tanushree Sanwal, Assistant Professor, Krishna Engineering College, Gzb</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Another major religion, Jainism, produced texts in </a:t>
            </a:r>
            <a:r>
              <a:rPr lang="en-US" dirty="0" err="1"/>
              <a:t>Prakrit</a:t>
            </a:r>
            <a:r>
              <a:rPr lang="en-US" dirty="0"/>
              <a:t>. </a:t>
            </a:r>
          </a:p>
          <a:p>
            <a:r>
              <a:rPr lang="en-US" dirty="0"/>
              <a:t>They form the basis of the Jain canonical literature.</a:t>
            </a:r>
          </a:p>
          <a:p>
            <a:r>
              <a:rPr lang="en-US" dirty="0"/>
              <a:t> Some of the Jain texts were also written in Sanskrit like the </a:t>
            </a:r>
            <a:r>
              <a:rPr lang="en-US" dirty="0" err="1"/>
              <a:t>Upamitibhava</a:t>
            </a:r>
            <a:r>
              <a:rPr lang="en-US" dirty="0"/>
              <a:t> </a:t>
            </a:r>
            <a:r>
              <a:rPr lang="en-US" dirty="0" err="1"/>
              <a:t>Prapancha</a:t>
            </a:r>
            <a:r>
              <a:rPr lang="en-US" dirty="0"/>
              <a:t> </a:t>
            </a:r>
            <a:r>
              <a:rPr lang="en-US" dirty="0" err="1"/>
              <a:t>Katha</a:t>
            </a:r>
            <a:r>
              <a:rPr lang="en-US" dirty="0"/>
              <a:t> of </a:t>
            </a:r>
            <a:r>
              <a:rPr lang="en-US" dirty="0" err="1"/>
              <a:t>Siddharasi</a:t>
            </a:r>
            <a:r>
              <a:rPr lang="en-US" dirty="0"/>
              <a:t> (906 A.D.).</a:t>
            </a:r>
          </a:p>
          <a:p>
            <a:r>
              <a:rPr lang="en-US" dirty="0"/>
              <a:t> The most important Jain texts written in </a:t>
            </a:r>
            <a:r>
              <a:rPr lang="en-US" dirty="0" err="1"/>
              <a:t>Prakrit</a:t>
            </a:r>
            <a:r>
              <a:rPr lang="en-US" dirty="0"/>
              <a:t> are the </a:t>
            </a:r>
            <a:r>
              <a:rPr lang="en-US" dirty="0" err="1"/>
              <a:t>Angas</a:t>
            </a:r>
            <a:r>
              <a:rPr lang="en-US" dirty="0"/>
              <a:t>, the </a:t>
            </a:r>
            <a:r>
              <a:rPr lang="en-US" dirty="0" err="1"/>
              <a:t>Upangas</a:t>
            </a:r>
            <a:r>
              <a:rPr lang="en-US" dirty="0"/>
              <a:t> and the </a:t>
            </a:r>
            <a:r>
              <a:rPr lang="en-US" dirty="0" err="1"/>
              <a:t>Parikramas</a:t>
            </a:r>
            <a:r>
              <a:rPr lang="en-US" dirty="0"/>
              <a:t>.</a:t>
            </a:r>
          </a:p>
          <a:p>
            <a:r>
              <a:rPr lang="en-US" dirty="0"/>
              <a:t> Apart from these the </a:t>
            </a:r>
            <a:r>
              <a:rPr lang="en-US" dirty="0" err="1"/>
              <a:t>Chhedab</a:t>
            </a:r>
            <a:r>
              <a:rPr lang="en-US" dirty="0"/>
              <a:t> Sutra and the </a:t>
            </a:r>
            <a:r>
              <a:rPr lang="en-US" dirty="0" err="1"/>
              <a:t>Malasutra</a:t>
            </a:r>
            <a:r>
              <a:rPr lang="en-US" dirty="0"/>
              <a:t> are also considered to be sacred by the </a:t>
            </a:r>
            <a:r>
              <a:rPr lang="en-US" dirty="0" err="1"/>
              <a:t>Jains</a:t>
            </a:r>
            <a:r>
              <a:rPr lang="en-US" dirty="0"/>
              <a:t>. </a:t>
            </a:r>
          </a:p>
          <a:p>
            <a:r>
              <a:rPr lang="en-US" dirty="0"/>
              <a:t>Amongst the secular writers attached to the </a:t>
            </a:r>
            <a:r>
              <a:rPr lang="en-US" dirty="0" err="1"/>
              <a:t>Jains</a:t>
            </a:r>
            <a:r>
              <a:rPr lang="en-US" dirty="0"/>
              <a:t> were  </a:t>
            </a:r>
            <a:r>
              <a:rPr lang="en-US" dirty="0" err="1"/>
              <a:t>Hemachandra</a:t>
            </a:r>
            <a:r>
              <a:rPr lang="en-US" dirty="0"/>
              <a:t> who wrote a treatise on lexicography and grammar. </a:t>
            </a:r>
          </a:p>
          <a:p>
            <a:r>
              <a:rPr lang="en-US" dirty="0"/>
              <a:t>Mention could also be made of </a:t>
            </a:r>
            <a:r>
              <a:rPr lang="en-US" dirty="0" err="1"/>
              <a:t>Haribhadra</a:t>
            </a:r>
            <a:r>
              <a:rPr lang="en-US" dirty="0"/>
              <a:t> </a:t>
            </a:r>
            <a:r>
              <a:rPr lang="en-US" dirty="0" err="1"/>
              <a:t>Suri</a:t>
            </a:r>
            <a:r>
              <a:rPr lang="en-US" dirty="0"/>
              <a:t> who wrote in the eighth century. These treatises help us to expound on the sociopolitical history of areas densely populated by the </a:t>
            </a:r>
            <a:r>
              <a:rPr lang="en-US" dirty="0" err="1"/>
              <a:t>Jaina</a:t>
            </a:r>
            <a:r>
              <a:rPr lang="en-US" dirty="0"/>
              <a:t> community, which mostly comprised of traders. </a:t>
            </a:r>
          </a:p>
        </p:txBody>
      </p:sp>
      <p:sp>
        <p:nvSpPr>
          <p:cNvPr id="3" name="Title 2"/>
          <p:cNvSpPr>
            <a:spLocks noGrp="1"/>
          </p:cNvSpPr>
          <p:nvPr>
            <p:ph type="title"/>
          </p:nvPr>
        </p:nvSpPr>
        <p:spPr/>
        <p:txBody>
          <a:bodyPr>
            <a:normAutofit fontScale="90000"/>
          </a:bodyPr>
          <a:lstStyle/>
          <a:p>
            <a:r>
              <a:rPr lang="en-US" dirty="0"/>
              <a:t>Jainism, produced texts in </a:t>
            </a:r>
            <a:r>
              <a:rPr lang="en-US" dirty="0" err="1"/>
              <a:t>Prakrit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0" y="1143000"/>
            <a:ext cx="8763000" cy="446325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Linguists have argued the </a:t>
            </a:r>
            <a:r>
              <a:rPr lang="en-US" dirty="0" err="1"/>
              <a:t>Nannaya</a:t>
            </a:r>
            <a:r>
              <a:rPr lang="en-US" dirty="0"/>
              <a:t> (11th century) was the first poet in Telugu. </a:t>
            </a:r>
          </a:p>
          <a:p>
            <a:r>
              <a:rPr lang="en-US" dirty="0"/>
              <a:t>Several great works have been written in Telugu but it reached its zenith during the </a:t>
            </a:r>
            <a:r>
              <a:rPr lang="en-US" dirty="0" err="1"/>
              <a:t>Vijayanagara</a:t>
            </a:r>
            <a:r>
              <a:rPr lang="en-US" dirty="0"/>
              <a:t> period that is also known as the golden age of Telugu literature. </a:t>
            </a:r>
          </a:p>
          <a:p>
            <a:r>
              <a:rPr lang="en-US" dirty="0"/>
              <a:t>One of the most successful works in this period is titled </a:t>
            </a:r>
            <a:r>
              <a:rPr lang="en-US" dirty="0" err="1"/>
              <a:t>Uttaraharivamsam</a:t>
            </a:r>
            <a:r>
              <a:rPr lang="en-US" dirty="0"/>
              <a:t> which was composed by </a:t>
            </a:r>
            <a:r>
              <a:rPr lang="en-US" dirty="0" err="1"/>
              <a:t>Nachana</a:t>
            </a:r>
            <a:r>
              <a:rPr lang="en-US" dirty="0"/>
              <a:t> </a:t>
            </a:r>
            <a:r>
              <a:rPr lang="en-US" dirty="0" err="1"/>
              <a:t>Somanatha</a:t>
            </a:r>
            <a:r>
              <a:rPr lang="en-US" dirty="0"/>
              <a:t>, a well-known court poet of King </a:t>
            </a:r>
            <a:r>
              <a:rPr lang="en-US" dirty="0" err="1"/>
              <a:t>Bukka</a:t>
            </a:r>
            <a:r>
              <a:rPr lang="en-US" dirty="0"/>
              <a:t> I. </a:t>
            </a:r>
          </a:p>
          <a:p>
            <a:r>
              <a:rPr lang="en-US" dirty="0"/>
              <a:t>Not only were the court poets producing outstanding literature, even the kings like </a:t>
            </a:r>
            <a:r>
              <a:rPr lang="en-US" dirty="0" err="1"/>
              <a:t>Krishnadevaraya</a:t>
            </a:r>
            <a:r>
              <a:rPr lang="en-US" dirty="0"/>
              <a:t> (1509-1529) were composing exceptional poetry titled </a:t>
            </a:r>
            <a:r>
              <a:rPr lang="en-US" dirty="0" err="1"/>
              <a:t>Amuktamalyada</a:t>
            </a:r>
            <a:r>
              <a:rPr lang="en-US" dirty="0"/>
              <a:t>.</a:t>
            </a:r>
          </a:p>
        </p:txBody>
      </p:sp>
      <p:sp>
        <p:nvSpPr>
          <p:cNvPr id="3" name="Title 2"/>
          <p:cNvSpPr>
            <a:spLocks noGrp="1"/>
          </p:cNvSpPr>
          <p:nvPr>
            <p:ph type="title"/>
          </p:nvPr>
        </p:nvSpPr>
        <p:spPr/>
        <p:txBody>
          <a:bodyPr/>
          <a:lstStyle/>
          <a:p>
            <a:r>
              <a:rPr lang="en-US" dirty="0"/>
              <a:t>Telugu Literature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4294967295"/>
          </p:nvPr>
        </p:nvPicPr>
        <p:blipFill>
          <a:blip r:embed="rId2"/>
          <a:srcRect/>
          <a:stretch>
            <a:fillRect/>
          </a:stretch>
        </p:blipFill>
        <p:spPr bwMode="auto">
          <a:xfrm>
            <a:off x="990600" y="609600"/>
            <a:ext cx="7543800" cy="5715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457200" y="1600200"/>
            <a:ext cx="7543800" cy="38862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a:t>Tanushree Sanwal, Assistant Professor, Krishna Engineering College, Gzb</a:t>
            </a:r>
          </a:p>
        </p:txBody>
      </p:sp>
      <p:sp>
        <p:nvSpPr>
          <p:cNvPr id="2" name="Title 1"/>
          <p:cNvSpPr>
            <a:spLocks noGrp="1"/>
          </p:cNvSpPr>
          <p:nvPr>
            <p:ph type="title"/>
          </p:nvPr>
        </p:nvSpPr>
        <p:spPr/>
        <p:txBody>
          <a:bodyPr>
            <a:normAutofit fontScale="90000"/>
          </a:bodyPr>
          <a:lstStyle/>
          <a:p>
            <a:r>
              <a:rPr lang="en-US" dirty="0"/>
              <a:t>CLASSIFICATION OF INDIAN LANGUAGES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It is a branch of the larger Indo-European family which came to India with the advent of the Aryans. </a:t>
            </a:r>
          </a:p>
          <a:p>
            <a:r>
              <a:rPr lang="en-US" dirty="0"/>
              <a:t>It is the largest language group of India and around 74% of the Indians speak those languages which belong to this group. This language group is again sub-divided into three groups depending upon the time period of their origin.(Old Indo-Aryan Group , Middle Indo-Aryan Group, Modern Indo-Aryan Group)</a:t>
            </a:r>
          </a:p>
        </p:txBody>
      </p:sp>
      <p:sp>
        <p:nvSpPr>
          <p:cNvPr id="4" name="Footer Placeholder 3"/>
          <p:cNvSpPr>
            <a:spLocks noGrp="1"/>
          </p:cNvSpPr>
          <p:nvPr>
            <p:ph type="ftr" sz="quarter" idx="11"/>
          </p:nvPr>
        </p:nvSpPr>
        <p:spPr/>
        <p:txBody>
          <a:bodyPr/>
          <a:lstStyle/>
          <a:p>
            <a:r>
              <a:rPr lang="en-US"/>
              <a:t>Tanushree Sanwal, Assistant Professor, Krishna Engineering College, Gzb</a:t>
            </a:r>
          </a:p>
        </p:txBody>
      </p:sp>
      <p:sp>
        <p:nvSpPr>
          <p:cNvPr id="2" name="Title 1"/>
          <p:cNvSpPr>
            <a:spLocks noGrp="1"/>
          </p:cNvSpPr>
          <p:nvPr>
            <p:ph type="title"/>
          </p:nvPr>
        </p:nvSpPr>
        <p:spPr/>
        <p:txBody>
          <a:bodyPr>
            <a:normAutofit fontScale="90000"/>
          </a:bodyPr>
          <a:lstStyle/>
          <a:p>
            <a:r>
              <a:rPr lang="en-US" dirty="0"/>
              <a:t>Indo-Aryan Group of Languages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This group had its development around 1500 B.C. and Sanskrit was born out of this group.</a:t>
            </a:r>
          </a:p>
          <a:p>
            <a:r>
              <a:rPr lang="en-US" dirty="0"/>
              <a:t> The ancient form of Sanskrit is what we find in the Vedas. Even Upanishads, </a:t>
            </a:r>
            <a:r>
              <a:rPr lang="en-US" dirty="0" err="1"/>
              <a:t>Puranas</a:t>
            </a:r>
            <a:r>
              <a:rPr lang="en-US" dirty="0"/>
              <a:t> and </a:t>
            </a:r>
            <a:r>
              <a:rPr lang="en-US" dirty="0" err="1"/>
              <a:t>Dharmasutras</a:t>
            </a:r>
            <a:r>
              <a:rPr lang="en-US" dirty="0"/>
              <a:t> were all written in Sanskrit. It can be said that Sanskrit is the mother of many Indian languages. </a:t>
            </a:r>
          </a:p>
          <a:p>
            <a:r>
              <a:rPr lang="en-US" dirty="0"/>
              <a:t>The understanding of the diversity and richness of our culture has been possible all because of the development of Sanskrit language during those times. </a:t>
            </a:r>
          </a:p>
          <a:p>
            <a:r>
              <a:rPr lang="en-US" dirty="0"/>
              <a:t>It is the most ancient language of our country and is one of the 22 scheduled languages listed in the Constitution.</a:t>
            </a:r>
          </a:p>
        </p:txBody>
      </p:sp>
      <p:sp>
        <p:nvSpPr>
          <p:cNvPr id="4" name="Footer Placeholder 3"/>
          <p:cNvSpPr>
            <a:spLocks noGrp="1"/>
          </p:cNvSpPr>
          <p:nvPr>
            <p:ph type="ftr" sz="quarter" idx="11"/>
          </p:nvPr>
        </p:nvSpPr>
        <p:spPr/>
        <p:txBody>
          <a:bodyPr/>
          <a:lstStyle/>
          <a:p>
            <a:r>
              <a:rPr lang="en-US"/>
              <a:t>Tanushree Sanwal, Assistant Professor, Krishna Engineering College, Gzb</a:t>
            </a:r>
          </a:p>
        </p:txBody>
      </p:sp>
      <p:sp>
        <p:nvSpPr>
          <p:cNvPr id="2" name="Title 1"/>
          <p:cNvSpPr>
            <a:spLocks noGrp="1"/>
          </p:cNvSpPr>
          <p:nvPr>
            <p:ph type="title"/>
          </p:nvPr>
        </p:nvSpPr>
        <p:spPr/>
        <p:txBody>
          <a:bodyPr/>
          <a:lstStyle/>
          <a:p>
            <a:r>
              <a:rPr lang="en-US" dirty="0"/>
              <a:t>Old Indo-Aryan Group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development of Sanskrit grammar began with Panini in 400 B.C. with his book </a:t>
            </a:r>
            <a:r>
              <a:rPr lang="en-US" dirty="0" err="1"/>
              <a:t>Asthadhyayi</a:t>
            </a:r>
            <a:r>
              <a:rPr lang="en-US" dirty="0"/>
              <a:t> being the oldest book in Sanskrit grammar. </a:t>
            </a:r>
          </a:p>
          <a:p>
            <a:r>
              <a:rPr lang="en-US" dirty="0"/>
              <a:t>Some of the Buddhist literature belonging to Mahayana and the </a:t>
            </a:r>
            <a:r>
              <a:rPr lang="en-US" dirty="0" err="1"/>
              <a:t>Hinayana</a:t>
            </a:r>
            <a:r>
              <a:rPr lang="en-US" dirty="0"/>
              <a:t> school are even written in Sanskrit language and </a:t>
            </a:r>
            <a:r>
              <a:rPr lang="en-US" dirty="0" err="1"/>
              <a:t>Ashvagosha’s</a:t>
            </a:r>
            <a:r>
              <a:rPr lang="en-US" dirty="0"/>
              <a:t> </a:t>
            </a:r>
            <a:r>
              <a:rPr lang="en-US" dirty="0" err="1"/>
              <a:t>Buddhacharita</a:t>
            </a:r>
            <a:r>
              <a:rPr lang="en-US" dirty="0"/>
              <a:t> were also written in Sanskrit. </a:t>
            </a:r>
          </a:p>
        </p:txBody>
      </p:sp>
      <p:sp>
        <p:nvSpPr>
          <p:cNvPr id="4" name="Footer Placeholder 3"/>
          <p:cNvSpPr>
            <a:spLocks noGrp="1"/>
          </p:cNvSpPr>
          <p:nvPr>
            <p:ph type="ftr" sz="quarter" idx="11"/>
          </p:nvPr>
        </p:nvSpPr>
        <p:spPr/>
        <p:txBody>
          <a:bodyPr/>
          <a:lstStyle/>
          <a:p>
            <a:r>
              <a:rPr lang="en-US"/>
              <a:t>Tanushree Sanwal, Assistant Professor, Krishna Engineering College, Gzb</a:t>
            </a:r>
          </a:p>
        </p:txBody>
      </p:sp>
      <p:sp>
        <p:nvSpPr>
          <p:cNvPr id="2" name="Title 1"/>
          <p:cNvSpPr>
            <a:spLocks noGrp="1"/>
          </p:cNvSpPr>
          <p:nvPr>
            <p:ph type="title"/>
          </p:nvPr>
        </p:nvSpPr>
        <p:spPr/>
        <p:txBody>
          <a:bodyPr/>
          <a:lstStyle/>
          <a:p>
            <a:r>
              <a:rPr lang="en-US" dirty="0"/>
              <a:t>Development of Sanskrit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Sanskrit is the only language that transcended the barriers of region and boundaries. </a:t>
            </a:r>
          </a:p>
          <a:p>
            <a:r>
              <a:rPr lang="en-US" dirty="0"/>
              <a:t>The chaste form of Sanskrit developed in between 300 BC to 200 BC. It was a refined version of Vedic Sanskrit. </a:t>
            </a:r>
          </a:p>
          <a:p>
            <a:r>
              <a:rPr lang="en-US" dirty="0"/>
              <a:t>The first evidence of the use of Sanskrit can be found in the inscriptions of </a:t>
            </a:r>
            <a:r>
              <a:rPr lang="en-US" dirty="0" err="1"/>
              <a:t>Rudradamana</a:t>
            </a:r>
            <a:r>
              <a:rPr lang="en-US" dirty="0"/>
              <a:t> at </a:t>
            </a:r>
            <a:r>
              <a:rPr lang="en-US" dirty="0" err="1"/>
              <a:t>Junagarh</a:t>
            </a:r>
            <a:r>
              <a:rPr lang="en-US" dirty="0"/>
              <a:t> in the present Southern Gujarat region. However it was the Gupta period when the use of Sanskrit in poetries can be traced. </a:t>
            </a:r>
          </a:p>
          <a:p>
            <a:endParaRPr lang="en-US" dirty="0"/>
          </a:p>
        </p:txBody>
      </p:sp>
      <p:sp>
        <p:nvSpPr>
          <p:cNvPr id="3" name="Title 2"/>
          <p:cNvSpPr>
            <a:spLocks noGrp="1"/>
          </p:cNvSpPr>
          <p:nvPr>
            <p:ph type="title"/>
          </p:nvPr>
        </p:nvSpPr>
        <p:spPr/>
        <p:txBody>
          <a:bodyPr/>
          <a:lstStyle/>
          <a:p>
            <a:r>
              <a:rPr lang="en-US" dirty="0"/>
              <a:t>Sanskrit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The period of development of this sub-group is between 600 BC to 1000 AD and started with the development of </a:t>
            </a:r>
            <a:r>
              <a:rPr lang="en-US" dirty="0" err="1"/>
              <a:t>Prakrit</a:t>
            </a:r>
            <a:r>
              <a:rPr lang="en-US" dirty="0"/>
              <a:t> language.</a:t>
            </a:r>
          </a:p>
          <a:p>
            <a:r>
              <a:rPr lang="en-US" dirty="0"/>
              <a:t> </a:t>
            </a:r>
            <a:r>
              <a:rPr lang="en-US" dirty="0" err="1"/>
              <a:t>Prakrit</a:t>
            </a:r>
            <a:r>
              <a:rPr lang="en-US" dirty="0"/>
              <a:t> is understood to mean natural, original, casual, etc, and which explains to us that it did not have strict rules of usage and was the common tongue.</a:t>
            </a:r>
          </a:p>
          <a:p>
            <a:r>
              <a:rPr lang="en-US" dirty="0"/>
              <a:t>Many languages such as </a:t>
            </a:r>
            <a:r>
              <a:rPr lang="en-US" dirty="0" err="1"/>
              <a:t>Ardha-Magadhi</a:t>
            </a:r>
            <a:r>
              <a:rPr lang="en-US" dirty="0"/>
              <a:t>, </a:t>
            </a:r>
            <a:r>
              <a:rPr lang="en-US" dirty="0" err="1"/>
              <a:t>Pali</a:t>
            </a:r>
            <a:r>
              <a:rPr lang="en-US" dirty="0"/>
              <a:t> (used by Theravada Buddhists), </a:t>
            </a:r>
            <a:r>
              <a:rPr lang="en-US" dirty="0" err="1"/>
              <a:t>Apabhramsha</a:t>
            </a:r>
            <a:r>
              <a:rPr lang="en-US" dirty="0"/>
              <a:t>, find their origin from the </a:t>
            </a:r>
            <a:r>
              <a:rPr lang="en-US" dirty="0" err="1"/>
              <a:t>Prakrit</a:t>
            </a:r>
            <a:r>
              <a:rPr lang="en-US" dirty="0"/>
              <a:t>.</a:t>
            </a:r>
          </a:p>
          <a:p>
            <a:r>
              <a:rPr lang="en-US" dirty="0"/>
              <a:t> </a:t>
            </a:r>
            <a:r>
              <a:rPr lang="en-US" dirty="0" err="1"/>
              <a:t>Prakrit</a:t>
            </a:r>
            <a:r>
              <a:rPr lang="en-US" dirty="0"/>
              <a:t> was associated with the common people. On the other hand, Sanskrit was orthodox, had fixed rules and was used by learned people or the elites, especially Brahmins.</a:t>
            </a:r>
          </a:p>
          <a:p>
            <a:r>
              <a:rPr lang="en-US" dirty="0"/>
              <a:t> The writing of texts in </a:t>
            </a:r>
            <a:r>
              <a:rPr lang="en-US" dirty="0" err="1"/>
              <a:t>Prakrit</a:t>
            </a:r>
            <a:r>
              <a:rPr lang="en-US" dirty="0"/>
              <a:t> is relatively a late development, as compared to Sanskrit. </a:t>
            </a:r>
          </a:p>
        </p:txBody>
      </p:sp>
      <p:sp>
        <p:nvSpPr>
          <p:cNvPr id="4" name="Footer Placeholder 3"/>
          <p:cNvSpPr>
            <a:spLocks noGrp="1"/>
          </p:cNvSpPr>
          <p:nvPr>
            <p:ph type="ftr" sz="quarter" idx="11"/>
          </p:nvPr>
        </p:nvSpPr>
        <p:spPr/>
        <p:txBody>
          <a:bodyPr/>
          <a:lstStyle/>
          <a:p>
            <a:r>
              <a:rPr lang="en-US"/>
              <a:t>Tanushree Sanwal, Assistant Professor, Krishna Engineering College, Gzb</a:t>
            </a:r>
          </a:p>
        </p:txBody>
      </p:sp>
      <p:sp>
        <p:nvSpPr>
          <p:cNvPr id="2" name="Title 1"/>
          <p:cNvSpPr>
            <a:spLocks noGrp="1"/>
          </p:cNvSpPr>
          <p:nvPr>
            <p:ph type="title"/>
          </p:nvPr>
        </p:nvSpPr>
        <p:spPr/>
        <p:txBody>
          <a:bodyPr/>
          <a:lstStyle/>
          <a:p>
            <a:r>
              <a:rPr lang="en-US" dirty="0"/>
              <a:t>Middle Indo-Aryan Group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800" b="1" dirty="0" err="1"/>
              <a:t>Pali</a:t>
            </a:r>
            <a:r>
              <a:rPr lang="en-US" sz="2800" b="1" dirty="0"/>
              <a:t>: </a:t>
            </a:r>
            <a:r>
              <a:rPr lang="en-US" sz="2800" dirty="0"/>
              <a:t>It was widely spoken in Magadha. It was popular during 5th- 1st century BC. It is closely related to Sanskrit, and the texts in </a:t>
            </a:r>
            <a:r>
              <a:rPr lang="en-US" sz="2800" dirty="0" err="1"/>
              <a:t>Pali</a:t>
            </a:r>
            <a:r>
              <a:rPr lang="en-US" sz="2800" dirty="0"/>
              <a:t> were written generally in </a:t>
            </a:r>
            <a:r>
              <a:rPr lang="en-US" sz="2800" dirty="0" err="1"/>
              <a:t>Brahmi</a:t>
            </a:r>
            <a:r>
              <a:rPr lang="en-US" sz="2800" dirty="0"/>
              <a:t> script. The </a:t>
            </a:r>
            <a:r>
              <a:rPr lang="en-US" sz="2800" dirty="0" err="1"/>
              <a:t>Tripitaka</a:t>
            </a:r>
            <a:r>
              <a:rPr lang="en-US" sz="2800" dirty="0"/>
              <a:t> of Buddhism were also written in </a:t>
            </a:r>
            <a:r>
              <a:rPr lang="en-US" sz="2800" dirty="0" err="1"/>
              <a:t>Pali</a:t>
            </a:r>
            <a:r>
              <a:rPr lang="en-US" sz="2800" dirty="0"/>
              <a:t>. It serves as the lingua franca of Theravada Buddhism. It is believed that Buddha himself did not speak in </a:t>
            </a:r>
            <a:r>
              <a:rPr lang="en-US" sz="2800" dirty="0" err="1"/>
              <a:t>Pali</a:t>
            </a:r>
            <a:r>
              <a:rPr lang="en-US" sz="2800" dirty="0"/>
              <a:t> but gave his </a:t>
            </a:r>
            <a:r>
              <a:rPr lang="en-US" sz="2800" dirty="0" err="1"/>
              <a:t>preachings</a:t>
            </a:r>
            <a:r>
              <a:rPr lang="en-US" sz="2800" dirty="0"/>
              <a:t> in </a:t>
            </a:r>
            <a:r>
              <a:rPr lang="en-US" sz="2800" dirty="0" err="1"/>
              <a:t>ardha-magadhi</a:t>
            </a:r>
            <a:r>
              <a:rPr lang="en-US" sz="2800" dirty="0"/>
              <a:t> language. </a:t>
            </a:r>
          </a:p>
        </p:txBody>
      </p:sp>
      <p:sp>
        <p:nvSpPr>
          <p:cNvPr id="4" name="Footer Placeholder 3"/>
          <p:cNvSpPr>
            <a:spLocks noGrp="1"/>
          </p:cNvSpPr>
          <p:nvPr>
            <p:ph type="ftr" sz="quarter" idx="11"/>
          </p:nvPr>
        </p:nvSpPr>
        <p:spPr/>
        <p:txBody>
          <a:bodyPr/>
          <a:lstStyle/>
          <a:p>
            <a:r>
              <a:rPr lang="en-US"/>
              <a:t>Tanushree Sanwal, Assistant Professor, Krishna Engineering College, Gzb</a:t>
            </a:r>
          </a:p>
        </p:txBody>
      </p:sp>
      <p:sp>
        <p:nvSpPr>
          <p:cNvPr id="2" name="Title 1"/>
          <p:cNvSpPr>
            <a:spLocks noGrp="1"/>
          </p:cNvSpPr>
          <p:nvPr>
            <p:ph type="title"/>
          </p:nvPr>
        </p:nvSpPr>
        <p:spPr/>
        <p:txBody>
          <a:bodyPr/>
          <a:lstStyle/>
          <a:p>
            <a:r>
              <a:rPr lang="en-US" dirty="0" err="1"/>
              <a:t>Prakrit</a:t>
            </a:r>
            <a:r>
              <a:rPr lang="en-US" dirty="0"/>
              <a:t> includes: </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2179</Words>
  <Application>Microsoft Office PowerPoint</Application>
  <PresentationFormat>On-screen Show (4:3)</PresentationFormat>
  <Paragraphs>100</Paragraphs>
  <Slides>30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Calibri</vt:lpstr>
      <vt:lpstr>Lucida Sans Unicode</vt:lpstr>
      <vt:lpstr>Verdana</vt:lpstr>
      <vt:lpstr>Wingdings 2</vt:lpstr>
      <vt:lpstr>Wingdings 3</vt:lpstr>
      <vt:lpstr>Office Theme</vt:lpstr>
      <vt:lpstr>Concourse</vt:lpstr>
      <vt:lpstr>LANGUAGE AND LITERATURE</vt:lpstr>
      <vt:lpstr>Language</vt:lpstr>
      <vt:lpstr>CLASSIFICATION OF INDIAN LANGUAGES </vt:lpstr>
      <vt:lpstr>Indo-Aryan Group of Languages</vt:lpstr>
      <vt:lpstr>Old Indo-Aryan Group </vt:lpstr>
      <vt:lpstr>Development of Sanskrit </vt:lpstr>
      <vt:lpstr>Sanskrit</vt:lpstr>
      <vt:lpstr>Middle Indo-Aryan Group</vt:lpstr>
      <vt:lpstr>Prakrit includes: </vt:lpstr>
      <vt:lpstr>PowerPoint Presentation</vt:lpstr>
      <vt:lpstr>PowerPoint Presentation</vt:lpstr>
      <vt:lpstr>PowerPoint Presentation</vt:lpstr>
      <vt:lpstr>Modern Indo-Aryan Group </vt:lpstr>
      <vt:lpstr>Classical Sanskrit Literature </vt:lpstr>
      <vt:lpstr>Sanskrit Drama</vt:lpstr>
      <vt:lpstr>PowerPoint Presentation</vt:lpstr>
      <vt:lpstr>Sanskrit Poetry </vt:lpstr>
      <vt:lpstr>PowerPoint Presentation</vt:lpstr>
      <vt:lpstr>Other Major Sanskrit texts</vt:lpstr>
      <vt:lpstr>Manusmriti</vt:lpstr>
      <vt:lpstr>Kautilya’s Arthashastra</vt:lpstr>
      <vt:lpstr>PowerPoint Presentation</vt:lpstr>
      <vt:lpstr>Literature in Pali and Prakrit</vt:lpstr>
      <vt:lpstr>PowerPoint Presentation</vt:lpstr>
      <vt:lpstr> The Jatakas, composed in the 3rd century BC - 2nd century AD, relate stories of the previous  births of the Buddha.</vt:lpstr>
      <vt:lpstr>Jainism, produced texts in Prakrit</vt:lpstr>
      <vt:lpstr>PowerPoint Presentation</vt:lpstr>
      <vt:lpstr>Telugu Literature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dc:title>
  <dc:creator>Tanushree</dc:creator>
  <cp:lastModifiedBy>tanushree sanwal</cp:lastModifiedBy>
  <cp:revision>25</cp:revision>
  <dcterms:created xsi:type="dcterms:W3CDTF">2006-08-16T00:00:00Z</dcterms:created>
  <dcterms:modified xsi:type="dcterms:W3CDTF">2023-02-15T05:55:12Z</dcterms:modified>
</cp:coreProperties>
</file>