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BE6A9-FC65-4251-B1EB-44BA26AF140A}" type="datetimeFigureOut">
              <a:rPr lang="en-US" smtClean="0"/>
              <a:pPr/>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9DDD7-2D53-460C-98CA-9319F227B3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6C614EE-F99D-4519-8333-EDE74098563A}" type="datetime1">
              <a:rPr lang="en-US" smtClean="0"/>
              <a:pPr/>
              <a:t>10/1/2020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TANUSHREE SANWAL, ASSISTANT PROFESSOR, KEC, GZB</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3DBA3E-5703-4903-9FFA-951F7D952FC5}" type="datetime1">
              <a:rPr lang="en-US" smtClean="0"/>
              <a:pPr/>
              <a:t>10/1/2020</a:t>
            </a:fld>
            <a:endParaRPr lang="en-US"/>
          </a:p>
        </p:txBody>
      </p:sp>
      <p:sp>
        <p:nvSpPr>
          <p:cNvPr id="5" name="Footer Placeholder 4"/>
          <p:cNvSpPr>
            <a:spLocks noGrp="1"/>
          </p:cNvSpPr>
          <p:nvPr>
            <p:ph type="ftr" sz="quarter" idx="11"/>
          </p:nvPr>
        </p:nvSpPr>
        <p:spPr/>
        <p:txBody>
          <a:bodyPr/>
          <a:lstStyle/>
          <a:p>
            <a:r>
              <a:rPr lang="en-US" smtClean="0"/>
              <a:t>TANUSHREE SANWAL, ASSISTANT PROFESSOR, KEC, GZB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D080CE-F1D7-47F7-BAC3-12CA471B928C}" type="datetime1">
              <a:rPr lang="en-US" smtClean="0"/>
              <a:pPr/>
              <a:t>10/1/2020</a:t>
            </a:fld>
            <a:endParaRPr lang="en-US"/>
          </a:p>
        </p:txBody>
      </p:sp>
      <p:sp>
        <p:nvSpPr>
          <p:cNvPr id="5" name="Footer Placeholder 4"/>
          <p:cNvSpPr>
            <a:spLocks noGrp="1"/>
          </p:cNvSpPr>
          <p:nvPr>
            <p:ph type="ftr" sz="quarter" idx="11"/>
          </p:nvPr>
        </p:nvSpPr>
        <p:spPr/>
        <p:txBody>
          <a:bodyPr/>
          <a:lstStyle/>
          <a:p>
            <a:r>
              <a:rPr lang="en-US" smtClean="0"/>
              <a:t>TANUSHREE SANWAL, ASSISTANT PROFESSOR, KEC, GZB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0EF2A80-3617-4E55-AD3D-EC5A3D4EE4B7}" type="datetime1">
              <a:rPr lang="en-US" smtClean="0"/>
              <a:pPr/>
              <a:t>10/1/2020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TANUSHREE SANWAL, ASSISTANT PROFESSOR, KEC, GZB</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9731A5F-3C7A-4017-A6C1-7AEFDDFF9810}" type="datetime1">
              <a:rPr lang="en-US" smtClean="0"/>
              <a:pPr/>
              <a:t>10/1/2020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TANUSHREE SANWAL, ASSISTANT PROFESSOR, KEC, GZB</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9DD1AC8-CFB1-4369-A83D-7B389F477789}" type="datetime1">
              <a:rPr lang="en-US" smtClean="0"/>
              <a:pPr/>
              <a:t>10/1/2020</a:t>
            </a:fld>
            <a:endParaRPr lang="en-US"/>
          </a:p>
        </p:txBody>
      </p:sp>
      <p:sp>
        <p:nvSpPr>
          <p:cNvPr id="6" name="Footer Placeholder 5"/>
          <p:cNvSpPr>
            <a:spLocks noGrp="1"/>
          </p:cNvSpPr>
          <p:nvPr>
            <p:ph type="ftr" sz="quarter" idx="11"/>
          </p:nvPr>
        </p:nvSpPr>
        <p:spPr/>
        <p:txBody>
          <a:bodyPr/>
          <a:lstStyle/>
          <a:p>
            <a:r>
              <a:rPr lang="en-US" smtClean="0"/>
              <a:t>TANUSHREE SANWAL, ASSISTANT PROFESSOR, KEC, GZB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3AC1B44-9960-423E-BAE7-8E923F626577}" type="datetime1">
              <a:rPr lang="en-US" smtClean="0"/>
              <a:pPr/>
              <a:t>10/1/2020</a:t>
            </a:fld>
            <a:endParaRPr lang="en-US"/>
          </a:p>
        </p:txBody>
      </p:sp>
      <p:sp>
        <p:nvSpPr>
          <p:cNvPr id="8" name="Footer Placeholder 7"/>
          <p:cNvSpPr>
            <a:spLocks noGrp="1"/>
          </p:cNvSpPr>
          <p:nvPr>
            <p:ph type="ftr" sz="quarter" idx="11"/>
          </p:nvPr>
        </p:nvSpPr>
        <p:spPr/>
        <p:txBody>
          <a:bodyPr/>
          <a:lstStyle/>
          <a:p>
            <a:r>
              <a:rPr lang="en-US" smtClean="0"/>
              <a:t>TANUSHREE SANWAL, ASSISTANT PROFESSOR, KEC, GZB</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E82C55-DD34-44FD-A551-A50BA9F558CA}" type="datetime1">
              <a:rPr lang="en-US" smtClean="0"/>
              <a:pPr/>
              <a:t>10/1/2020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TANUSHREE SANWAL, ASSISTANT PROFESSOR, KEC, GZB</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73522-5C8E-4946-BC84-AC2C757CB2E6}" type="datetime1">
              <a:rPr lang="en-US" smtClean="0"/>
              <a:pPr/>
              <a:t>10/1/2020</a:t>
            </a:fld>
            <a:endParaRPr lang="en-US"/>
          </a:p>
        </p:txBody>
      </p:sp>
      <p:sp>
        <p:nvSpPr>
          <p:cNvPr id="3" name="Footer Placeholder 2"/>
          <p:cNvSpPr>
            <a:spLocks noGrp="1"/>
          </p:cNvSpPr>
          <p:nvPr>
            <p:ph type="ftr" sz="quarter" idx="11"/>
          </p:nvPr>
        </p:nvSpPr>
        <p:spPr/>
        <p:txBody>
          <a:bodyPr/>
          <a:lstStyle/>
          <a:p>
            <a:r>
              <a:rPr lang="en-US" smtClean="0"/>
              <a:t>TANUSHREE SANWAL, ASSISTANT PROFESSOR, KEC, GZB</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45A08EB-222A-42C2-AF10-BD54AEBA451C}" type="datetime1">
              <a:rPr lang="en-US" smtClean="0"/>
              <a:pPr/>
              <a:t>10/1/2020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TANUSHREE SANWAL, ASSISTANT PROFESSOR, KEC, GZB</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A4EF06-31A4-4F66-B49D-75AA51F04FE3}" type="datetime1">
              <a:rPr lang="en-US" smtClean="0"/>
              <a:pPr/>
              <a:t>10/1/2020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TANUSHREE SANWAL, ASSISTANT PROFESSOR, KEC, GZB</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028E2F-A8B7-4C62-BDC1-3306B19543CF}" type="datetime1">
              <a:rPr lang="en-US" smtClean="0"/>
              <a:pPr/>
              <a:t>10/1/2020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TANUSHREE SANWAL, ASSISTANT PROFESSOR, KEC, GZB</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Kannada Literature,</a:t>
            </a:r>
            <a:br>
              <a:rPr lang="en-US" dirty="0" smtClean="0"/>
            </a:br>
            <a:r>
              <a:rPr lang="en-US" dirty="0" smtClean="0"/>
              <a:t>Malayalam Literature ,</a:t>
            </a:r>
            <a:br>
              <a:rPr lang="en-US" dirty="0" smtClean="0"/>
            </a:br>
            <a:r>
              <a:rPr lang="en-US" dirty="0" err="1" smtClean="0"/>
              <a:t>Sangama</a:t>
            </a:r>
            <a:r>
              <a:rPr lang="en-US" dirty="0" smtClean="0"/>
              <a:t> Literature </a:t>
            </a:r>
            <a:br>
              <a:rPr lang="en-US" dirty="0" smtClean="0"/>
            </a:br>
            <a:r>
              <a:rPr lang="en-US" dirty="0" smtClean="0"/>
              <a:t>Northern Indian Languages &amp; Literature, </a:t>
            </a:r>
            <a:br>
              <a:rPr lang="en-US" dirty="0" smtClean="0"/>
            </a:br>
            <a:r>
              <a:rPr lang="en-US" dirty="0" smtClean="0"/>
              <a:t>Persian And Urdu ,Hindi Literature</a:t>
            </a:r>
            <a:br>
              <a:rPr lang="en-US" dirty="0" smtClean="0"/>
            </a:br>
            <a:r>
              <a:rPr lang="en-US" dirty="0" smtClean="0"/>
              <a:t>unit 2  </a:t>
            </a:r>
            <a:endParaRPr lang="en-US" dirty="0"/>
          </a:p>
        </p:txBody>
      </p:sp>
      <p:sp>
        <p:nvSpPr>
          <p:cNvPr id="4" name="Footer Placeholder 3"/>
          <p:cNvSpPr>
            <a:spLocks noGrp="1"/>
          </p:cNvSpPr>
          <p:nvPr>
            <p:ph type="ftr" sz="quarter" idx="11"/>
          </p:nvPr>
        </p:nvSpPr>
        <p:spPr/>
        <p:txBody>
          <a:bodyPr/>
          <a:lstStyle/>
          <a:p>
            <a:r>
              <a:rPr lang="en-US" smtClean="0"/>
              <a:t>TANUSHREE SANWAL, ASSISTANT PROFESSOR, KEC, GZB</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ratnatraya</a:t>
            </a:r>
            <a:r>
              <a:rPr lang="en-US" dirty="0" smtClean="0"/>
              <a: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Kannada language has many great scholars but the ‘</a:t>
            </a:r>
            <a:r>
              <a:rPr lang="en-US" dirty="0" err="1" smtClean="0"/>
              <a:t>ratnatraya</a:t>
            </a:r>
            <a:r>
              <a:rPr lang="en-US" dirty="0" smtClean="0"/>
              <a:t>’ or ‘the three gems’ were unparalleled. The </a:t>
            </a:r>
            <a:r>
              <a:rPr lang="en-US" dirty="0" err="1" smtClean="0"/>
              <a:t>ratnatraya</a:t>
            </a:r>
            <a:r>
              <a:rPr lang="en-US" dirty="0" smtClean="0"/>
              <a:t> consisted of three poets called :-</a:t>
            </a:r>
          </a:p>
          <a:p>
            <a:r>
              <a:rPr lang="en-US" dirty="0" smtClean="0"/>
              <a:t>Pampa –wrote </a:t>
            </a:r>
            <a:r>
              <a:rPr lang="en-US" dirty="0" err="1" smtClean="0"/>
              <a:t>Adipurana</a:t>
            </a:r>
            <a:r>
              <a:rPr lang="en-US" dirty="0" smtClean="0"/>
              <a:t> and </a:t>
            </a:r>
            <a:r>
              <a:rPr lang="en-US" dirty="0" err="1" smtClean="0"/>
              <a:t>Vïkramarjuna</a:t>
            </a:r>
            <a:r>
              <a:rPr lang="en-US" dirty="0" smtClean="0"/>
              <a:t> </a:t>
            </a:r>
            <a:r>
              <a:rPr lang="en-US" dirty="0" err="1" smtClean="0"/>
              <a:t>Vijaya</a:t>
            </a:r>
            <a:r>
              <a:rPr lang="en-US" dirty="0" smtClean="0"/>
              <a:t> (poetic work) and was attached to the court of </a:t>
            </a:r>
            <a:r>
              <a:rPr lang="en-US" dirty="0" err="1" smtClean="0"/>
              <a:t>Chalukya</a:t>
            </a:r>
            <a:r>
              <a:rPr lang="en-US" dirty="0" smtClean="0"/>
              <a:t> </a:t>
            </a:r>
            <a:r>
              <a:rPr lang="en-US" dirty="0" err="1" smtClean="0"/>
              <a:t>Arikesari</a:t>
            </a:r>
            <a:r>
              <a:rPr lang="en-US" dirty="0" smtClean="0"/>
              <a:t>.</a:t>
            </a:r>
          </a:p>
          <a:p>
            <a:r>
              <a:rPr lang="en-US" dirty="0" err="1" smtClean="0"/>
              <a:t>Ponna</a:t>
            </a:r>
            <a:r>
              <a:rPr lang="en-US" dirty="0" smtClean="0"/>
              <a:t> ----has written a famous treatise, titled </a:t>
            </a:r>
            <a:r>
              <a:rPr lang="en-US" dirty="0" err="1" smtClean="0"/>
              <a:t>Shanti</a:t>
            </a:r>
            <a:r>
              <a:rPr lang="en-US" dirty="0" smtClean="0"/>
              <a:t> </a:t>
            </a:r>
            <a:r>
              <a:rPr lang="en-US" dirty="0" err="1" smtClean="0"/>
              <a:t>Purana</a:t>
            </a:r>
            <a:r>
              <a:rPr lang="en-US" dirty="0" smtClean="0"/>
              <a:t>. </a:t>
            </a:r>
          </a:p>
          <a:p>
            <a:r>
              <a:rPr lang="en-US" dirty="0" err="1" smtClean="0"/>
              <a:t>Ranna</a:t>
            </a:r>
            <a:r>
              <a:rPr lang="en-US" dirty="0" smtClean="0"/>
              <a:t>-----has authored </a:t>
            </a:r>
            <a:r>
              <a:rPr lang="en-US" dirty="0" err="1" smtClean="0"/>
              <a:t>Ajitanatha</a:t>
            </a:r>
            <a:r>
              <a:rPr lang="en-US" dirty="0" smtClean="0"/>
              <a:t> </a:t>
            </a:r>
            <a:r>
              <a:rPr lang="en-US" dirty="0" err="1" smtClean="0"/>
              <a:t>Purano</a:t>
            </a:r>
            <a:endParaRPr lang="en-US" dirty="0" smtClean="0"/>
          </a:p>
          <a:p>
            <a:pPr>
              <a:buNone/>
            </a:pPr>
            <a:r>
              <a:rPr lang="en-US" dirty="0" smtClean="0"/>
              <a:t>These two poets were attached to the court of the </a:t>
            </a:r>
            <a:r>
              <a:rPr lang="en-US" dirty="0" err="1" smtClean="0"/>
              <a:t>Rashtrakuta</a:t>
            </a:r>
            <a:r>
              <a:rPr lang="en-US" dirty="0" smtClean="0"/>
              <a:t> king Krishna III</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major texts in Kannada literature are:</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457200" y="1371600"/>
            <a:ext cx="6705600" cy="3276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57200" y="4648200"/>
            <a:ext cx="6629400" cy="1066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MEDIEVAL LITERATURE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Several different trends emerged in the medieval period, which affected the languages, and dialects that emerged. </a:t>
            </a:r>
          </a:p>
          <a:p>
            <a:r>
              <a:rPr lang="en-US" dirty="0" smtClean="0"/>
              <a:t>The major change was the emergence of Persian as the writing of the Delhi Sultanate and </a:t>
            </a:r>
            <a:r>
              <a:rPr lang="en-US" dirty="0" err="1" smtClean="0"/>
              <a:t>Mughal</a:t>
            </a:r>
            <a:r>
              <a:rPr lang="en-US" dirty="0" smtClean="0"/>
              <a:t> courts. </a:t>
            </a:r>
          </a:p>
          <a:p>
            <a:r>
              <a:rPr lang="en-US" dirty="0" smtClean="0"/>
              <a:t>This period also sees the development of Hindi from the ancient </a:t>
            </a:r>
            <a:r>
              <a:rPr lang="en-US" dirty="0" err="1" smtClean="0"/>
              <a:t>apabhramsa</a:t>
            </a:r>
            <a:r>
              <a:rPr lang="en-US" dirty="0" smtClean="0"/>
              <a:t> language.</a:t>
            </a:r>
          </a:p>
          <a:p>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Persian</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Although the roots of Persian language are as old as Sanskrit, it came to India with the coming of Turks and Mongols in the twelfth century.</a:t>
            </a:r>
          </a:p>
          <a:p>
            <a:r>
              <a:rPr lang="en-US" dirty="0" smtClean="0"/>
              <a:t> It is during their rule that Persian became the mode of communication of the court. One of the finest Persian poets is Amir </a:t>
            </a:r>
            <a:r>
              <a:rPr lang="en-US" dirty="0" err="1" smtClean="0"/>
              <a:t>Khusrau</a:t>
            </a:r>
            <a:r>
              <a:rPr lang="en-US" dirty="0" smtClean="0"/>
              <a:t> </a:t>
            </a:r>
            <a:r>
              <a:rPr lang="en-US" dirty="0" err="1" smtClean="0"/>
              <a:t>Dehlavi</a:t>
            </a:r>
            <a:r>
              <a:rPr lang="en-US" dirty="0" smtClean="0"/>
              <a:t> (Amir </a:t>
            </a:r>
            <a:r>
              <a:rPr lang="en-US" dirty="0" err="1" smtClean="0"/>
              <a:t>Khusrau</a:t>
            </a:r>
            <a:r>
              <a:rPr lang="en-US" dirty="0" smtClean="0"/>
              <a:t> of Delhi). Apart from his </a:t>
            </a:r>
            <a:r>
              <a:rPr lang="en-US" dirty="0" err="1" smtClean="0"/>
              <a:t>Diwan</a:t>
            </a:r>
            <a:r>
              <a:rPr lang="en-US" dirty="0" smtClean="0"/>
              <a:t> (collection of poetry in Persian), he also wrote </a:t>
            </a:r>
            <a:r>
              <a:rPr lang="en-US" dirty="0" err="1" smtClean="0"/>
              <a:t>Nuh</a:t>
            </a:r>
            <a:r>
              <a:rPr lang="en-US" dirty="0" smtClean="0"/>
              <a:t> </a:t>
            </a:r>
            <a:r>
              <a:rPr lang="en-US" dirty="0" err="1" smtClean="0"/>
              <a:t>Sipihr</a:t>
            </a:r>
            <a:r>
              <a:rPr lang="en-US" dirty="0" smtClean="0"/>
              <a:t> and the </a:t>
            </a:r>
            <a:r>
              <a:rPr lang="en-US" dirty="0" err="1" smtClean="0"/>
              <a:t>Masnavi</a:t>
            </a:r>
            <a:r>
              <a:rPr lang="en-US" dirty="0" smtClean="0"/>
              <a:t> </a:t>
            </a:r>
            <a:r>
              <a:rPr lang="en-US" dirty="0" err="1" smtClean="0"/>
              <a:t>Duwal</a:t>
            </a:r>
            <a:r>
              <a:rPr lang="en-US" dirty="0" smtClean="0"/>
              <a:t> </a:t>
            </a:r>
            <a:r>
              <a:rPr lang="en-US" dirty="0" err="1" smtClean="0"/>
              <a:t>Rani</a:t>
            </a:r>
            <a:r>
              <a:rPr lang="en-US" dirty="0" smtClean="0"/>
              <a:t> </a:t>
            </a:r>
            <a:r>
              <a:rPr lang="en-US" dirty="0" err="1" smtClean="0"/>
              <a:t>Khizr</a:t>
            </a:r>
            <a:r>
              <a:rPr lang="en-US" dirty="0" smtClean="0"/>
              <a:t> Khan, that is a tragic love poem. </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 the Delhi Sultanate, Zia-</a:t>
            </a:r>
            <a:r>
              <a:rPr lang="en-US" dirty="0" err="1" smtClean="0"/>
              <a:t>ud</a:t>
            </a:r>
            <a:r>
              <a:rPr lang="en-US" dirty="0" smtClean="0"/>
              <a:t> din </a:t>
            </a:r>
            <a:r>
              <a:rPr lang="en-US" dirty="0" err="1" smtClean="0"/>
              <a:t>Barani</a:t>
            </a:r>
            <a:r>
              <a:rPr lang="en-US" dirty="0" smtClean="0"/>
              <a:t> is amongst the top historians of that period and he wrote </a:t>
            </a:r>
            <a:r>
              <a:rPr lang="en-US" dirty="0" err="1" smtClean="0"/>
              <a:t>Tarikh</a:t>
            </a:r>
            <a:r>
              <a:rPr lang="en-US" dirty="0" smtClean="0"/>
              <a:t>-e-</a:t>
            </a:r>
            <a:r>
              <a:rPr lang="en-US" dirty="0" err="1" smtClean="0"/>
              <a:t>Firuz</a:t>
            </a:r>
            <a:r>
              <a:rPr lang="en-US" dirty="0" smtClean="0"/>
              <a:t> </a:t>
            </a:r>
            <a:r>
              <a:rPr lang="en-US" dirty="0" err="1" smtClean="0"/>
              <a:t>Shahi</a:t>
            </a:r>
            <a:r>
              <a:rPr lang="en-US" dirty="0" smtClean="0"/>
              <a:t>. </a:t>
            </a:r>
          </a:p>
          <a:p>
            <a:r>
              <a:rPr lang="en-US" dirty="0" smtClean="0"/>
              <a:t>Another famous historian was </a:t>
            </a:r>
            <a:r>
              <a:rPr lang="en-US" dirty="0" err="1" smtClean="0"/>
              <a:t>Minhajus</a:t>
            </a:r>
            <a:r>
              <a:rPr lang="en-US" dirty="0" smtClean="0"/>
              <a:t> </a:t>
            </a:r>
            <a:r>
              <a:rPr lang="en-US" dirty="0" err="1" smtClean="0"/>
              <a:t>Siraj</a:t>
            </a:r>
            <a:r>
              <a:rPr lang="en-US" dirty="0" smtClean="0"/>
              <a:t>. </a:t>
            </a:r>
          </a:p>
          <a:p>
            <a:r>
              <a:rPr lang="en-US" dirty="0" smtClean="0"/>
              <a:t>There are several travel accounts written by famous </a:t>
            </a:r>
            <a:r>
              <a:rPr lang="en-US" dirty="0" err="1" smtClean="0"/>
              <a:t>travellers</a:t>
            </a:r>
            <a:r>
              <a:rPr lang="en-US" dirty="0" smtClean="0"/>
              <a:t> like </a:t>
            </a:r>
            <a:r>
              <a:rPr lang="en-US" dirty="0" err="1" smtClean="0"/>
              <a:t>Ibn</a:t>
            </a:r>
            <a:r>
              <a:rPr lang="en-US" dirty="0" smtClean="0"/>
              <a:t> </a:t>
            </a:r>
            <a:r>
              <a:rPr lang="en-US" dirty="0" err="1" smtClean="0"/>
              <a:t>Batuta</a:t>
            </a:r>
            <a:r>
              <a:rPr lang="en-US" dirty="0" smtClean="0"/>
              <a:t> (Moroccan </a:t>
            </a:r>
            <a:r>
              <a:rPr lang="en-US" dirty="0" err="1" smtClean="0"/>
              <a:t>traveller</a:t>
            </a:r>
            <a:r>
              <a:rPr lang="en-US" dirty="0" smtClean="0"/>
              <a:t>) that explain the socio-political scenario of the period.</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Mughal</a:t>
            </a:r>
            <a:r>
              <a:rPr lang="en-US" dirty="0" smtClean="0"/>
              <a:t> period</a:t>
            </a:r>
            <a:endParaRPr lang="en-US" dirty="0"/>
          </a:p>
        </p:txBody>
      </p:sp>
      <p:sp>
        <p:nvSpPr>
          <p:cNvPr id="3" name="Content Placeholder 2"/>
          <p:cNvSpPr>
            <a:spLocks noGrp="1"/>
          </p:cNvSpPr>
          <p:nvPr>
            <p:ph sz="quarter" idx="1"/>
          </p:nvPr>
        </p:nvSpPr>
        <p:spPr/>
        <p:txBody>
          <a:bodyPr/>
          <a:lstStyle/>
          <a:p>
            <a:r>
              <a:rPr lang="en-US" dirty="0" smtClean="0"/>
              <a:t>Literature in Persian shot up in the </a:t>
            </a:r>
            <a:r>
              <a:rPr lang="en-US" dirty="0" err="1" smtClean="0"/>
              <a:t>Mughal</a:t>
            </a:r>
            <a:r>
              <a:rPr lang="en-US" dirty="0" smtClean="0"/>
              <a:t> period. </a:t>
            </a:r>
          </a:p>
          <a:p>
            <a:r>
              <a:rPr lang="en-US" dirty="0" err="1" smtClean="0"/>
              <a:t>Mughal</a:t>
            </a:r>
            <a:r>
              <a:rPr lang="en-US" dirty="0" smtClean="0"/>
              <a:t> emperor Babar wrote </a:t>
            </a:r>
            <a:r>
              <a:rPr lang="en-US" dirty="0" err="1" smtClean="0"/>
              <a:t>Tuzuk</a:t>
            </a:r>
            <a:r>
              <a:rPr lang="en-US" dirty="0" smtClean="0"/>
              <a:t>-I-</a:t>
            </a:r>
            <a:r>
              <a:rPr lang="en-US" dirty="0" err="1" smtClean="0"/>
              <a:t>Babari</a:t>
            </a:r>
            <a:r>
              <a:rPr lang="en-US" dirty="0" smtClean="0"/>
              <a:t> in Turkish, which is his autobiography and gives us important information about the </a:t>
            </a:r>
            <a:r>
              <a:rPr lang="en-US" dirty="0" err="1" smtClean="0"/>
              <a:t>Mughal</a:t>
            </a:r>
            <a:r>
              <a:rPr lang="en-US" dirty="0" smtClean="0"/>
              <a:t> conquest of India.</a:t>
            </a:r>
          </a:p>
          <a:p>
            <a:r>
              <a:rPr lang="en-US" dirty="0" smtClean="0"/>
              <a:t>Another important work is </a:t>
            </a:r>
            <a:r>
              <a:rPr lang="en-US" dirty="0" err="1" smtClean="0"/>
              <a:t>Humayun-nama</a:t>
            </a:r>
            <a:r>
              <a:rPr lang="en-US" dirty="0" smtClean="0"/>
              <a:t> which gives an account of his life and struggles to get the throne, written by half-sister of </a:t>
            </a:r>
            <a:r>
              <a:rPr lang="en-US" dirty="0" err="1" smtClean="0"/>
              <a:t>Humayun</a:t>
            </a:r>
            <a:r>
              <a:rPr lang="en-US" dirty="0" smtClean="0"/>
              <a:t>, </a:t>
            </a:r>
            <a:r>
              <a:rPr lang="en-US" dirty="0" err="1" smtClean="0"/>
              <a:t>Gulbadan</a:t>
            </a:r>
            <a:r>
              <a:rPr lang="en-US" dirty="0" smtClean="0"/>
              <a:t> Begum.</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The greatest emperor of this period was Akbar and </a:t>
            </a:r>
            <a:r>
              <a:rPr lang="en-US" dirty="0" err="1" smtClean="0"/>
              <a:t>Ain</a:t>
            </a:r>
            <a:r>
              <a:rPr lang="en-US" dirty="0" smtClean="0"/>
              <a:t>-e </a:t>
            </a:r>
            <a:r>
              <a:rPr lang="en-US" dirty="0" err="1" smtClean="0"/>
              <a:t>Akbari</a:t>
            </a:r>
            <a:r>
              <a:rPr lang="en-US" dirty="0" smtClean="0"/>
              <a:t> and </a:t>
            </a:r>
            <a:r>
              <a:rPr lang="en-US" dirty="0" err="1" smtClean="0"/>
              <a:t>Akbarnama</a:t>
            </a:r>
            <a:r>
              <a:rPr lang="en-US" dirty="0" smtClean="0"/>
              <a:t> written by his court historian </a:t>
            </a:r>
            <a:r>
              <a:rPr lang="en-US" dirty="0" err="1" smtClean="0"/>
              <a:t>Abul</a:t>
            </a:r>
            <a:r>
              <a:rPr lang="en-US" dirty="0" smtClean="0"/>
              <a:t> </a:t>
            </a:r>
            <a:r>
              <a:rPr lang="en-US" dirty="0" err="1" smtClean="0"/>
              <a:t>Fazl</a:t>
            </a:r>
            <a:r>
              <a:rPr lang="en-US" dirty="0" smtClean="0"/>
              <a:t>, are the best examples of literature of this period. </a:t>
            </a:r>
          </a:p>
          <a:p>
            <a:r>
              <a:rPr lang="en-US" dirty="0" smtClean="0"/>
              <a:t>He ordered several translations of Sanskrit texts like Ramayana, </a:t>
            </a:r>
            <a:r>
              <a:rPr lang="en-US" dirty="0" err="1" smtClean="0"/>
              <a:t>Bhagwata</a:t>
            </a:r>
            <a:r>
              <a:rPr lang="en-US" dirty="0" smtClean="0"/>
              <a:t> </a:t>
            </a:r>
            <a:r>
              <a:rPr lang="en-US" dirty="0" err="1" smtClean="0"/>
              <a:t>Gita</a:t>
            </a:r>
            <a:r>
              <a:rPr lang="en-US" dirty="0" smtClean="0"/>
              <a:t> and several Upanishads into Persian. </a:t>
            </a:r>
          </a:p>
          <a:p>
            <a:r>
              <a:rPr lang="en-US" dirty="0" smtClean="0"/>
              <a:t>Two major examples are the Mahabharata which when translated into Persian was called </a:t>
            </a:r>
            <a:r>
              <a:rPr lang="en-US" dirty="0" err="1" smtClean="0"/>
              <a:t>Razmnama</a:t>
            </a:r>
            <a:r>
              <a:rPr lang="en-US" dirty="0" smtClean="0"/>
              <a:t>.</a:t>
            </a:r>
          </a:p>
          <a:p>
            <a:r>
              <a:rPr lang="en-US" dirty="0" smtClean="0"/>
              <a:t> One of highly illustrated works from this period is called </a:t>
            </a:r>
            <a:r>
              <a:rPr lang="en-US" dirty="0" err="1" smtClean="0"/>
              <a:t>Hamzanama</a:t>
            </a:r>
            <a:r>
              <a:rPr lang="en-US" dirty="0" smtClean="0"/>
              <a:t>, which depicts the story of the mythical Persian hero, Amir </a:t>
            </a:r>
            <a:r>
              <a:rPr lang="en-US" dirty="0" err="1" smtClean="0"/>
              <a:t>Hamza</a:t>
            </a:r>
            <a:r>
              <a:rPr lang="en-US" dirty="0" smtClean="0"/>
              <a:t>.</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err="1" smtClean="0"/>
              <a:t>Malik</a:t>
            </a:r>
            <a:r>
              <a:rPr lang="en-US" dirty="0" smtClean="0"/>
              <a:t> Muhammad </a:t>
            </a:r>
            <a:r>
              <a:rPr lang="en-US" dirty="0" err="1" smtClean="0"/>
              <a:t>Jayasi</a:t>
            </a:r>
            <a:r>
              <a:rPr lang="en-US" dirty="0" smtClean="0"/>
              <a:t> also composed his </a:t>
            </a:r>
            <a:r>
              <a:rPr lang="en-US" dirty="0" err="1" smtClean="0"/>
              <a:t>Padmavat</a:t>
            </a:r>
            <a:r>
              <a:rPr lang="en-US" dirty="0" smtClean="0"/>
              <a:t> in this period.</a:t>
            </a:r>
          </a:p>
          <a:p>
            <a:r>
              <a:rPr lang="en-US" dirty="0" smtClean="0"/>
              <a:t> Other major writers of this period include </a:t>
            </a:r>
            <a:r>
              <a:rPr lang="en-US" dirty="0" err="1" smtClean="0"/>
              <a:t>Badauni</a:t>
            </a:r>
            <a:r>
              <a:rPr lang="en-US" dirty="0" smtClean="0"/>
              <a:t>, who wrote on ethics of political rule and</a:t>
            </a:r>
          </a:p>
          <a:p>
            <a:r>
              <a:rPr lang="en-US" dirty="0" smtClean="0"/>
              <a:t> </a:t>
            </a:r>
            <a:r>
              <a:rPr lang="en-US" dirty="0" err="1" smtClean="0"/>
              <a:t>Faizi</a:t>
            </a:r>
            <a:r>
              <a:rPr lang="en-US" dirty="0" smtClean="0"/>
              <a:t> who was considered a master of Persian poetry. </a:t>
            </a:r>
          </a:p>
          <a:p>
            <a:r>
              <a:rPr lang="en-US" dirty="0" smtClean="0"/>
              <a:t>Several texts were produced in the period of Shah </a:t>
            </a:r>
            <a:r>
              <a:rPr lang="en-US" dirty="0" err="1" smtClean="0"/>
              <a:t>Jahan</a:t>
            </a:r>
            <a:r>
              <a:rPr lang="en-US" dirty="0" smtClean="0"/>
              <a:t>, especially about the emperor like the Shah </a:t>
            </a:r>
            <a:r>
              <a:rPr lang="en-US" dirty="0" err="1" smtClean="0"/>
              <a:t>Jahan-nama</a:t>
            </a:r>
            <a:r>
              <a:rPr lang="en-US" dirty="0" smtClean="0"/>
              <a:t> of </a:t>
            </a:r>
            <a:r>
              <a:rPr lang="en-US" dirty="0" err="1" smtClean="0"/>
              <a:t>Inayat</a:t>
            </a:r>
            <a:r>
              <a:rPr lang="en-US" dirty="0" smtClean="0"/>
              <a:t> Khan. </a:t>
            </a:r>
          </a:p>
          <a:p>
            <a:r>
              <a:rPr lang="en-US" dirty="0" smtClean="0"/>
              <a:t>In Aurangzeb’s period, several satirists like Mir </a:t>
            </a:r>
            <a:r>
              <a:rPr lang="en-US" dirty="0" err="1" smtClean="0"/>
              <a:t>Jafar</a:t>
            </a:r>
            <a:r>
              <a:rPr lang="en-US" dirty="0" smtClean="0"/>
              <a:t> </a:t>
            </a:r>
            <a:r>
              <a:rPr lang="en-US" dirty="0" err="1" smtClean="0"/>
              <a:t>Zatalli</a:t>
            </a:r>
            <a:r>
              <a:rPr lang="en-US" dirty="0" smtClean="0"/>
              <a:t> wrote their </a:t>
            </a:r>
            <a:r>
              <a:rPr lang="en-US" dirty="0" err="1" smtClean="0"/>
              <a:t>Kulliyat</a:t>
            </a:r>
            <a:r>
              <a:rPr lang="en-US" dirty="0" smtClean="0"/>
              <a:t> (collection of verses). </a:t>
            </a:r>
          </a:p>
          <a:p>
            <a:r>
              <a:rPr lang="en-US" dirty="0" smtClean="0"/>
              <a:t>Texts like </a:t>
            </a:r>
            <a:r>
              <a:rPr lang="en-US" dirty="0" err="1" smtClean="0"/>
              <a:t>Tabqat-i-Alamgiri</a:t>
            </a:r>
            <a:r>
              <a:rPr lang="en-US" dirty="0" smtClean="0"/>
              <a:t> give us a good idea about the period of eighteenth century. </a:t>
            </a:r>
          </a:p>
          <a:p>
            <a:r>
              <a:rPr lang="en-US" dirty="0" err="1" smtClean="0"/>
              <a:t>Padshahnama</a:t>
            </a:r>
            <a:r>
              <a:rPr lang="en-US" dirty="0" smtClean="0"/>
              <a:t> was written by Abdul </a:t>
            </a:r>
            <a:r>
              <a:rPr lang="en-US" dirty="0" err="1" smtClean="0"/>
              <a:t>Hamid</a:t>
            </a:r>
            <a:r>
              <a:rPr lang="en-US" dirty="0" smtClean="0"/>
              <a:t> </a:t>
            </a:r>
            <a:r>
              <a:rPr lang="en-US" dirty="0" err="1" smtClean="0"/>
              <a:t>Lahori</a:t>
            </a:r>
            <a:r>
              <a:rPr lang="en-US" dirty="0" smtClean="0"/>
              <a:t>. It is about Shah </a:t>
            </a:r>
            <a:r>
              <a:rPr lang="en-US" dirty="0" err="1" smtClean="0"/>
              <a:t>Jahan</a:t>
            </a:r>
            <a:r>
              <a:rPr lang="en-US" dirty="0" smtClean="0"/>
              <a:t>.</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Urdu</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linguists have debated that Urdu developed through the interaction of Persian and Hindi, especially in the barracks of the Turkish army. </a:t>
            </a:r>
          </a:p>
          <a:p>
            <a:r>
              <a:rPr lang="en-US" dirty="0" smtClean="0"/>
              <a:t>Amir </a:t>
            </a:r>
            <a:r>
              <a:rPr lang="en-US" dirty="0" err="1" smtClean="0"/>
              <a:t>Khusrau</a:t>
            </a:r>
            <a:r>
              <a:rPr lang="en-US" dirty="0" smtClean="0"/>
              <a:t> also wrote several texts in Urdu, which was in its nascent stage in this period. </a:t>
            </a:r>
          </a:p>
          <a:p>
            <a:r>
              <a:rPr lang="en-US" dirty="0" smtClean="0"/>
              <a:t>The language mostly follows the grammar of Hindi and the form and script of Persian. As it was used by the </a:t>
            </a:r>
            <a:r>
              <a:rPr lang="en-US" dirty="0" err="1" smtClean="0"/>
              <a:t>Bahamani</a:t>
            </a:r>
            <a:r>
              <a:rPr lang="en-US" dirty="0" smtClean="0"/>
              <a:t> state of </a:t>
            </a:r>
            <a:r>
              <a:rPr lang="en-US" dirty="0" err="1" smtClean="0"/>
              <a:t>Ahmedabad</a:t>
            </a:r>
            <a:r>
              <a:rPr lang="en-US" dirty="0" smtClean="0"/>
              <a:t>, Golconda, </a:t>
            </a:r>
            <a:r>
              <a:rPr lang="en-US" dirty="0" err="1" smtClean="0"/>
              <a:t>Bijapur</a:t>
            </a:r>
            <a:r>
              <a:rPr lang="en-US" dirty="0" smtClean="0"/>
              <a:t> and Berar, it was initially also called </a:t>
            </a:r>
            <a:r>
              <a:rPr lang="en-US" dirty="0" err="1" smtClean="0"/>
              <a:t>Dakkani</a:t>
            </a:r>
            <a:r>
              <a:rPr lang="en-US" dirty="0" smtClean="0"/>
              <a:t> (southern).</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Urdu poets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One of the greatest Urdu poets is </a:t>
            </a:r>
            <a:r>
              <a:rPr lang="en-US" dirty="0" err="1" smtClean="0"/>
              <a:t>Mirza</a:t>
            </a:r>
            <a:r>
              <a:rPr lang="en-US" dirty="0" smtClean="0"/>
              <a:t> </a:t>
            </a:r>
            <a:r>
              <a:rPr lang="en-US" dirty="0" err="1" smtClean="0"/>
              <a:t>Ghalib</a:t>
            </a:r>
            <a:r>
              <a:rPr lang="en-US" dirty="0" smtClean="0"/>
              <a:t> who composed </a:t>
            </a:r>
            <a:r>
              <a:rPr lang="en-US" dirty="0" err="1" smtClean="0"/>
              <a:t>Diwan</a:t>
            </a:r>
            <a:r>
              <a:rPr lang="en-US" dirty="0" smtClean="0"/>
              <a:t> (collection of poetry) in Urdu.</a:t>
            </a:r>
          </a:p>
          <a:p>
            <a:r>
              <a:rPr lang="en-US" dirty="0" smtClean="0"/>
              <a:t> Several other Urdu poets were </a:t>
            </a:r>
            <a:r>
              <a:rPr lang="en-US" dirty="0" err="1" smtClean="0"/>
              <a:t>Sauda</a:t>
            </a:r>
            <a:r>
              <a:rPr lang="en-US" dirty="0" smtClean="0"/>
              <a:t>, </a:t>
            </a:r>
            <a:r>
              <a:rPr lang="en-US" dirty="0" err="1" smtClean="0"/>
              <a:t>Dard</a:t>
            </a:r>
            <a:r>
              <a:rPr lang="en-US" dirty="0" smtClean="0"/>
              <a:t> and Mir </a:t>
            </a:r>
            <a:r>
              <a:rPr lang="en-US" dirty="0" err="1" smtClean="0"/>
              <a:t>Taqi</a:t>
            </a:r>
            <a:r>
              <a:rPr lang="en-US" dirty="0" smtClean="0"/>
              <a:t> Mir.</a:t>
            </a:r>
          </a:p>
          <a:p>
            <a:r>
              <a:rPr lang="en-US" dirty="0" smtClean="0"/>
              <a:t> In the twentieth century, a major figure in Urdu literary writing was </a:t>
            </a:r>
            <a:r>
              <a:rPr lang="en-US" dirty="0" err="1" smtClean="0"/>
              <a:t>Iqbal</a:t>
            </a:r>
            <a:r>
              <a:rPr lang="en-US" dirty="0" smtClean="0"/>
              <a:t> who wrote Bang-</a:t>
            </a:r>
            <a:r>
              <a:rPr lang="en-US" dirty="0" err="1" smtClean="0"/>
              <a:t>i</a:t>
            </a:r>
            <a:r>
              <a:rPr lang="en-US" dirty="0" smtClean="0"/>
              <a:t>-</a:t>
            </a:r>
            <a:r>
              <a:rPr lang="en-US" dirty="0" err="1" smtClean="0"/>
              <a:t>Dara</a:t>
            </a:r>
            <a:r>
              <a:rPr lang="en-US" dirty="0" smtClean="0"/>
              <a:t>. He is famous for writing ‘</a:t>
            </a:r>
            <a:r>
              <a:rPr lang="en-US" dirty="0" err="1" smtClean="0"/>
              <a:t>Saare</a:t>
            </a:r>
            <a:r>
              <a:rPr lang="en-US" dirty="0" smtClean="0"/>
              <a:t> </a:t>
            </a:r>
            <a:r>
              <a:rPr lang="en-US" dirty="0" err="1" smtClean="0"/>
              <a:t>jahan</a:t>
            </a:r>
            <a:r>
              <a:rPr lang="en-US" dirty="0" smtClean="0"/>
              <a:t> se </a:t>
            </a:r>
            <a:r>
              <a:rPr lang="en-US" dirty="0" err="1" smtClean="0"/>
              <a:t>achcha</a:t>
            </a:r>
            <a:r>
              <a:rPr lang="en-US" dirty="0" smtClean="0"/>
              <a:t>’, which has become a celebrated nationalistic song. </a:t>
            </a:r>
          </a:p>
          <a:p>
            <a:r>
              <a:rPr lang="en-US" dirty="0" smtClean="0"/>
              <a:t>Apart from the last emperors of the </a:t>
            </a:r>
            <a:r>
              <a:rPr lang="en-US" dirty="0" err="1" smtClean="0"/>
              <a:t>Mughal</a:t>
            </a:r>
            <a:r>
              <a:rPr lang="en-US" dirty="0" smtClean="0"/>
              <a:t> empire like </a:t>
            </a:r>
            <a:r>
              <a:rPr lang="en-US" dirty="0" err="1" smtClean="0"/>
              <a:t>Bahadur</a:t>
            </a:r>
            <a:r>
              <a:rPr lang="en-US" dirty="0" smtClean="0"/>
              <a:t> Shah </a:t>
            </a:r>
            <a:r>
              <a:rPr lang="en-US" dirty="0" err="1" smtClean="0"/>
              <a:t>Zafar</a:t>
            </a:r>
            <a:r>
              <a:rPr lang="en-US" dirty="0" smtClean="0"/>
              <a:t>, who also wrote in Urdu; the </a:t>
            </a:r>
            <a:r>
              <a:rPr lang="en-US" dirty="0" err="1" smtClean="0"/>
              <a:t>Nawabs</a:t>
            </a:r>
            <a:r>
              <a:rPr lang="en-US" dirty="0" smtClean="0"/>
              <a:t> of </a:t>
            </a:r>
            <a:r>
              <a:rPr lang="en-US" dirty="0" err="1" smtClean="0"/>
              <a:t>Awadh</a:t>
            </a:r>
            <a:r>
              <a:rPr lang="en-US" dirty="0" smtClean="0"/>
              <a:t> </a:t>
            </a:r>
            <a:r>
              <a:rPr lang="en-US" dirty="0" err="1" smtClean="0"/>
              <a:t>patronised</a:t>
            </a:r>
            <a:r>
              <a:rPr lang="en-US" dirty="0" smtClean="0"/>
              <a:t> several scholars who composed in Urdu. </a:t>
            </a:r>
          </a:p>
          <a:p>
            <a:r>
              <a:rPr lang="en-US" dirty="0" smtClean="0"/>
              <a:t>In the twentieth century, it was given uplift by the </a:t>
            </a:r>
            <a:r>
              <a:rPr lang="en-US" dirty="0" err="1" smtClean="0"/>
              <a:t>moderniser</a:t>
            </a:r>
            <a:r>
              <a:rPr lang="en-US" dirty="0" smtClean="0"/>
              <a:t> Sir </a:t>
            </a:r>
            <a:r>
              <a:rPr lang="en-US" dirty="0" err="1" smtClean="0"/>
              <a:t>Sayyid</a:t>
            </a:r>
            <a:r>
              <a:rPr lang="en-US" dirty="0" smtClean="0"/>
              <a:t> Ahmad Khan who wrote several didactic and nationalist texts in Urdu and English.</a:t>
            </a:r>
          </a:p>
          <a:p>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Dravidian Literature</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This section comprises of literature in four major Dravidian languages: Tamil, Kannada, Telugu and Malayalam. Amongst these four languages Tamil is supposed to be the oldest and is supposedly very close to Sanskrit, especially in terms of the grammar and borrowing of words. The most famous literature in Tamil is the classical works or </a:t>
            </a:r>
            <a:r>
              <a:rPr lang="en-US" dirty="0" err="1" smtClean="0"/>
              <a:t>Sangam</a:t>
            </a:r>
            <a:r>
              <a:rPr lang="en-US" dirty="0" smtClean="0"/>
              <a:t> literature.</a:t>
            </a:r>
          </a:p>
          <a:p>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Hindi</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With the coming of the British, the focus of literature changed. This change occurred phenomenally in Hindi prose writing where there was a zest to go back to the classics and be inspired by Sanskrit. This zest was combined with the nationalistic </a:t>
            </a:r>
            <a:r>
              <a:rPr lang="en-US" dirty="0" err="1" smtClean="0"/>
              <a:t>fervour</a:t>
            </a:r>
            <a:r>
              <a:rPr lang="en-US" dirty="0" smtClean="0"/>
              <a:t>.</a:t>
            </a:r>
          </a:p>
          <a:p>
            <a:r>
              <a:rPr lang="en-US" dirty="0" smtClean="0"/>
              <a:t> </a:t>
            </a:r>
            <a:r>
              <a:rPr lang="en-US" dirty="0" err="1" smtClean="0"/>
              <a:t>Bharatendu</a:t>
            </a:r>
            <a:r>
              <a:rPr lang="en-US" dirty="0" smtClean="0"/>
              <a:t> </a:t>
            </a:r>
            <a:r>
              <a:rPr lang="en-US" dirty="0" err="1" smtClean="0"/>
              <a:t>Harishchandra</a:t>
            </a:r>
            <a:r>
              <a:rPr lang="en-US" dirty="0" smtClean="0"/>
              <a:t> wrote his most famous drama </a:t>
            </a:r>
            <a:r>
              <a:rPr lang="en-US" dirty="0" err="1" smtClean="0"/>
              <a:t>Andher</a:t>
            </a:r>
            <a:r>
              <a:rPr lang="en-US" dirty="0" smtClean="0"/>
              <a:t> </a:t>
            </a:r>
            <a:r>
              <a:rPr lang="en-US" dirty="0" err="1" smtClean="0"/>
              <a:t>Nagari</a:t>
            </a:r>
            <a:r>
              <a:rPr lang="en-US" dirty="0" smtClean="0"/>
              <a:t> (City of Darkness) in 1850s and this became a major play, which has been reproduced several times. </a:t>
            </a:r>
          </a:p>
          <a:p>
            <a:r>
              <a:rPr lang="en-US" dirty="0" smtClean="0"/>
              <a:t>Another very famous nationalist work is Bharat </a:t>
            </a:r>
            <a:r>
              <a:rPr lang="en-US" dirty="0" err="1" smtClean="0"/>
              <a:t>Durdasha</a:t>
            </a:r>
            <a:r>
              <a:rPr lang="en-US" dirty="0" smtClean="0"/>
              <a:t>. </a:t>
            </a:r>
          </a:p>
          <a:p>
            <a:r>
              <a:rPr lang="en-US" dirty="0" smtClean="0"/>
              <a:t>Another major writer from this period is </a:t>
            </a:r>
            <a:r>
              <a:rPr lang="en-US" dirty="0" err="1" smtClean="0"/>
              <a:t>Mahavir</a:t>
            </a:r>
            <a:r>
              <a:rPr lang="en-US" dirty="0" smtClean="0"/>
              <a:t> Prasad </a:t>
            </a:r>
            <a:r>
              <a:rPr lang="en-US" dirty="0" err="1" smtClean="0"/>
              <a:t>Dwivedi</a:t>
            </a:r>
            <a:r>
              <a:rPr lang="en-US" dirty="0" smtClean="0"/>
              <a:t> after whom an entire phase of Hindi writing has been named</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Hindi the national language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The movement to make Hindi the national language, which would link all regions, was spearheaded by Swami </a:t>
            </a:r>
            <a:r>
              <a:rPr lang="en-US" dirty="0" err="1" smtClean="0"/>
              <a:t>Dayanand</a:t>
            </a:r>
            <a:r>
              <a:rPr lang="en-US" dirty="0" smtClean="0"/>
              <a:t>. Although he wrote quite a lot in Gujarati, his most famous work in Hindi is </a:t>
            </a:r>
            <a:r>
              <a:rPr lang="en-US" dirty="0" err="1" smtClean="0"/>
              <a:t>Satyartha</a:t>
            </a:r>
            <a:r>
              <a:rPr lang="en-US" dirty="0" smtClean="0"/>
              <a:t> </a:t>
            </a:r>
            <a:r>
              <a:rPr lang="en-US" dirty="0" err="1" smtClean="0"/>
              <a:t>Prakash</a:t>
            </a:r>
            <a:r>
              <a:rPr lang="en-US" dirty="0" smtClean="0"/>
              <a:t>. </a:t>
            </a:r>
          </a:p>
          <a:p>
            <a:r>
              <a:rPr lang="en-US" dirty="0" smtClean="0"/>
              <a:t>Several Hindi authors like </a:t>
            </a:r>
            <a:r>
              <a:rPr lang="en-US" dirty="0" err="1" smtClean="0"/>
              <a:t>Munshi</a:t>
            </a:r>
            <a:r>
              <a:rPr lang="en-US" dirty="0" smtClean="0"/>
              <a:t> </a:t>
            </a:r>
            <a:r>
              <a:rPr lang="en-US" dirty="0" err="1" smtClean="0"/>
              <a:t>Prem</a:t>
            </a:r>
            <a:r>
              <a:rPr lang="en-US" dirty="0" smtClean="0"/>
              <a:t> </a:t>
            </a:r>
            <a:r>
              <a:rPr lang="en-US" dirty="0" err="1" smtClean="0"/>
              <a:t>Chand</a:t>
            </a:r>
            <a:r>
              <a:rPr lang="en-US" dirty="0" smtClean="0"/>
              <a:t>, Surya Kant </a:t>
            </a:r>
            <a:r>
              <a:rPr lang="en-US" dirty="0" err="1" smtClean="0"/>
              <a:t>Tripathi</a:t>
            </a:r>
            <a:r>
              <a:rPr lang="en-US" dirty="0" smtClean="0"/>
              <a:t> ‘</a:t>
            </a:r>
            <a:r>
              <a:rPr lang="en-US" dirty="0" err="1" smtClean="0"/>
              <a:t>Nirala</a:t>
            </a:r>
            <a:r>
              <a:rPr lang="en-US" dirty="0" smtClean="0"/>
              <a:t>’, Maithili </a:t>
            </a:r>
            <a:r>
              <a:rPr lang="en-US" dirty="0" err="1" smtClean="0"/>
              <a:t>Sharan</a:t>
            </a:r>
            <a:r>
              <a:rPr lang="en-US" dirty="0" smtClean="0"/>
              <a:t> </a:t>
            </a:r>
            <a:r>
              <a:rPr lang="en-US" dirty="0" err="1" smtClean="0"/>
              <a:t>Gupt</a:t>
            </a:r>
            <a:r>
              <a:rPr lang="en-US" dirty="0" smtClean="0"/>
              <a:t> questioned the orthodoxies in the society. </a:t>
            </a:r>
          </a:p>
          <a:p>
            <a:r>
              <a:rPr lang="en-US" dirty="0" err="1" smtClean="0"/>
              <a:t>Prem</a:t>
            </a:r>
            <a:r>
              <a:rPr lang="en-US" dirty="0" smtClean="0"/>
              <a:t> </a:t>
            </a:r>
            <a:r>
              <a:rPr lang="en-US" dirty="0" err="1" smtClean="0"/>
              <a:t>Chand</a:t>
            </a:r>
            <a:r>
              <a:rPr lang="en-US" dirty="0" smtClean="0"/>
              <a:t> wrote many anthologies in Hindi and Urdu and his famous works include </a:t>
            </a:r>
            <a:r>
              <a:rPr lang="en-US" dirty="0" err="1" smtClean="0"/>
              <a:t>Godan</a:t>
            </a:r>
            <a:r>
              <a:rPr lang="en-US" dirty="0" smtClean="0"/>
              <a:t>, Bade </a:t>
            </a:r>
            <a:r>
              <a:rPr lang="en-US" dirty="0" err="1" smtClean="0"/>
              <a:t>Bhhaiya</a:t>
            </a:r>
            <a:r>
              <a:rPr lang="en-US" dirty="0" smtClean="0"/>
              <a:t>, etc.</a:t>
            </a:r>
          </a:p>
          <a:p>
            <a:r>
              <a:rPr lang="en-US" dirty="0" smtClean="0"/>
              <a:t> Other notable writers in Hindi include </a:t>
            </a:r>
            <a:r>
              <a:rPr lang="en-US" dirty="0" err="1" smtClean="0"/>
              <a:t>Sumitranandan</a:t>
            </a:r>
            <a:r>
              <a:rPr lang="en-US" dirty="0" smtClean="0"/>
              <a:t> Pant, </a:t>
            </a:r>
            <a:r>
              <a:rPr lang="en-US" dirty="0" err="1" smtClean="0"/>
              <a:t>Ramdhari</a:t>
            </a:r>
            <a:r>
              <a:rPr lang="en-US" dirty="0" smtClean="0"/>
              <a:t> Singh ‘</a:t>
            </a:r>
            <a:r>
              <a:rPr lang="en-US" dirty="0" err="1" smtClean="0"/>
              <a:t>Dinkar</a:t>
            </a:r>
            <a:r>
              <a:rPr lang="en-US" dirty="0" smtClean="0"/>
              <a:t>’ and </a:t>
            </a:r>
            <a:r>
              <a:rPr lang="en-US" dirty="0" err="1" smtClean="0"/>
              <a:t>Harivansha</a:t>
            </a:r>
            <a:r>
              <a:rPr lang="en-US" dirty="0" smtClean="0"/>
              <a:t> </a:t>
            </a:r>
            <a:r>
              <a:rPr lang="en-US" dirty="0" err="1" smtClean="0"/>
              <a:t>Rai</a:t>
            </a:r>
            <a:r>
              <a:rPr lang="en-US" dirty="0" smtClean="0"/>
              <a:t> </a:t>
            </a:r>
            <a:r>
              <a:rPr lang="en-US" dirty="0" err="1" smtClean="0"/>
              <a:t>Bachchan</a:t>
            </a:r>
            <a:r>
              <a:rPr lang="en-US" dirty="0" smtClean="0"/>
              <a:t> who wrote </a:t>
            </a:r>
            <a:r>
              <a:rPr lang="en-US" dirty="0" err="1" smtClean="0"/>
              <a:t>Madhushala</a:t>
            </a:r>
            <a:r>
              <a:rPr lang="en-US" dirty="0" smtClean="0"/>
              <a:t>. </a:t>
            </a:r>
          </a:p>
          <a:p>
            <a:r>
              <a:rPr lang="en-US" dirty="0" smtClean="0"/>
              <a:t>One of the most famous female writers of Hindi in the twentieth century was </a:t>
            </a:r>
            <a:r>
              <a:rPr lang="en-US" dirty="0" err="1" smtClean="0"/>
              <a:t>Mahadevi</a:t>
            </a:r>
            <a:r>
              <a:rPr lang="en-US" dirty="0" smtClean="0"/>
              <a:t> </a:t>
            </a:r>
            <a:r>
              <a:rPr lang="en-US" dirty="0" err="1" smtClean="0"/>
              <a:t>Verma</a:t>
            </a:r>
            <a:r>
              <a:rPr lang="en-US" dirty="0" smtClean="0"/>
              <a:t>. She was the recipient of </a:t>
            </a:r>
            <a:r>
              <a:rPr lang="en-US" dirty="0" err="1" smtClean="0"/>
              <a:t>Padma</a:t>
            </a:r>
            <a:r>
              <a:rPr lang="en-US" dirty="0" smtClean="0"/>
              <a:t> </a:t>
            </a:r>
            <a:r>
              <a:rPr lang="en-US" dirty="0" err="1" smtClean="0"/>
              <a:t>Vibhushan</a:t>
            </a:r>
            <a:r>
              <a:rPr lang="en-US" dirty="0" smtClean="0"/>
              <a:t> in Hindi because of her writing and how it highlighted the condition of women in the society.</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Bengali literature.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After Hindi, the next significant literature was the on</a:t>
            </a:r>
          </a:p>
          <a:p>
            <a:r>
              <a:rPr lang="en-US" dirty="0" smtClean="0"/>
              <a:t>Raja Ram Mohan Roy who wrote in Bengali besides English that gave impetus to Bengali literature. </a:t>
            </a:r>
            <a:r>
              <a:rPr lang="en-US" dirty="0" err="1" smtClean="0"/>
              <a:t>Ishwar</a:t>
            </a:r>
            <a:r>
              <a:rPr lang="en-US" dirty="0" smtClean="0"/>
              <a:t> Chandra </a:t>
            </a:r>
            <a:r>
              <a:rPr lang="en-US" dirty="0" err="1" smtClean="0"/>
              <a:t>Vidyasagar</a:t>
            </a:r>
            <a:r>
              <a:rPr lang="en-US" dirty="0" smtClean="0"/>
              <a:t> (1820-91) and </a:t>
            </a:r>
            <a:r>
              <a:rPr lang="en-US" dirty="0" err="1" smtClean="0"/>
              <a:t>Akshay</a:t>
            </a:r>
            <a:r>
              <a:rPr lang="en-US" dirty="0" smtClean="0"/>
              <a:t> Kumar </a:t>
            </a:r>
            <a:r>
              <a:rPr lang="en-US" dirty="0" err="1" smtClean="0"/>
              <a:t>Dutta</a:t>
            </a:r>
            <a:r>
              <a:rPr lang="en-US" dirty="0" smtClean="0"/>
              <a:t> (1820- 86) were two other writers of this early period.</a:t>
            </a:r>
          </a:p>
          <a:p>
            <a:r>
              <a:rPr lang="en-US" dirty="0" smtClean="0"/>
              <a:t> In addition to these, </a:t>
            </a:r>
            <a:r>
              <a:rPr lang="en-US" dirty="0" err="1" smtClean="0"/>
              <a:t>Bankim</a:t>
            </a:r>
            <a:r>
              <a:rPr lang="en-US" dirty="0" smtClean="0"/>
              <a:t> Chandra </a:t>
            </a:r>
            <a:r>
              <a:rPr lang="en-US" dirty="0" err="1" smtClean="0"/>
              <a:t>Chatterji</a:t>
            </a:r>
            <a:r>
              <a:rPr lang="en-US" dirty="0" smtClean="0"/>
              <a:t> (l834-94), </a:t>
            </a:r>
            <a:r>
              <a:rPr lang="en-US" dirty="0" err="1" smtClean="0"/>
              <a:t>Sharat</a:t>
            </a:r>
            <a:r>
              <a:rPr lang="en-US" dirty="0" smtClean="0"/>
              <a:t> Chandra </a:t>
            </a:r>
            <a:r>
              <a:rPr lang="en-US" dirty="0" err="1" smtClean="0"/>
              <a:t>Chatterji</a:t>
            </a:r>
            <a:r>
              <a:rPr lang="en-US" dirty="0" smtClean="0"/>
              <a:t> (l876-1938), and R.C. </a:t>
            </a:r>
            <a:r>
              <a:rPr lang="en-US" dirty="0" err="1" smtClean="0"/>
              <a:t>Dutta</a:t>
            </a:r>
            <a:r>
              <a:rPr lang="en-US" dirty="0" smtClean="0"/>
              <a:t>, a noted historian and a prose writer, all contributed to the making of Bengali literature. </a:t>
            </a:r>
          </a:p>
          <a:p>
            <a:r>
              <a:rPr lang="en-US" dirty="0" smtClean="0"/>
              <a:t>But the most important name that influenced the whole of India was that of </a:t>
            </a:r>
            <a:r>
              <a:rPr lang="en-US" dirty="0" err="1" smtClean="0"/>
              <a:t>Rabindra</a:t>
            </a:r>
            <a:r>
              <a:rPr lang="en-US" dirty="0" smtClean="0"/>
              <a:t> </a:t>
            </a:r>
            <a:r>
              <a:rPr lang="en-US" dirty="0" err="1" smtClean="0"/>
              <a:t>Nath</a:t>
            </a:r>
            <a:r>
              <a:rPr lang="en-US" dirty="0" smtClean="0"/>
              <a:t> Tagore (1861-1941). Novels, dramas, short stories, criticism, music and essays, all flowed from his pen. He won the Nobel Prize for literature in 1913 for his </a:t>
            </a:r>
            <a:r>
              <a:rPr lang="en-US" dirty="0" err="1" smtClean="0"/>
              <a:t>Geetanjali</a:t>
            </a:r>
            <a:r>
              <a:rPr lang="en-US" dirty="0" smtClean="0"/>
              <a:t>. e that developed in Bengal. </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Assamese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Assamese - Like Bengali, Assamese also developed in response to the </a:t>
            </a:r>
            <a:r>
              <a:rPr lang="en-US" dirty="0" err="1" smtClean="0"/>
              <a:t>Bhakti</a:t>
            </a:r>
            <a:r>
              <a:rPr lang="en-US" dirty="0" smtClean="0"/>
              <a:t> movement. </a:t>
            </a:r>
          </a:p>
          <a:p>
            <a:r>
              <a:rPr lang="en-US" dirty="0" err="1" smtClean="0"/>
              <a:t>Shankardeva</a:t>
            </a:r>
            <a:r>
              <a:rPr lang="en-US" dirty="0" smtClean="0"/>
              <a:t> who introduced </a:t>
            </a:r>
            <a:r>
              <a:rPr lang="en-US" dirty="0" err="1" smtClean="0"/>
              <a:t>Vaishnavism</a:t>
            </a:r>
            <a:r>
              <a:rPr lang="en-US" dirty="0" smtClean="0"/>
              <a:t> in Assam helped in the growth of Assamese poetry. </a:t>
            </a:r>
          </a:p>
          <a:p>
            <a:r>
              <a:rPr lang="en-US" dirty="0" smtClean="0"/>
              <a:t>Even the </a:t>
            </a:r>
            <a:r>
              <a:rPr lang="en-US" dirty="0" err="1" smtClean="0"/>
              <a:t>Puranas</a:t>
            </a:r>
            <a:r>
              <a:rPr lang="en-US" dirty="0" smtClean="0"/>
              <a:t> were translated in Assamese.</a:t>
            </a:r>
          </a:p>
          <a:p>
            <a:r>
              <a:rPr lang="en-US" dirty="0" smtClean="0"/>
              <a:t> The earliest Assamese literature consisted of </a:t>
            </a:r>
            <a:r>
              <a:rPr lang="en-US" dirty="0" err="1" smtClean="0"/>
              <a:t>buranjis</a:t>
            </a:r>
            <a:r>
              <a:rPr lang="en-US" dirty="0" smtClean="0"/>
              <a:t> (court chronicles). </a:t>
            </a:r>
          </a:p>
          <a:p>
            <a:r>
              <a:rPr lang="en-US" dirty="0" err="1" smtClean="0"/>
              <a:t>Shankardev</a:t>
            </a:r>
            <a:r>
              <a:rPr lang="en-US" dirty="0" smtClean="0"/>
              <a:t> has left several devotional poems, which people song with rapturous pleasure, but it was only after 1827 that more interest was shown in producing Assamese literature. Two names, </a:t>
            </a:r>
            <a:r>
              <a:rPr lang="en-US" dirty="0" err="1" smtClean="0"/>
              <a:t>Lakshmi</a:t>
            </a:r>
            <a:r>
              <a:rPr lang="en-US" dirty="0" smtClean="0"/>
              <a:t> </a:t>
            </a:r>
            <a:r>
              <a:rPr lang="en-US" dirty="0" err="1" smtClean="0"/>
              <a:t>Nath</a:t>
            </a:r>
            <a:r>
              <a:rPr lang="en-US" dirty="0" smtClean="0"/>
              <a:t> </a:t>
            </a:r>
            <a:r>
              <a:rPr lang="en-US" dirty="0" err="1" smtClean="0"/>
              <a:t>Bezbarua</a:t>
            </a:r>
            <a:r>
              <a:rPr lang="en-US" dirty="0" smtClean="0"/>
              <a:t> and </a:t>
            </a:r>
            <a:r>
              <a:rPr lang="en-US" dirty="0" err="1" smtClean="0"/>
              <a:t>Padmanaba</a:t>
            </a:r>
            <a:r>
              <a:rPr lang="en-US" dirty="0" smtClean="0"/>
              <a:t> </a:t>
            </a:r>
            <a:r>
              <a:rPr lang="en-US" dirty="0" err="1" smtClean="0"/>
              <a:t>Gohain</a:t>
            </a:r>
            <a:r>
              <a:rPr lang="en-US" dirty="0" smtClean="0"/>
              <a:t> </a:t>
            </a:r>
            <a:r>
              <a:rPr lang="en-US" dirty="0" err="1" smtClean="0"/>
              <a:t>Barua</a:t>
            </a:r>
            <a:r>
              <a:rPr lang="en-US" dirty="0" smtClean="0"/>
              <a:t> cannot be forgotten. </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Oriya literature</a:t>
            </a:r>
            <a:endParaRPr lang="en-US" dirty="0"/>
          </a:p>
        </p:txBody>
      </p:sp>
      <p:sp>
        <p:nvSpPr>
          <p:cNvPr id="3" name="Content Placeholder 2"/>
          <p:cNvSpPr>
            <a:spLocks noGrp="1"/>
          </p:cNvSpPr>
          <p:nvPr>
            <p:ph sz="quarter" idx="1"/>
          </p:nvPr>
        </p:nvSpPr>
        <p:spPr/>
        <p:txBody>
          <a:bodyPr/>
          <a:lstStyle/>
          <a:p>
            <a:r>
              <a:rPr lang="en-US" dirty="0" smtClean="0"/>
              <a:t>From Orissa, a couple of names are worth mentioning and these are </a:t>
            </a:r>
            <a:r>
              <a:rPr lang="en-US" dirty="0" err="1" smtClean="0"/>
              <a:t>Fakirmohan</a:t>
            </a:r>
            <a:r>
              <a:rPr lang="en-US" dirty="0" smtClean="0"/>
              <a:t> </a:t>
            </a:r>
            <a:r>
              <a:rPr lang="en-US" dirty="0" err="1" smtClean="0"/>
              <a:t>Senapati</a:t>
            </a:r>
            <a:r>
              <a:rPr lang="en-US" dirty="0" smtClean="0"/>
              <a:t> and </a:t>
            </a:r>
            <a:r>
              <a:rPr lang="en-US" dirty="0" err="1" smtClean="0"/>
              <a:t>Radha</a:t>
            </a:r>
            <a:r>
              <a:rPr lang="en-US" dirty="0" smtClean="0"/>
              <a:t> </a:t>
            </a:r>
            <a:r>
              <a:rPr lang="en-US" dirty="0" err="1" smtClean="0"/>
              <a:t>Nath</a:t>
            </a:r>
            <a:r>
              <a:rPr lang="en-US" dirty="0" smtClean="0"/>
              <a:t> Ray, whose writings deserve considerable attention in the history of Oriya literature. </a:t>
            </a:r>
          </a:p>
          <a:p>
            <a:r>
              <a:rPr lang="en-US" dirty="0" smtClean="0"/>
              <a:t>The works of </a:t>
            </a:r>
            <a:r>
              <a:rPr lang="en-US" dirty="0" err="1" smtClean="0"/>
              <a:t>Upendra</a:t>
            </a:r>
            <a:r>
              <a:rPr lang="en-US" dirty="0" smtClean="0"/>
              <a:t> </a:t>
            </a:r>
            <a:r>
              <a:rPr lang="en-US" dirty="0" err="1" smtClean="0"/>
              <a:t>Bhanja</a:t>
            </a:r>
            <a:r>
              <a:rPr lang="en-US" dirty="0" smtClean="0"/>
              <a:t> (1670 - 1720) were important as they ushered a new period of Oriya literature. </a:t>
            </a:r>
          </a:p>
          <a:p>
            <a:r>
              <a:rPr lang="en-US" dirty="0" smtClean="0"/>
              <a:t>In Orissa the works of </a:t>
            </a:r>
            <a:r>
              <a:rPr lang="en-US" dirty="0" err="1" smtClean="0"/>
              <a:t>Saraladasa</a:t>
            </a:r>
            <a:r>
              <a:rPr lang="en-US" dirty="0" smtClean="0"/>
              <a:t> are regarded as the first works of Oriya literature</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Tamil (</a:t>
            </a:r>
            <a:r>
              <a:rPr lang="en-US" dirty="0" err="1" smtClean="0"/>
              <a:t>Sangam</a:t>
            </a:r>
            <a:r>
              <a:rPr lang="en-US" dirty="0" smtClean="0"/>
              <a:t>) Literature</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t>
            </a:r>
            <a:r>
              <a:rPr lang="en-US" dirty="0" err="1" smtClean="0"/>
              <a:t>Sangam</a:t>
            </a:r>
            <a:r>
              <a:rPr lang="en-US" dirty="0" smtClean="0"/>
              <a:t>’ means fraternity and this literature was very popular amongst the masses. This literature is a collection of works that contains approximately 2381 poems that have been attributed to </a:t>
            </a:r>
            <a:r>
              <a:rPr lang="en-US" dirty="0" smtClean="0"/>
              <a:t>473 poets </a:t>
            </a:r>
            <a:r>
              <a:rPr lang="en-US" dirty="0" smtClean="0"/>
              <a:t>and </a:t>
            </a:r>
            <a:endParaRPr lang="en-US" dirty="0" smtClean="0"/>
          </a:p>
          <a:p>
            <a:r>
              <a:rPr lang="en-US" dirty="0" smtClean="0"/>
              <a:t>there </a:t>
            </a:r>
            <a:r>
              <a:rPr lang="en-US" dirty="0" smtClean="0"/>
              <a:t>is a corpus of literature written by 102 poets that remains anonymous. The poets included men and women from different classes of society. The literary tradition was so popular that the period between 300 BC and 300 AD, during which most of these were composed and compiled, is often called </a:t>
            </a:r>
            <a:r>
              <a:rPr lang="en-US" dirty="0" err="1" smtClean="0"/>
              <a:t>Sangam</a:t>
            </a:r>
            <a:r>
              <a:rPr lang="en-US" dirty="0" smtClean="0"/>
              <a:t> period.</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two major schools of </a:t>
            </a:r>
            <a:r>
              <a:rPr lang="en-US" dirty="0" err="1" smtClean="0"/>
              <a:t>Sangam</a:t>
            </a:r>
            <a:r>
              <a:rPr lang="en-US" dirty="0" smtClean="0"/>
              <a:t> literature: </a:t>
            </a:r>
            <a:endParaRPr lang="en-US" dirty="0"/>
          </a:p>
        </p:txBody>
      </p:sp>
      <p:sp>
        <p:nvSpPr>
          <p:cNvPr id="3" name="Content Placeholder 2"/>
          <p:cNvSpPr>
            <a:spLocks noGrp="1"/>
          </p:cNvSpPr>
          <p:nvPr>
            <p:ph sz="quarter" idx="1"/>
          </p:nvPr>
        </p:nvSpPr>
        <p:spPr/>
        <p:txBody>
          <a:bodyPr/>
          <a:lstStyle/>
          <a:p>
            <a:r>
              <a:rPr lang="en-US" dirty="0" err="1" smtClean="0"/>
              <a:t>aham</a:t>
            </a:r>
            <a:r>
              <a:rPr lang="en-US" dirty="0" smtClean="0"/>
              <a:t>/</a:t>
            </a:r>
            <a:r>
              <a:rPr lang="en-US" dirty="0" err="1" smtClean="0"/>
              <a:t>agam</a:t>
            </a:r>
            <a:r>
              <a:rPr lang="en-US" dirty="0" smtClean="0"/>
              <a:t> which is the ‘inner field’ and concentrates on the abstract discussion of human aspects like love, sexual relations, etc. </a:t>
            </a:r>
          </a:p>
          <a:p>
            <a:r>
              <a:rPr lang="en-US" dirty="0" smtClean="0"/>
              <a:t>The second school is the ‘</a:t>
            </a:r>
            <a:r>
              <a:rPr lang="en-US" dirty="0" err="1" smtClean="0"/>
              <a:t>puram</a:t>
            </a:r>
            <a:r>
              <a:rPr lang="en-US" dirty="0" smtClean="0"/>
              <a:t>’ or the ‘outer field’ which discusses the human experiences like social life, ethics, </a:t>
            </a:r>
            <a:r>
              <a:rPr lang="en-US" dirty="0" err="1" smtClean="0"/>
              <a:t>valour</a:t>
            </a:r>
            <a:r>
              <a:rPr lang="en-US" dirty="0" smtClean="0"/>
              <a:t>, customs, etc.</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This literature bears the name ‘</a:t>
            </a:r>
            <a:r>
              <a:rPr lang="en-US" dirty="0" err="1" smtClean="0"/>
              <a:t>Sangam</a:t>
            </a:r>
            <a:r>
              <a:rPr lang="en-US" dirty="0" smtClean="0"/>
              <a:t>’ because the kingdom of </a:t>
            </a:r>
            <a:r>
              <a:rPr lang="en-US" dirty="0" err="1" smtClean="0"/>
              <a:t>Pandya</a:t>
            </a:r>
            <a:r>
              <a:rPr lang="en-US" dirty="0" smtClean="0"/>
              <a:t> </a:t>
            </a:r>
            <a:r>
              <a:rPr lang="en-US" dirty="0" err="1" smtClean="0"/>
              <a:t>organised</a:t>
            </a:r>
            <a:r>
              <a:rPr lang="en-US" dirty="0" smtClean="0"/>
              <a:t> assemblies where poets, bards and writers would flock from various parts of South India. These assemblies were called ‘</a:t>
            </a:r>
            <a:r>
              <a:rPr lang="en-US" dirty="0" err="1" smtClean="0"/>
              <a:t>Sangamas</a:t>
            </a:r>
            <a:r>
              <a:rPr lang="en-US" dirty="0" smtClean="0"/>
              <a:t>’ and the literature produced in the duration of these assemblies was called </a:t>
            </a:r>
            <a:r>
              <a:rPr lang="en-US" dirty="0" err="1" smtClean="0"/>
              <a:t>Sangam</a:t>
            </a:r>
            <a:r>
              <a:rPr lang="en-US" dirty="0" smtClean="0"/>
              <a:t> literature. </a:t>
            </a:r>
            <a:endParaRPr lang="en-US" dirty="0" smtClean="0"/>
          </a:p>
          <a:p>
            <a:r>
              <a:rPr lang="en-US" dirty="0" smtClean="0"/>
              <a:t>There </a:t>
            </a:r>
            <a:r>
              <a:rPr lang="en-US" dirty="0" smtClean="0"/>
              <a:t>were three </a:t>
            </a:r>
            <a:r>
              <a:rPr lang="en-US" dirty="0" err="1" smtClean="0"/>
              <a:t>Sangams</a:t>
            </a:r>
            <a:r>
              <a:rPr lang="en-US" dirty="0" smtClean="0"/>
              <a:t> organized over a period of 600-700 years. However, the conclusive historical account of the first two </a:t>
            </a:r>
            <a:r>
              <a:rPr lang="en-US" dirty="0" err="1" smtClean="0"/>
              <a:t>Sangams</a:t>
            </a:r>
            <a:r>
              <a:rPr lang="en-US" dirty="0" smtClean="0"/>
              <a:t> are not available. The first and second </a:t>
            </a:r>
            <a:r>
              <a:rPr lang="en-US" dirty="0" err="1" smtClean="0"/>
              <a:t>Sangams</a:t>
            </a:r>
            <a:r>
              <a:rPr lang="en-US" dirty="0" smtClean="0"/>
              <a:t> are considered legends and myths by many scholars. </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TANUSHREE SANWAL, ASSISTANT PROFESSOR, KEC, GZB</a:t>
            </a:r>
            <a:endParaRPr lang="en-US" dirty="0"/>
          </a:p>
        </p:txBody>
      </p:sp>
      <p:pic>
        <p:nvPicPr>
          <p:cNvPr id="1026" name="Picture 2"/>
          <p:cNvPicPr>
            <a:picLocks noGrp="1" noChangeAspect="1" noChangeArrowheads="1"/>
          </p:cNvPicPr>
          <p:nvPr>
            <p:ph sz="quarter" idx="4294967295"/>
          </p:nvPr>
        </p:nvPicPr>
        <p:blipFill>
          <a:blip r:embed="rId2" cstate="print"/>
          <a:srcRect/>
          <a:stretch>
            <a:fillRect/>
          </a:stretch>
        </p:blipFill>
        <p:spPr bwMode="auto">
          <a:xfrm>
            <a:off x="0" y="0"/>
            <a:ext cx="8305800" cy="2857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0" y="2743200"/>
            <a:ext cx="8382000" cy="3886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Sangam</a:t>
            </a:r>
            <a:r>
              <a:rPr lang="en-US" dirty="0" smtClean="0"/>
              <a:t> literature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It is also interesting to see that in the extant </a:t>
            </a:r>
            <a:r>
              <a:rPr lang="en-US" dirty="0" err="1" smtClean="0"/>
              <a:t>Sangam</a:t>
            </a:r>
            <a:r>
              <a:rPr lang="en-US" dirty="0" smtClean="0"/>
              <a:t> literature, around 30,000 lines of poetry, has been arranged in eight anthologies called </a:t>
            </a:r>
            <a:r>
              <a:rPr lang="en-US" dirty="0" err="1" smtClean="0"/>
              <a:t>Ettuttokoi</a:t>
            </a:r>
            <a:r>
              <a:rPr lang="en-US" dirty="0" smtClean="0"/>
              <a:t>. These were further divided into two groups; </a:t>
            </a:r>
            <a:r>
              <a:rPr lang="en-US" dirty="0" err="1" smtClean="0"/>
              <a:t>Patinenkil</a:t>
            </a:r>
            <a:r>
              <a:rPr lang="en-US" dirty="0" smtClean="0"/>
              <a:t> </a:t>
            </a:r>
            <a:r>
              <a:rPr lang="en-US" dirty="0" err="1" smtClean="0"/>
              <a:t>Kanakku</a:t>
            </a:r>
            <a:r>
              <a:rPr lang="en-US" dirty="0" smtClean="0"/>
              <a:t> (eighteen lower collections) and the second is </a:t>
            </a:r>
            <a:r>
              <a:rPr lang="en-US" dirty="0" err="1" smtClean="0"/>
              <a:t>Pattupattu</a:t>
            </a:r>
            <a:r>
              <a:rPr lang="en-US" dirty="0" smtClean="0"/>
              <a:t> (the ten songs).</a:t>
            </a:r>
          </a:p>
          <a:p>
            <a:r>
              <a:rPr lang="en-US" dirty="0" smtClean="0"/>
              <a:t> The very famous and revered Tamil saint </a:t>
            </a:r>
            <a:r>
              <a:rPr lang="en-US" dirty="0" err="1" smtClean="0"/>
              <a:t>Thiruvallurar</a:t>
            </a:r>
            <a:r>
              <a:rPr lang="en-US" dirty="0" smtClean="0"/>
              <a:t> had contributed the ‘</a:t>
            </a:r>
            <a:r>
              <a:rPr lang="en-US" dirty="0" err="1" smtClean="0"/>
              <a:t>Kural</a:t>
            </a:r>
            <a:r>
              <a:rPr lang="en-US" dirty="0" smtClean="0"/>
              <a:t>’ to the </a:t>
            </a:r>
            <a:r>
              <a:rPr lang="en-US" dirty="0" err="1" smtClean="0"/>
              <a:t>Sangam</a:t>
            </a:r>
            <a:r>
              <a:rPr lang="en-US" dirty="0" smtClean="0"/>
              <a:t> literature. It has been now translated in several languages and is divided into three parts which discuss the epics, polity-governance and love. </a:t>
            </a:r>
          </a:p>
          <a:p>
            <a:r>
              <a:rPr lang="en-US" dirty="0" smtClean="0"/>
              <a:t>Another famous female saint who contributed to </a:t>
            </a:r>
            <a:r>
              <a:rPr lang="en-US" dirty="0" err="1" smtClean="0"/>
              <a:t>Sangam</a:t>
            </a:r>
            <a:r>
              <a:rPr lang="en-US" dirty="0" smtClean="0"/>
              <a:t> literature is </a:t>
            </a:r>
            <a:r>
              <a:rPr lang="en-US" dirty="0" err="1" smtClean="0"/>
              <a:t>Avvaiyar</a:t>
            </a:r>
            <a:r>
              <a:rPr lang="en-US" dirty="0" smtClean="0"/>
              <a:t>.</a:t>
            </a:r>
          </a:p>
          <a:p>
            <a:r>
              <a:rPr lang="en-US" dirty="0" smtClean="0"/>
              <a:t>Like the twin Sanskrit epics, Ramayana and Mahabharata, even Tamil has two major texts written in sixth century AD, i.e. </a:t>
            </a:r>
            <a:r>
              <a:rPr lang="en-US" dirty="0" err="1" smtClean="0"/>
              <a:t>Silappadikaram</a:t>
            </a:r>
            <a:r>
              <a:rPr lang="en-US" dirty="0" smtClean="0"/>
              <a:t> (story of an anklet) which was written by </a:t>
            </a:r>
            <a:r>
              <a:rPr lang="en-US" dirty="0" err="1" smtClean="0"/>
              <a:t>Ilango-Adigal</a:t>
            </a:r>
            <a:r>
              <a:rPr lang="en-US" dirty="0" smtClean="0"/>
              <a:t>. The second text is </a:t>
            </a:r>
            <a:r>
              <a:rPr lang="en-US" dirty="0" err="1" smtClean="0"/>
              <a:t>Manimekalai</a:t>
            </a:r>
            <a:r>
              <a:rPr lang="en-US" dirty="0" smtClean="0"/>
              <a:t> (the story of </a:t>
            </a:r>
            <a:r>
              <a:rPr lang="en-US" dirty="0" err="1" smtClean="0"/>
              <a:t>Manimekalai</a:t>
            </a:r>
            <a:r>
              <a:rPr lang="en-US" dirty="0" smtClean="0"/>
              <a:t>) written by </a:t>
            </a:r>
            <a:r>
              <a:rPr lang="en-US" dirty="0" err="1" smtClean="0"/>
              <a:t>Sattanar</a:t>
            </a:r>
            <a:endParaRPr lang="en-US" dirty="0" smtClean="0"/>
          </a:p>
          <a:p>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Malayalam Literature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This language is usually spoken in Kerala and surrounding areas. Although linguists argue that the language originated in the 11th century, within a span of four hundred years, it had developed a corpus of literature rich enough to call it an independent language.</a:t>
            </a:r>
          </a:p>
          <a:p>
            <a:r>
              <a:rPr lang="en-US" dirty="0" smtClean="0"/>
              <a:t>Two of the major Malayalam works of the medieval period are </a:t>
            </a:r>
            <a:r>
              <a:rPr lang="en-US" dirty="0" err="1" smtClean="0"/>
              <a:t>Kokasandisan</a:t>
            </a:r>
            <a:r>
              <a:rPr lang="en-US" dirty="0" smtClean="0"/>
              <a:t> and </a:t>
            </a:r>
            <a:r>
              <a:rPr lang="en-US" dirty="0" err="1" smtClean="0"/>
              <a:t>Bhasa</a:t>
            </a:r>
            <a:r>
              <a:rPr lang="en-US" dirty="0" smtClean="0"/>
              <a:t> </a:t>
            </a:r>
            <a:r>
              <a:rPr lang="en-US" dirty="0" err="1" smtClean="0"/>
              <a:t>Kautilya</a:t>
            </a:r>
            <a:r>
              <a:rPr lang="en-US" dirty="0" smtClean="0"/>
              <a:t>, which is a commentary on </a:t>
            </a:r>
            <a:r>
              <a:rPr lang="en-US" dirty="0" err="1" smtClean="0"/>
              <a:t>Arthashastra</a:t>
            </a:r>
            <a:r>
              <a:rPr lang="en-US" dirty="0" smtClean="0"/>
              <a:t>. </a:t>
            </a:r>
          </a:p>
          <a:p>
            <a:r>
              <a:rPr lang="en-US" dirty="0" smtClean="0"/>
              <a:t>Another major literary work in Malayalam is </a:t>
            </a:r>
            <a:r>
              <a:rPr lang="en-US" dirty="0" err="1" smtClean="0"/>
              <a:t>Ramacharitam</a:t>
            </a:r>
            <a:r>
              <a:rPr lang="en-US" dirty="0" smtClean="0"/>
              <a:t>, an epic poem written by </a:t>
            </a:r>
            <a:r>
              <a:rPr lang="en-US" dirty="0" err="1" smtClean="0"/>
              <a:t>Cheeraman</a:t>
            </a:r>
            <a:r>
              <a:rPr lang="en-US" dirty="0" smtClean="0"/>
              <a:t> in 13th century. </a:t>
            </a:r>
          </a:p>
          <a:p>
            <a:r>
              <a:rPr lang="en-US" dirty="0" err="1" smtClean="0"/>
              <a:t>Ezhuthachan</a:t>
            </a:r>
            <a:r>
              <a:rPr lang="en-US" dirty="0" smtClean="0"/>
              <a:t>, a strong proponent of </a:t>
            </a:r>
            <a:r>
              <a:rPr lang="en-US" dirty="0" err="1" smtClean="0"/>
              <a:t>Bhakti</a:t>
            </a:r>
            <a:r>
              <a:rPr lang="en-US" dirty="0" smtClean="0"/>
              <a:t> movement, is known as the father of Malayalam literature.</a:t>
            </a:r>
          </a:p>
          <a:p>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Kannada Literature</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Jain scholars made the first foray into the Kannada literature. The best example of a Jain-influenced text is </a:t>
            </a:r>
            <a:r>
              <a:rPr lang="en-US" dirty="0" err="1" smtClean="0"/>
              <a:t>Dharmanathapurana</a:t>
            </a:r>
            <a:r>
              <a:rPr lang="en-US" dirty="0" smtClean="0"/>
              <a:t> written by </a:t>
            </a:r>
            <a:r>
              <a:rPr lang="en-US" dirty="0" err="1" smtClean="0"/>
              <a:t>Madhava</a:t>
            </a:r>
            <a:r>
              <a:rPr lang="en-US" dirty="0" smtClean="0"/>
              <a:t> on the life of the fifteenth </a:t>
            </a:r>
            <a:r>
              <a:rPr lang="en-US" dirty="0" err="1" smtClean="0"/>
              <a:t>Tirthankara</a:t>
            </a:r>
            <a:r>
              <a:rPr lang="en-US" dirty="0" smtClean="0"/>
              <a:t>. </a:t>
            </a:r>
          </a:p>
          <a:p>
            <a:r>
              <a:rPr lang="en-US" dirty="0" smtClean="0"/>
              <a:t>Several other scholars like </a:t>
            </a:r>
            <a:r>
              <a:rPr lang="en-US" dirty="0" err="1" smtClean="0"/>
              <a:t>Uritta</a:t>
            </a:r>
            <a:r>
              <a:rPr lang="en-US" dirty="0" smtClean="0"/>
              <a:t> </a:t>
            </a:r>
            <a:r>
              <a:rPr lang="en-US" dirty="0" err="1" smtClean="0"/>
              <a:t>Vilasa</a:t>
            </a:r>
            <a:r>
              <a:rPr lang="en-US" dirty="0" smtClean="0"/>
              <a:t> wrote Dharma </a:t>
            </a:r>
            <a:r>
              <a:rPr lang="en-US" dirty="0" err="1" smtClean="0"/>
              <a:t>Parikshe</a:t>
            </a:r>
            <a:r>
              <a:rPr lang="en-US" dirty="0" smtClean="0"/>
              <a:t> on the Jain teachings of this period. </a:t>
            </a:r>
          </a:p>
          <a:p>
            <a:r>
              <a:rPr lang="en-US" dirty="0" smtClean="0"/>
              <a:t>One of the first recorded texts in Kannada is called </a:t>
            </a:r>
            <a:r>
              <a:rPr lang="en-US" dirty="0" err="1" smtClean="0"/>
              <a:t>Kavirajamarga</a:t>
            </a:r>
            <a:r>
              <a:rPr lang="en-US" dirty="0" smtClean="0"/>
              <a:t>, which was written by </a:t>
            </a:r>
            <a:r>
              <a:rPr lang="en-US" dirty="0" err="1" smtClean="0"/>
              <a:t>Nripatunga</a:t>
            </a:r>
            <a:r>
              <a:rPr lang="en-US" dirty="0" smtClean="0"/>
              <a:t> </a:t>
            </a:r>
            <a:r>
              <a:rPr lang="en-US" dirty="0" err="1" smtClean="0"/>
              <a:t>Amoghavarsha</a:t>
            </a:r>
            <a:r>
              <a:rPr lang="en-US" dirty="0" smtClean="0"/>
              <a:t> I, in the tenth century. He was also a very powerful </a:t>
            </a:r>
            <a:r>
              <a:rPr lang="en-US" dirty="0" err="1" smtClean="0"/>
              <a:t>Rashtrakuta</a:t>
            </a:r>
            <a:r>
              <a:rPr lang="en-US" dirty="0" smtClean="0"/>
              <a:t> king.</a:t>
            </a:r>
            <a:endParaRPr lang="en-US" dirty="0"/>
          </a:p>
        </p:txBody>
      </p:sp>
      <p:sp>
        <p:nvSpPr>
          <p:cNvPr id="4" name="Footer Placeholder 3"/>
          <p:cNvSpPr>
            <a:spLocks noGrp="1"/>
          </p:cNvSpPr>
          <p:nvPr>
            <p:ph type="ftr" sz="quarter" idx="16"/>
          </p:nvPr>
        </p:nvSpPr>
        <p:spPr/>
        <p:txBody>
          <a:bodyPr/>
          <a:lstStyle/>
          <a:p>
            <a:r>
              <a:rPr lang="en-US" smtClean="0"/>
              <a:t>TANUSHREE SANWAL, ASSISTANT PROFESSOR, KEC, GZB</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77</TotalTime>
  <Words>2250</Words>
  <Application>Microsoft Office PowerPoint</Application>
  <PresentationFormat>On-screen Show (4:3)</PresentationFormat>
  <Paragraphs>118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Kannada Literature, Malayalam Literature , Sangama Literature  Northern Indian Languages &amp; Literature,  Persian And Urdu ,Hindi Literature unit 2  </vt:lpstr>
      <vt:lpstr>Dravidian Literature</vt:lpstr>
      <vt:lpstr>Tamil (Sangam) Literature </vt:lpstr>
      <vt:lpstr>There are two major schools of Sangam literature: </vt:lpstr>
      <vt:lpstr>Slide 5</vt:lpstr>
      <vt:lpstr>Slide 6</vt:lpstr>
      <vt:lpstr>Sangam literature</vt:lpstr>
      <vt:lpstr>Malayalam Literature </vt:lpstr>
      <vt:lpstr>Kannada Literature </vt:lpstr>
      <vt:lpstr>ratnatraya’</vt:lpstr>
      <vt:lpstr>Other major texts in Kannada literature are:</vt:lpstr>
      <vt:lpstr>MEDIEVAL LITERATURE </vt:lpstr>
      <vt:lpstr>Persian </vt:lpstr>
      <vt:lpstr>Slide 14</vt:lpstr>
      <vt:lpstr>Mughal period</vt:lpstr>
      <vt:lpstr>Slide 16</vt:lpstr>
      <vt:lpstr>Slide 17</vt:lpstr>
      <vt:lpstr>Urdu </vt:lpstr>
      <vt:lpstr>Urdu poets</vt:lpstr>
      <vt:lpstr>Hindi </vt:lpstr>
      <vt:lpstr>Hindi the national language</vt:lpstr>
      <vt:lpstr>Bengali literature.</vt:lpstr>
      <vt:lpstr>Assamese</vt:lpstr>
      <vt:lpstr>Oriya literature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Kannada Literature, Malayalam Literature , Sangama Literature  Northern Indian Languages &amp; Literature,  Persian And Urdu ,Hindi Literature</dc:title>
  <dc:creator>student</dc:creator>
  <cp:lastModifiedBy>manish</cp:lastModifiedBy>
  <cp:revision>28</cp:revision>
  <dcterms:created xsi:type="dcterms:W3CDTF">2006-08-16T00:00:00Z</dcterms:created>
  <dcterms:modified xsi:type="dcterms:W3CDTF">2020-10-01T05:53:54Z</dcterms:modified>
</cp:coreProperties>
</file>