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305" r:id="rId3"/>
    <p:sldId id="306" r:id="rId4"/>
    <p:sldId id="307" r:id="rId5"/>
    <p:sldId id="308" r:id="rId6"/>
    <p:sldId id="261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483626-28F5-4495-9E46-5F1AF8A46BEE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/>
              <a:t>different state variables may have </a:t>
            </a:r>
            <a:r>
              <a:rPr lang="en-US" dirty="0">
                <a:solidFill>
                  <a:srgbClr val="FF0000"/>
                </a:solidFill>
              </a:rPr>
              <a:t>different dynamics</a:t>
            </a:r>
            <a:r>
              <a:rPr lang="en-US" dirty="0"/>
              <a:t>, the sampling periods required to achieve smooth responses.</a:t>
            </a:r>
          </a:p>
          <a:p>
            <a:r>
              <a:rPr lang="en-US" dirty="0"/>
              <a:t>For example, because the rotation </a:t>
            </a:r>
            <a:r>
              <a:rPr lang="en-US" dirty="0">
                <a:solidFill>
                  <a:srgbClr val="FF0000"/>
                </a:solidFill>
              </a:rPr>
              <a:t>speed of a engine changes faster than its temperature,</a:t>
            </a:r>
            <a:r>
              <a:rPr lang="en-US" dirty="0"/>
              <a:t> the required </a:t>
            </a:r>
            <a:r>
              <a:rPr lang="en-US" dirty="0">
                <a:solidFill>
                  <a:srgbClr val="FF0000"/>
                </a:solidFill>
              </a:rPr>
              <a:t>sampling rate </a:t>
            </a:r>
            <a:r>
              <a:rPr lang="en-US" dirty="0"/>
              <a:t>for RPM (Rotation Per Minute) control is higher than that for the temperature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8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Timing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The workload generated by each multivariate, </a:t>
            </a:r>
            <a:r>
              <a:rPr lang="en-US" dirty="0" err="1"/>
              <a:t>multirate</a:t>
            </a:r>
            <a:r>
              <a:rPr lang="en-US" dirty="0"/>
              <a:t> digital controller consists of a few periodic</a:t>
            </a:r>
          </a:p>
          <a:p>
            <a:pPr marL="0" indent="0">
              <a:buNone/>
            </a:pPr>
            <a:r>
              <a:rPr lang="en-US" dirty="0"/>
              <a:t>   control-law computations. Their periods range from a    </a:t>
            </a:r>
            <a:r>
              <a:rPr lang="en-US" dirty="0">
                <a:solidFill>
                  <a:srgbClr val="FF0000"/>
                </a:solidFill>
              </a:rPr>
              <a:t>few milliseconds to a few seconds</a:t>
            </a:r>
            <a:r>
              <a:rPr lang="en-US" dirty="0"/>
              <a:t>, and some of them are </a:t>
            </a:r>
            <a:r>
              <a:rPr lang="en-US" dirty="0">
                <a:solidFill>
                  <a:srgbClr val="FF0000"/>
                </a:solidFill>
              </a:rPr>
              <a:t>continuous by nature </a:t>
            </a:r>
            <a:r>
              <a:rPr lang="en-US" dirty="0"/>
              <a:t>and others are computed only </a:t>
            </a:r>
            <a:r>
              <a:rPr lang="en-US" dirty="0">
                <a:solidFill>
                  <a:srgbClr val="FF0000"/>
                </a:solidFill>
              </a:rPr>
              <a:t>when requested by the operator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6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/>
              <a:t>Many real-time systems are embedded in </a:t>
            </a:r>
            <a:r>
              <a:rPr lang="en-US" dirty="0">
                <a:solidFill>
                  <a:srgbClr val="FF0000"/>
                </a:solidFill>
              </a:rPr>
              <a:t>sensors and actuators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 function as digital controllers</a:t>
            </a:r>
            <a:r>
              <a:rPr lang="en-US" dirty="0"/>
              <a:t>.</a:t>
            </a:r>
          </a:p>
          <a:p>
            <a:r>
              <a:rPr lang="en-US" dirty="0"/>
              <a:t>State of the plant is monitored by sensors and can be changed by actuators. </a:t>
            </a:r>
          </a:p>
          <a:p>
            <a:r>
              <a:rPr lang="en-US" dirty="0"/>
              <a:t>The RTS estimates from the sensor </a:t>
            </a:r>
            <a:r>
              <a:rPr lang="en-US" dirty="0">
                <a:solidFill>
                  <a:srgbClr val="FF0000"/>
                </a:solidFill>
              </a:rPr>
              <a:t>readings the current </a:t>
            </a:r>
            <a:r>
              <a:rPr lang="en-US" dirty="0"/>
              <a:t>state of the plant and computes a control output based on the </a:t>
            </a:r>
            <a:r>
              <a:rPr lang="en-US" dirty="0">
                <a:solidFill>
                  <a:srgbClr val="FF0000"/>
                </a:solidFill>
              </a:rPr>
              <a:t>difference between the current state and the desired state </a:t>
            </a:r>
            <a:r>
              <a:rPr lang="en-US" dirty="0"/>
              <a:t>which is known as </a:t>
            </a:r>
            <a:r>
              <a:rPr lang="en-US" i="1" dirty="0">
                <a:solidFill>
                  <a:srgbClr val="FF0000"/>
                </a:solidFill>
              </a:rPr>
              <a:t>control-law computation.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Sampled Data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Common approach to designing a digital controller is to </a:t>
            </a:r>
          </a:p>
          <a:p>
            <a:pPr marL="0" indent="0">
              <a:buNone/>
            </a:pPr>
            <a:r>
              <a:rPr lang="en-US" dirty="0"/>
              <a:t>    1) Start with an analog controller.</a:t>
            </a:r>
          </a:p>
          <a:p>
            <a:pPr marL="0" indent="0">
              <a:buNone/>
            </a:pPr>
            <a:r>
              <a:rPr lang="en-US" dirty="0"/>
              <a:t>    2) Analog version is then transformed into a digital version and resultant controller is a </a:t>
            </a:r>
            <a:r>
              <a:rPr lang="en-US" i="1" dirty="0"/>
              <a:t>sampled data system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3)It performs control-law computation every period.</a:t>
            </a:r>
          </a:p>
          <a:p>
            <a:pPr marL="0" indent="0">
              <a:buNone/>
            </a:pPr>
            <a:r>
              <a:rPr lang="en-US" dirty="0"/>
              <a:t>   4) Digital outputs is then converted back to an analog form needed to activate the actuators.</a:t>
            </a:r>
          </a:p>
        </p:txBody>
      </p:sp>
    </p:spTree>
    <p:extLst>
      <p:ext uri="{BB962C8B-B14F-4D97-AF65-F5344CB8AC3E}">
        <p14:creationId xmlns:p14="http://schemas.microsoft.com/office/powerpoint/2010/main" val="10157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553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y(t)</a:t>
            </a:r>
            <a:r>
              <a:rPr lang="en-US" i="1" dirty="0"/>
              <a:t> - M</a:t>
            </a:r>
            <a:r>
              <a:rPr lang="en-US" dirty="0"/>
              <a:t>easured state of the plant at time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r>
              <a:rPr lang="en-US" i="1" dirty="0">
                <a:solidFill>
                  <a:srgbClr val="FF0000"/>
                </a:solidFill>
              </a:rPr>
              <a:t>r (t)</a:t>
            </a:r>
            <a:r>
              <a:rPr lang="en-US" i="1" dirty="0"/>
              <a:t> – Desired State of the plant at time 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>
                <a:solidFill>
                  <a:srgbClr val="FF0000"/>
                </a:solidFill>
              </a:rPr>
              <a:t>e(t)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r (t) </a:t>
            </a:r>
            <a:r>
              <a:rPr lang="en-US" dirty="0">
                <a:solidFill>
                  <a:srgbClr val="FF0000"/>
                </a:solidFill>
              </a:rPr>
              <a:t>− </a:t>
            </a:r>
            <a:r>
              <a:rPr lang="en-US" i="1" dirty="0">
                <a:solidFill>
                  <a:srgbClr val="FF0000"/>
                </a:solidFill>
              </a:rPr>
              <a:t>y(t)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denote the difference between the desired state </a:t>
            </a:r>
            <a:r>
              <a:rPr lang="en-US" i="1" dirty="0"/>
              <a:t>r (t) </a:t>
            </a:r>
            <a:r>
              <a:rPr lang="en-US" dirty="0"/>
              <a:t>and the measured state </a:t>
            </a:r>
            <a:r>
              <a:rPr lang="en-US" i="1" dirty="0"/>
              <a:t>y(t) </a:t>
            </a:r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. </a:t>
            </a:r>
          </a:p>
          <a:p>
            <a:r>
              <a:rPr lang="en-US" dirty="0"/>
              <a:t>The output </a:t>
            </a:r>
            <a:r>
              <a:rPr lang="en-US" i="1" dirty="0">
                <a:solidFill>
                  <a:srgbClr val="FF0000"/>
                </a:solidFill>
              </a:rPr>
              <a:t>u(t)</a:t>
            </a:r>
            <a:r>
              <a:rPr lang="en-US" i="1" dirty="0"/>
              <a:t> </a:t>
            </a:r>
            <a:r>
              <a:rPr lang="en-US" dirty="0"/>
              <a:t>consists of three terms: </a:t>
            </a:r>
          </a:p>
          <a:p>
            <a:pPr marL="0" indent="0">
              <a:buNone/>
            </a:pPr>
            <a:r>
              <a:rPr lang="en-US" dirty="0"/>
              <a:t>        1) Term that is proportional to </a:t>
            </a:r>
            <a:r>
              <a:rPr lang="en-US" i="1" dirty="0"/>
              <a:t>e(t)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2) Term that is proportional to the integral of </a:t>
            </a:r>
            <a:r>
              <a:rPr lang="en-US" i="1" dirty="0"/>
              <a:t>e(t) </a:t>
            </a:r>
          </a:p>
          <a:p>
            <a:pPr marL="0" indent="0">
              <a:buNone/>
            </a:pPr>
            <a:r>
              <a:rPr lang="en-US" i="1" dirty="0"/>
              <a:t>        3) T</a:t>
            </a:r>
            <a:r>
              <a:rPr lang="en-US" dirty="0"/>
              <a:t>erm that is proportional to the derivative of </a:t>
            </a:r>
            <a:r>
              <a:rPr lang="en-US" i="1" dirty="0"/>
              <a:t>e(t)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1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timer to interrupt periodically with period </a:t>
            </a:r>
            <a:r>
              <a:rPr lang="en-US" i="1" dirty="0"/>
              <a:t>T </a:t>
            </a:r>
            <a:r>
              <a:rPr lang="en-US" dirty="0"/>
              <a:t>;</a:t>
            </a:r>
          </a:p>
          <a:p>
            <a:r>
              <a:rPr lang="en-US" dirty="0"/>
              <a:t>At each timer interrupt, do</a:t>
            </a:r>
          </a:p>
          <a:p>
            <a:pPr marL="393192" lvl="1" indent="0">
              <a:buNone/>
            </a:pPr>
            <a:r>
              <a:rPr lang="en-US" dirty="0"/>
              <a:t>	do analog-to-digital conversion to get </a:t>
            </a:r>
            <a:r>
              <a:rPr lang="en-US" i="1" dirty="0"/>
              <a:t>y</a:t>
            </a:r>
            <a:r>
              <a:rPr lang="en-US" dirty="0"/>
              <a:t>;</a:t>
            </a:r>
          </a:p>
          <a:p>
            <a:pPr marL="393192" lvl="1" indent="0">
              <a:buNone/>
            </a:pPr>
            <a:r>
              <a:rPr lang="en-US" dirty="0"/>
              <a:t>	compute control output </a:t>
            </a:r>
            <a:r>
              <a:rPr lang="en-US" i="1" dirty="0"/>
              <a:t>u</a:t>
            </a:r>
            <a:r>
              <a:rPr lang="en-US" dirty="0"/>
              <a:t>;</a:t>
            </a:r>
          </a:p>
          <a:p>
            <a:pPr marL="393192" lvl="1" indent="0">
              <a:buNone/>
            </a:pPr>
            <a:r>
              <a:rPr lang="en-US" dirty="0"/>
              <a:t>	output </a:t>
            </a:r>
            <a:r>
              <a:rPr lang="en-US" i="1" dirty="0"/>
              <a:t>u </a:t>
            </a:r>
            <a:r>
              <a:rPr lang="en-US" dirty="0"/>
              <a:t>and do digital-to-analog conversion;</a:t>
            </a:r>
          </a:p>
          <a:p>
            <a:r>
              <a:rPr lang="en-US" dirty="0"/>
              <a:t>End do;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We assume that the system </a:t>
            </a:r>
            <a:r>
              <a:rPr lang="en-US" dirty="0">
                <a:solidFill>
                  <a:srgbClr val="FF0000"/>
                </a:solidFill>
              </a:rPr>
              <a:t>provides a timer</a:t>
            </a:r>
            <a:r>
              <a:rPr lang="en-US" dirty="0"/>
              <a:t>. Once set by the program, the timer </a:t>
            </a:r>
            <a:r>
              <a:rPr lang="en-US" dirty="0">
                <a:solidFill>
                  <a:srgbClr val="FF0000"/>
                </a:solidFill>
              </a:rPr>
              <a:t>generates an interrupt every </a:t>
            </a:r>
            <a:r>
              <a:rPr lang="en-US" i="1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units of time </a:t>
            </a:r>
            <a:r>
              <a:rPr lang="en-US" dirty="0"/>
              <a:t>until its setting is cancelled.</a:t>
            </a:r>
          </a:p>
          <a:p>
            <a:endParaRPr lang="en-US" dirty="0"/>
          </a:p>
          <a:p>
            <a:r>
              <a:rPr lang="en-US" b="1" dirty="0"/>
              <a:t>Selection of Sampling Period:</a:t>
            </a:r>
          </a:p>
          <a:p>
            <a:r>
              <a:rPr lang="en-US" dirty="0"/>
              <a:t>The length </a:t>
            </a:r>
            <a:r>
              <a:rPr lang="en-US" i="1" dirty="0"/>
              <a:t>T </a:t>
            </a:r>
            <a:r>
              <a:rPr lang="en-US" dirty="0"/>
              <a:t>of time between any two consecutive</a:t>
            </a:r>
          </a:p>
          <a:p>
            <a:pPr marL="0" indent="0">
              <a:buNone/>
            </a:pPr>
            <a:r>
              <a:rPr lang="en-US" dirty="0"/>
              <a:t>   instants at which </a:t>
            </a:r>
            <a:r>
              <a:rPr lang="en-US" i="1" dirty="0"/>
              <a:t>y(t) </a:t>
            </a:r>
            <a:r>
              <a:rPr lang="en-US" dirty="0"/>
              <a:t>and </a:t>
            </a:r>
            <a:r>
              <a:rPr lang="en-US" i="1" dirty="0"/>
              <a:t>r (t) </a:t>
            </a:r>
            <a:r>
              <a:rPr lang="en-US" dirty="0"/>
              <a:t>are sampled is called the </a:t>
            </a:r>
            <a:r>
              <a:rPr lang="en-US" i="1" dirty="0">
                <a:solidFill>
                  <a:srgbClr val="FF0000"/>
                </a:solidFill>
              </a:rPr>
              <a:t>sampling period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Behavior of the resultant digital controller critically depends on this parameter.</a:t>
            </a:r>
          </a:p>
        </p:txBody>
      </p:sp>
    </p:spTree>
    <p:extLst>
      <p:ext uri="{BB962C8B-B14F-4D97-AF65-F5344CB8AC3E}">
        <p14:creationId xmlns:p14="http://schemas.microsoft.com/office/powerpoint/2010/main" val="422524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Small sampling period means </a:t>
            </a:r>
            <a:r>
              <a:rPr lang="en-US" dirty="0">
                <a:solidFill>
                  <a:srgbClr val="FF0000"/>
                </a:solidFill>
              </a:rPr>
              <a:t>more frequent control-law computation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 higher processor-time demand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Selection of sampling period can be achieved by two factors:</a:t>
            </a:r>
          </a:p>
          <a:p>
            <a:pPr marL="0" indent="0">
              <a:buNone/>
            </a:pPr>
            <a:r>
              <a:rPr lang="en-US" dirty="0"/>
              <a:t>        A) Perceived responsiveness of overall system.</a:t>
            </a:r>
          </a:p>
          <a:p>
            <a:pPr marL="0" indent="0">
              <a:buNone/>
            </a:pPr>
            <a:r>
              <a:rPr lang="en-US" dirty="0"/>
              <a:t>        B) Dynamic behavior of the plant.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 err="1"/>
              <a:t>Multirate</a:t>
            </a:r>
            <a:r>
              <a:rPr lang="en-US" b="1" dirty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plant typically has more than one degree of freedom. Its state is defined by </a:t>
            </a:r>
            <a:r>
              <a:rPr lang="en-US" dirty="0">
                <a:solidFill>
                  <a:srgbClr val="FF0000"/>
                </a:solidFill>
              </a:rPr>
              <a:t>multiple state variables </a:t>
            </a:r>
            <a:r>
              <a:rPr lang="en-US" dirty="0"/>
              <a:t>(e.g., the rotation speed, temperature, etc. of an engine or the tension and position of a video tape). Therefore, it is </a:t>
            </a:r>
            <a:r>
              <a:rPr lang="en-US" dirty="0">
                <a:solidFill>
                  <a:srgbClr val="FF0000"/>
                </a:solidFill>
              </a:rPr>
              <a:t>monitored by multiple sensors and controlled by multiple actuators</a:t>
            </a:r>
            <a:r>
              <a:rPr lang="en-US" dirty="0"/>
              <a:t>. We can think of a multivariate (i.e., multi-input/multi-output) controller.</a:t>
            </a:r>
          </a:p>
        </p:txBody>
      </p:sp>
    </p:spTree>
    <p:extLst>
      <p:ext uri="{BB962C8B-B14F-4D97-AF65-F5344CB8AC3E}">
        <p14:creationId xmlns:p14="http://schemas.microsoft.com/office/powerpoint/2010/main" val="227072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777</TotalTime>
  <Words>607</Words>
  <Application>Microsoft Office PowerPoint</Application>
  <PresentationFormat>On-screen Show (4:3)</PresentationFormat>
  <Paragraphs>48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Constantia</vt:lpstr>
      <vt:lpstr>Times New Roman</vt:lpstr>
      <vt:lpstr>Wingdings 2</vt:lpstr>
      <vt:lpstr>Flow</vt:lpstr>
      <vt:lpstr>Digital Control</vt:lpstr>
      <vt:lpstr>DC</vt:lpstr>
      <vt:lpstr>Sampled Data System</vt:lpstr>
      <vt:lpstr>PowerPoint Presentation</vt:lpstr>
      <vt:lpstr>PowerPoint Presentation</vt:lpstr>
      <vt:lpstr>Procedure</vt:lpstr>
      <vt:lpstr>PowerPoint Presentation</vt:lpstr>
      <vt:lpstr>PowerPoint Presentation</vt:lpstr>
      <vt:lpstr>Multirate Systems</vt:lpstr>
      <vt:lpstr>PowerPoint Presentation</vt:lpstr>
      <vt:lpstr>Timing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Sidra</dc:creator>
  <cp:lastModifiedBy>Kumar Himanshu</cp:lastModifiedBy>
  <cp:revision>39</cp:revision>
  <dcterms:created xsi:type="dcterms:W3CDTF">2017-08-02T05:45:53Z</dcterms:created>
  <dcterms:modified xsi:type="dcterms:W3CDTF">2023-02-16T09:10:55Z</dcterms:modified>
</cp:coreProperties>
</file>