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1" r:id="rId3"/>
    <p:sldId id="305" r:id="rId4"/>
    <p:sldId id="313" r:id="rId5"/>
    <p:sldId id="308" r:id="rId6"/>
    <p:sldId id="309" r:id="rId7"/>
    <p:sldId id="310" r:id="rId8"/>
    <p:sldId id="314" r:id="rId9"/>
    <p:sldId id="315" r:id="rId10"/>
    <p:sldId id="316" r:id="rId11"/>
    <p:sldId id="317" r:id="rId12"/>
    <p:sldId id="31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1483626-28F5-4495-9E46-5F1AF8A46BEE}" type="datetimeFigureOut">
              <a:rPr lang="en-US" smtClean="0"/>
              <a:pPr/>
              <a:t>2/20/2023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53E0398-FDA2-4C3F-8A50-8AB64523B5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483626-28F5-4495-9E46-5F1AF8A46BE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483626-28F5-4495-9E46-5F1AF8A46BE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483626-28F5-4495-9E46-5F1AF8A46BE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1483626-28F5-4495-9E46-5F1AF8A46BEE}"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0398-FDA2-4C3F-8A50-8AB64523B5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483626-28F5-4495-9E46-5F1AF8A46BEE}"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1483626-28F5-4495-9E46-5F1AF8A46BEE}" type="datetimeFigureOut">
              <a:rPr lang="en-US" smtClean="0"/>
              <a:pPr/>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1483626-28F5-4495-9E46-5F1AF8A46BEE}" type="datetimeFigureOut">
              <a:rPr lang="en-US" smtClean="0"/>
              <a:pPr/>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83626-28F5-4495-9E46-5F1AF8A46BEE}" type="datetimeFigureOut">
              <a:rPr lang="en-US" smtClean="0"/>
              <a:pPr/>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483626-28F5-4495-9E46-5F1AF8A46BEE}"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483626-28F5-4495-9E46-5F1AF8A46BEE}"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53E0398-FDA2-4C3F-8A50-8AB64523B59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1483626-28F5-4495-9E46-5F1AF8A46BEE}" type="datetimeFigureOut">
              <a:rPr lang="en-US" smtClean="0"/>
              <a:pPr/>
              <a:t>2/20/2023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53E0398-FDA2-4C3F-8A50-8AB64523B59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dirty="0"/>
              <a:t>Signal Processing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Data Association</a:t>
            </a:r>
          </a:p>
        </p:txBody>
      </p:sp>
      <p:sp>
        <p:nvSpPr>
          <p:cNvPr id="3" name="Content Placeholder 2"/>
          <p:cNvSpPr>
            <a:spLocks noGrp="1"/>
          </p:cNvSpPr>
          <p:nvPr>
            <p:ph idx="1"/>
          </p:nvPr>
        </p:nvSpPr>
        <p:spPr>
          <a:xfrm>
            <a:off x="457200" y="1447800"/>
            <a:ext cx="8229600" cy="4876800"/>
          </a:xfrm>
        </p:spPr>
        <p:txBody>
          <a:bodyPr/>
          <a:lstStyle/>
          <a:p>
            <a:r>
              <a:rPr lang="en-US" dirty="0"/>
              <a:t>Tracking process completes if after gating every measured value is assigned to at most one trajectory and every trajectory is assigned at most one measured value. This is the case when:</a:t>
            </a:r>
          </a:p>
          <a:p>
            <a:pPr marL="0" indent="0">
              <a:buNone/>
            </a:pPr>
            <a:r>
              <a:rPr lang="en-US" dirty="0"/>
              <a:t>       1) Radar Signal is strong and interference is low.</a:t>
            </a:r>
          </a:p>
          <a:p>
            <a:pPr marL="0" indent="0">
              <a:buNone/>
            </a:pPr>
            <a:r>
              <a:rPr lang="en-US" dirty="0"/>
              <a:t>       2) Density of object is low.</a:t>
            </a:r>
          </a:p>
          <a:p>
            <a:pPr marL="0" indent="0">
              <a:buNone/>
            </a:pPr>
            <a:r>
              <a:rPr lang="en-US" dirty="0"/>
              <a:t>Sometimes gating may be ambiguous </a:t>
            </a:r>
            <a:r>
              <a:rPr lang="en-US" dirty="0" err="1"/>
              <a:t>i.e</a:t>
            </a:r>
            <a:r>
              <a:rPr lang="en-US" dirty="0"/>
              <a:t> some measured value assigned more than one trajectory then data association step is carried out to resolve ambiguity.</a:t>
            </a:r>
          </a:p>
          <a:p>
            <a:endParaRPr lang="en-US" dirty="0"/>
          </a:p>
          <a:p>
            <a:endParaRPr lang="en-US" dirty="0"/>
          </a:p>
        </p:txBody>
      </p:sp>
    </p:spTree>
    <p:extLst>
      <p:ext uri="{BB962C8B-B14F-4D97-AF65-F5344CB8AC3E}">
        <p14:creationId xmlns:p14="http://schemas.microsoft.com/office/powerpoint/2010/main" val="185322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a:t>Previously,</a:t>
            </a:r>
          </a:p>
          <a:p>
            <a:endParaRPr lang="en-US" dirty="0"/>
          </a:p>
          <a:p>
            <a:r>
              <a:rPr lang="en-US" dirty="0"/>
              <a:t>X1-&gt;L1</a:t>
            </a:r>
          </a:p>
          <a:p>
            <a:r>
              <a:rPr lang="en-US" dirty="0"/>
              <a:t>X3-&gt;L1 &amp; L2</a:t>
            </a:r>
          </a:p>
          <a:p>
            <a:endParaRPr lang="en-US" dirty="0"/>
          </a:p>
          <a:p>
            <a:r>
              <a:rPr lang="en-US" dirty="0"/>
              <a:t>After,</a:t>
            </a:r>
          </a:p>
          <a:p>
            <a:r>
              <a:rPr lang="en-US" dirty="0"/>
              <a:t>X1-&gt;L1</a:t>
            </a:r>
          </a:p>
          <a:p>
            <a:r>
              <a:rPr lang="en-US" dirty="0"/>
              <a:t>X3-&gt;L2</a:t>
            </a:r>
          </a:p>
          <a:p>
            <a:endParaRPr lang="en-US" dirty="0"/>
          </a:p>
          <a:p>
            <a:r>
              <a:rPr lang="en-US" dirty="0"/>
              <a:t>Hence X3-&gt;L1 is discarded.</a:t>
            </a:r>
          </a:p>
        </p:txBody>
      </p:sp>
    </p:spTree>
    <p:extLst>
      <p:ext uri="{BB962C8B-B14F-4D97-AF65-F5344CB8AC3E}">
        <p14:creationId xmlns:p14="http://schemas.microsoft.com/office/powerpoint/2010/main" val="175522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Engineering Applications Of RTS</a:t>
            </a:r>
          </a:p>
        </p:txBody>
      </p:sp>
      <p:sp>
        <p:nvSpPr>
          <p:cNvPr id="3" name="Content Placeholder 2"/>
          <p:cNvSpPr>
            <a:spLocks noGrp="1"/>
          </p:cNvSpPr>
          <p:nvPr>
            <p:ph idx="1"/>
          </p:nvPr>
        </p:nvSpPr>
        <p:spPr/>
        <p:txBody>
          <a:bodyPr>
            <a:normAutofit lnSpcReduction="10000"/>
          </a:bodyPr>
          <a:lstStyle/>
          <a:p>
            <a:r>
              <a:rPr lang="en-US" dirty="0"/>
              <a:t>Metal industry applications(</a:t>
            </a:r>
            <a:r>
              <a:rPr lang="en-US" dirty="0">
                <a:solidFill>
                  <a:srgbClr val="FF0000"/>
                </a:solidFill>
              </a:rPr>
              <a:t>Mechanical and Manufacturing </a:t>
            </a:r>
            <a:r>
              <a:rPr lang="en-US" dirty="0" err="1">
                <a:solidFill>
                  <a:srgbClr val="FF0000"/>
                </a:solidFill>
              </a:rPr>
              <a:t>Engg</a:t>
            </a:r>
            <a:r>
              <a:rPr lang="en-US" dirty="0">
                <a:solidFill>
                  <a:srgbClr val="FF0000"/>
                </a:solidFill>
              </a:rPr>
              <a:t>.)</a:t>
            </a:r>
          </a:p>
          <a:p>
            <a:r>
              <a:rPr lang="en-US" dirty="0"/>
              <a:t>Electric utility monitoring and control application(</a:t>
            </a:r>
            <a:r>
              <a:rPr lang="en-US" dirty="0">
                <a:solidFill>
                  <a:srgbClr val="FF0000"/>
                </a:solidFill>
              </a:rPr>
              <a:t>Electric power </a:t>
            </a:r>
            <a:r>
              <a:rPr lang="en-US" dirty="0" err="1">
                <a:solidFill>
                  <a:srgbClr val="FF0000"/>
                </a:solidFill>
              </a:rPr>
              <a:t>Engg</a:t>
            </a:r>
            <a:r>
              <a:rPr lang="en-US" dirty="0">
                <a:solidFill>
                  <a:srgbClr val="FF0000"/>
                </a:solidFill>
              </a:rPr>
              <a:t>.)</a:t>
            </a:r>
          </a:p>
          <a:p>
            <a:r>
              <a:rPr lang="en-US" dirty="0"/>
              <a:t>Water plants applications (</a:t>
            </a:r>
            <a:r>
              <a:rPr lang="en-US" dirty="0">
                <a:solidFill>
                  <a:srgbClr val="FF0000"/>
                </a:solidFill>
              </a:rPr>
              <a:t>Civil and Environment </a:t>
            </a:r>
            <a:r>
              <a:rPr lang="en-US" dirty="0" err="1">
                <a:solidFill>
                  <a:srgbClr val="FF0000"/>
                </a:solidFill>
              </a:rPr>
              <a:t>Engg</a:t>
            </a:r>
            <a:r>
              <a:rPr lang="en-US" dirty="0"/>
              <a:t>.)</a:t>
            </a:r>
          </a:p>
          <a:p>
            <a:r>
              <a:rPr lang="en-US" dirty="0"/>
              <a:t>Aviation and space application (</a:t>
            </a:r>
            <a:r>
              <a:rPr lang="en-US" dirty="0">
                <a:solidFill>
                  <a:srgbClr val="FF0000"/>
                </a:solidFill>
              </a:rPr>
              <a:t>Aeronautics </a:t>
            </a:r>
            <a:r>
              <a:rPr lang="en-US" dirty="0" err="1">
                <a:solidFill>
                  <a:srgbClr val="FF0000"/>
                </a:solidFill>
              </a:rPr>
              <a:t>Engg</a:t>
            </a:r>
            <a:r>
              <a:rPr lang="en-US" dirty="0"/>
              <a:t>.)</a:t>
            </a:r>
          </a:p>
          <a:p>
            <a:r>
              <a:rPr lang="en-US" dirty="0"/>
              <a:t>Data communication application (</a:t>
            </a:r>
            <a:r>
              <a:rPr lang="en-US" dirty="0">
                <a:solidFill>
                  <a:srgbClr val="FF0000"/>
                </a:solidFill>
              </a:rPr>
              <a:t>Electrical and computer </a:t>
            </a:r>
            <a:r>
              <a:rPr lang="en-US" dirty="0" err="1">
                <a:solidFill>
                  <a:srgbClr val="FF0000"/>
                </a:solidFill>
              </a:rPr>
              <a:t>Engg</a:t>
            </a:r>
            <a:r>
              <a:rPr lang="en-US" dirty="0"/>
              <a:t>.)</a:t>
            </a:r>
          </a:p>
          <a:p>
            <a:r>
              <a:rPr lang="en-US" dirty="0" err="1"/>
              <a:t>PetrochemicalApplication</a:t>
            </a:r>
            <a:r>
              <a:rPr lang="en-US" dirty="0"/>
              <a:t> (</a:t>
            </a:r>
            <a:r>
              <a:rPr lang="en-US" dirty="0">
                <a:solidFill>
                  <a:srgbClr val="FF0000"/>
                </a:solidFill>
              </a:rPr>
              <a:t>Petroleum </a:t>
            </a:r>
            <a:r>
              <a:rPr lang="en-US" dirty="0" err="1">
                <a:solidFill>
                  <a:srgbClr val="FF0000"/>
                </a:solidFill>
              </a:rPr>
              <a:t>Engg</a:t>
            </a:r>
            <a:r>
              <a:rPr lang="en-US" dirty="0"/>
              <a:t>.)</a:t>
            </a:r>
          </a:p>
        </p:txBody>
      </p:sp>
    </p:spTree>
    <p:extLst>
      <p:ext uri="{BB962C8B-B14F-4D97-AF65-F5344CB8AC3E}">
        <p14:creationId xmlns:p14="http://schemas.microsoft.com/office/powerpoint/2010/main" val="299728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410200"/>
          </a:xfrm>
        </p:spPr>
        <p:txBody>
          <a:bodyPr>
            <a:normAutofit/>
          </a:bodyPr>
          <a:lstStyle/>
          <a:p>
            <a:pPr marL="0" indent="0">
              <a:buNone/>
            </a:pPr>
            <a:endParaRPr lang="en-US" dirty="0"/>
          </a:p>
          <a:p>
            <a:r>
              <a:rPr lang="en-US" dirty="0"/>
              <a:t>Examples are those whose </a:t>
            </a:r>
            <a:r>
              <a:rPr lang="en-US" dirty="0">
                <a:solidFill>
                  <a:srgbClr val="FF0000"/>
                </a:solidFill>
              </a:rPr>
              <a:t>response time is in few milliseconds to few seconds</a:t>
            </a:r>
            <a:r>
              <a:rPr lang="en-US" dirty="0"/>
              <a:t> like </a:t>
            </a:r>
          </a:p>
          <a:p>
            <a:pPr marL="0" indent="0">
              <a:buNone/>
            </a:pPr>
            <a:r>
              <a:rPr lang="en-US" dirty="0"/>
              <a:t>   - Digital filtering,</a:t>
            </a:r>
          </a:p>
          <a:p>
            <a:pPr marL="0" indent="0">
              <a:buNone/>
            </a:pPr>
            <a:r>
              <a:rPr lang="en-US" dirty="0"/>
              <a:t>   - Video and voice compressing/decompression, </a:t>
            </a:r>
          </a:p>
          <a:p>
            <a:pPr marL="0" indent="0">
              <a:buNone/>
            </a:pPr>
            <a:r>
              <a:rPr lang="en-US" dirty="0"/>
              <a:t>   - Radar signal 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a:t>Processing Bandwidth Demands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r>
              <a:rPr lang="en-US" dirty="0"/>
              <a:t>Signal processing application computes outputs in each sampling period. Each output </a:t>
            </a:r>
            <a:r>
              <a:rPr lang="en-US" i="1" dirty="0"/>
              <a:t>x(k) </a:t>
            </a:r>
            <a:r>
              <a:rPr lang="en-US" dirty="0"/>
              <a:t>is a weighted sum of </a:t>
            </a:r>
            <a:r>
              <a:rPr lang="en-US" i="1" dirty="0"/>
              <a:t>n </a:t>
            </a:r>
            <a:r>
              <a:rPr lang="en-US" dirty="0"/>
              <a:t>inputs </a:t>
            </a:r>
            <a:r>
              <a:rPr lang="en-US" i="1" dirty="0"/>
              <a:t>y(</a:t>
            </a:r>
            <a:r>
              <a:rPr lang="en-US" i="1" dirty="0" err="1"/>
              <a:t>i</a:t>
            </a:r>
            <a:r>
              <a:rPr lang="en-US" i="1" dirty="0"/>
              <a:t> )</a:t>
            </a:r>
            <a:r>
              <a:rPr lang="en-US" dirty="0"/>
              <a:t>’s:</a:t>
            </a:r>
          </a:p>
          <a:p>
            <a:endParaRPr lang="en-US" dirty="0"/>
          </a:p>
          <a:p>
            <a:endParaRPr lang="en-US" dirty="0"/>
          </a:p>
          <a:p>
            <a:endParaRPr lang="en-US" dirty="0"/>
          </a:p>
          <a:p>
            <a:r>
              <a:rPr lang="en-US" i="1" dirty="0">
                <a:solidFill>
                  <a:srgbClr val="FF0000"/>
                </a:solidFill>
              </a:rPr>
              <a:t>a(k, </a:t>
            </a:r>
            <a:r>
              <a:rPr lang="en-US" i="1" dirty="0" err="1">
                <a:solidFill>
                  <a:srgbClr val="FF0000"/>
                </a:solidFill>
              </a:rPr>
              <a:t>i</a:t>
            </a:r>
            <a:r>
              <a:rPr lang="en-US" i="1" dirty="0">
                <a:solidFill>
                  <a:srgbClr val="FF0000"/>
                </a:solidFill>
              </a:rPr>
              <a:t> )</a:t>
            </a:r>
            <a:r>
              <a:rPr lang="en-US" dirty="0">
                <a:solidFill>
                  <a:srgbClr val="FF0000"/>
                </a:solidFill>
              </a:rPr>
              <a:t> </a:t>
            </a:r>
            <a:r>
              <a:rPr lang="en-US" dirty="0"/>
              <a:t>– Set of weights, known and fixed.</a:t>
            </a:r>
          </a:p>
          <a:p>
            <a:r>
              <a:rPr lang="en-US" i="1" dirty="0">
                <a:solidFill>
                  <a:srgbClr val="FF0000"/>
                </a:solidFill>
              </a:rPr>
              <a:t>y(</a:t>
            </a:r>
            <a:r>
              <a:rPr lang="en-US" i="1" dirty="0" err="1">
                <a:solidFill>
                  <a:srgbClr val="FF0000"/>
                </a:solidFill>
              </a:rPr>
              <a:t>i</a:t>
            </a:r>
            <a:r>
              <a:rPr lang="en-US" i="1" dirty="0">
                <a:solidFill>
                  <a:srgbClr val="FF0000"/>
                </a:solidFill>
              </a:rPr>
              <a:t> )</a:t>
            </a:r>
            <a:r>
              <a:rPr lang="en-US" dirty="0"/>
              <a:t>– Weighted sum of inputs</a:t>
            </a:r>
          </a:p>
          <a:p>
            <a:r>
              <a:rPr lang="en-US" i="1" dirty="0">
                <a:solidFill>
                  <a:srgbClr val="FF0000"/>
                </a:solidFill>
              </a:rPr>
              <a:t>x(k)</a:t>
            </a:r>
            <a:r>
              <a:rPr lang="en-US" dirty="0"/>
              <a:t> - Output</a:t>
            </a:r>
          </a:p>
          <a:p>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2804473" y="3052762"/>
            <a:ext cx="2453327" cy="1214438"/>
          </a:xfrm>
          <a:prstGeom prst="rect">
            <a:avLst/>
          </a:prstGeom>
        </p:spPr>
      </p:pic>
    </p:spTree>
    <p:extLst>
      <p:ext uri="{BB962C8B-B14F-4D97-AF65-F5344CB8AC3E}">
        <p14:creationId xmlns:p14="http://schemas.microsoft.com/office/powerpoint/2010/main" val="11016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a:t>Radar System</a:t>
            </a:r>
            <a:endParaRPr lang="en-US" dirty="0"/>
          </a:p>
        </p:txBody>
      </p:sp>
      <p:sp>
        <p:nvSpPr>
          <p:cNvPr id="3" name="Content Placeholder 2"/>
          <p:cNvSpPr>
            <a:spLocks noGrp="1"/>
          </p:cNvSpPr>
          <p:nvPr>
            <p:ph idx="1"/>
          </p:nvPr>
        </p:nvSpPr>
        <p:spPr>
          <a:xfrm>
            <a:off x="457200" y="1524000"/>
            <a:ext cx="8229600" cy="4800600"/>
          </a:xfrm>
        </p:spPr>
        <p:txBody>
          <a:bodyPr>
            <a:normAutofit fontScale="92500"/>
          </a:bodyPr>
          <a:lstStyle/>
          <a:p>
            <a:r>
              <a:rPr lang="en-US" dirty="0"/>
              <a:t>System consists of an </a:t>
            </a:r>
          </a:p>
          <a:p>
            <a:pPr marL="0" indent="0">
              <a:buNone/>
            </a:pPr>
            <a:r>
              <a:rPr lang="en-US" dirty="0"/>
              <a:t>        1) </a:t>
            </a:r>
            <a:r>
              <a:rPr lang="en-US" dirty="0" err="1">
                <a:solidFill>
                  <a:srgbClr val="FF0000"/>
                </a:solidFill>
              </a:rPr>
              <a:t>Input/Output</a:t>
            </a:r>
            <a:r>
              <a:rPr lang="en-US" dirty="0">
                <a:solidFill>
                  <a:srgbClr val="FF0000"/>
                </a:solidFill>
              </a:rPr>
              <a:t> (I/O) subsystem </a:t>
            </a:r>
          </a:p>
          <a:p>
            <a:pPr marL="0" indent="0">
              <a:buNone/>
            </a:pPr>
            <a:r>
              <a:rPr lang="en-US" dirty="0"/>
              <a:t>        2)That samples and </a:t>
            </a:r>
            <a:r>
              <a:rPr lang="en-US" dirty="0">
                <a:solidFill>
                  <a:srgbClr val="FF0000"/>
                </a:solidFill>
              </a:rPr>
              <a:t>digitizes the echo signal </a:t>
            </a:r>
            <a:r>
              <a:rPr lang="en-US" dirty="0"/>
              <a:t>from the radar and places the sampled values in a </a:t>
            </a:r>
            <a:r>
              <a:rPr lang="en-US" dirty="0">
                <a:solidFill>
                  <a:srgbClr val="FF0000"/>
                </a:solidFill>
              </a:rPr>
              <a:t>shared memory</a:t>
            </a:r>
            <a:r>
              <a:rPr lang="en-US" dirty="0"/>
              <a:t>.</a:t>
            </a:r>
          </a:p>
          <a:p>
            <a:pPr marL="0" indent="0">
              <a:buNone/>
            </a:pPr>
            <a:r>
              <a:rPr lang="en-US" dirty="0"/>
              <a:t>        3)Array of </a:t>
            </a:r>
            <a:r>
              <a:rPr lang="en-US" dirty="0">
                <a:solidFill>
                  <a:srgbClr val="FF0000"/>
                </a:solidFill>
              </a:rPr>
              <a:t>digital signal processors processes these sampled values. </a:t>
            </a:r>
          </a:p>
          <a:p>
            <a:pPr marL="0" indent="0">
              <a:buNone/>
            </a:pPr>
            <a:r>
              <a:rPr lang="en-US" dirty="0"/>
              <a:t>        4)Data produced are </a:t>
            </a:r>
            <a:r>
              <a:rPr lang="en-US" dirty="0">
                <a:solidFill>
                  <a:srgbClr val="FF0000"/>
                </a:solidFill>
              </a:rPr>
              <a:t>analyzed by one or more data processors</a:t>
            </a:r>
            <a:r>
              <a:rPr lang="en-US" dirty="0"/>
              <a:t>, which </a:t>
            </a:r>
          </a:p>
          <a:p>
            <a:pPr marL="0" indent="0">
              <a:buNone/>
            </a:pPr>
            <a:r>
              <a:rPr lang="en-US" dirty="0"/>
              <a:t>	 a)interface with the display system</a:t>
            </a:r>
          </a:p>
          <a:p>
            <a:pPr marL="0" indent="0">
              <a:buNone/>
            </a:pPr>
            <a:r>
              <a:rPr lang="en-US" dirty="0"/>
              <a:t>	b)Generate commands to control the radar </a:t>
            </a:r>
          </a:p>
          <a:p>
            <a:pPr marL="0" indent="0">
              <a:buNone/>
            </a:pPr>
            <a:r>
              <a:rPr lang="en-US" dirty="0"/>
              <a:t>	c)Select parameters to be used by signal processors.</a:t>
            </a:r>
          </a:p>
        </p:txBody>
      </p:sp>
    </p:spTree>
    <p:extLst>
      <p:ext uri="{BB962C8B-B14F-4D97-AF65-F5344CB8AC3E}">
        <p14:creationId xmlns:p14="http://schemas.microsoft.com/office/powerpoint/2010/main" val="366482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5400" y="990600"/>
            <a:ext cx="6553200" cy="4953000"/>
          </a:xfrm>
          <a:prstGeom prst="rect">
            <a:avLst/>
          </a:prstGeom>
        </p:spPr>
      </p:pic>
    </p:spTree>
    <p:extLst>
      <p:ext uri="{BB962C8B-B14F-4D97-AF65-F5344CB8AC3E}">
        <p14:creationId xmlns:p14="http://schemas.microsoft.com/office/powerpoint/2010/main" val="7197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r>
              <a:rPr lang="en-US" dirty="0"/>
              <a:t>Procedure:</a:t>
            </a:r>
          </a:p>
          <a:p>
            <a:r>
              <a:rPr lang="en-US" dirty="0"/>
              <a:t>1) </a:t>
            </a:r>
            <a:r>
              <a:rPr lang="en-US" dirty="0">
                <a:solidFill>
                  <a:srgbClr val="FF0000"/>
                </a:solidFill>
              </a:rPr>
              <a:t>radar scans the area </a:t>
            </a:r>
            <a:r>
              <a:rPr lang="en-US" dirty="0"/>
              <a:t>by pointing its antenna in one direction at a time.</a:t>
            </a:r>
          </a:p>
          <a:p>
            <a:r>
              <a:rPr lang="en-US" dirty="0"/>
              <a:t>2) it first </a:t>
            </a:r>
            <a:r>
              <a:rPr lang="en-US" dirty="0">
                <a:solidFill>
                  <a:srgbClr val="FF0000"/>
                </a:solidFill>
              </a:rPr>
              <a:t>sends a short radio frequency pulse</a:t>
            </a:r>
            <a:r>
              <a:rPr lang="en-US" dirty="0"/>
              <a:t>. It then collects and examines the echo signal returning to the antenna, echo signal consists solely of background noise.</a:t>
            </a:r>
          </a:p>
          <a:p>
            <a:r>
              <a:rPr lang="en-US" dirty="0"/>
              <a:t>3) if there is </a:t>
            </a:r>
            <a:r>
              <a:rPr lang="en-US" dirty="0">
                <a:solidFill>
                  <a:srgbClr val="FF0000"/>
                </a:solidFill>
              </a:rPr>
              <a:t>a reflective object </a:t>
            </a:r>
            <a:r>
              <a:rPr lang="en-US" dirty="0"/>
              <a:t>(e.g., an airplane or storm cloud) </a:t>
            </a:r>
            <a:r>
              <a:rPr lang="en-US" dirty="0">
                <a:solidFill>
                  <a:srgbClr val="FF0000"/>
                </a:solidFill>
              </a:rPr>
              <a:t>at a distance </a:t>
            </a:r>
            <a:r>
              <a:rPr lang="en-US" i="1" dirty="0">
                <a:solidFill>
                  <a:srgbClr val="FF0000"/>
                </a:solidFill>
              </a:rPr>
              <a:t>x </a:t>
            </a:r>
            <a:r>
              <a:rPr lang="en-US" dirty="0"/>
              <a:t>meters from the antenna, the echo signal reflected by the object returns to the</a:t>
            </a:r>
          </a:p>
          <a:p>
            <a:r>
              <a:rPr lang="en-US" dirty="0"/>
              <a:t>antenna at approximately 2</a:t>
            </a:r>
            <a:r>
              <a:rPr lang="en-US" i="1" dirty="0"/>
              <a:t>x/c </a:t>
            </a:r>
            <a:r>
              <a:rPr lang="en-US" dirty="0"/>
              <a:t>seconds after the transmitted pulse, where </a:t>
            </a:r>
            <a:r>
              <a:rPr lang="en-US" i="1" dirty="0"/>
              <a:t>c </a:t>
            </a:r>
            <a:r>
              <a:rPr lang="en-US" dirty="0"/>
              <a:t>= 3×108 m/s</a:t>
            </a:r>
          </a:p>
        </p:txBody>
      </p:sp>
    </p:spTree>
    <p:extLst>
      <p:ext uri="{BB962C8B-B14F-4D97-AF65-F5344CB8AC3E}">
        <p14:creationId xmlns:p14="http://schemas.microsoft.com/office/powerpoint/2010/main" val="312345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a:t>Tracking</a:t>
            </a:r>
          </a:p>
        </p:txBody>
      </p:sp>
      <p:sp>
        <p:nvSpPr>
          <p:cNvPr id="3" name="Content Placeholder 2"/>
          <p:cNvSpPr>
            <a:spLocks noGrp="1"/>
          </p:cNvSpPr>
          <p:nvPr>
            <p:ph idx="1"/>
          </p:nvPr>
        </p:nvSpPr>
        <p:spPr>
          <a:xfrm>
            <a:off x="457200" y="1524000"/>
            <a:ext cx="8229600" cy="4800600"/>
          </a:xfrm>
        </p:spPr>
        <p:txBody>
          <a:bodyPr/>
          <a:lstStyle/>
          <a:p>
            <a:r>
              <a:rPr lang="en-US" dirty="0"/>
              <a:t>Strong </a:t>
            </a:r>
            <a:r>
              <a:rPr lang="en-US" dirty="0">
                <a:solidFill>
                  <a:srgbClr val="FF0000"/>
                </a:solidFill>
              </a:rPr>
              <a:t>noise and man-made interferences</a:t>
            </a:r>
            <a:r>
              <a:rPr lang="en-US" dirty="0"/>
              <a:t>, like jamming, can lead the signal processing and </a:t>
            </a:r>
            <a:r>
              <a:rPr lang="en-US" dirty="0">
                <a:solidFill>
                  <a:srgbClr val="FF0000"/>
                </a:solidFill>
              </a:rPr>
              <a:t>detection process to wrong conclusions</a:t>
            </a:r>
            <a:r>
              <a:rPr lang="en-US" dirty="0"/>
              <a:t> about the presence of objects. A track record on a non-existing object is called a </a:t>
            </a:r>
            <a:r>
              <a:rPr lang="en-US" dirty="0">
                <a:solidFill>
                  <a:srgbClr val="FF0000"/>
                </a:solidFill>
              </a:rPr>
              <a:t>false return</a:t>
            </a:r>
            <a:r>
              <a:rPr lang="en-US" dirty="0"/>
              <a:t>.</a:t>
            </a:r>
          </a:p>
          <a:p>
            <a:r>
              <a:rPr lang="en-US" dirty="0">
                <a:solidFill>
                  <a:srgbClr val="FF0000"/>
                </a:solidFill>
              </a:rPr>
              <a:t>Tracker</a:t>
            </a:r>
            <a:r>
              <a:rPr lang="en-US" dirty="0"/>
              <a:t>: Examines all the track records in order to sort out false returns from real ones and update the trajectories of detected objects.</a:t>
            </a:r>
          </a:p>
          <a:p>
            <a:r>
              <a:rPr lang="en-US" dirty="0"/>
              <a:t>Tracking is carried out in two steps:</a:t>
            </a:r>
          </a:p>
          <a:p>
            <a:r>
              <a:rPr lang="en-US" dirty="0"/>
              <a:t>1) Gating </a:t>
            </a:r>
          </a:p>
          <a:p>
            <a:r>
              <a:rPr lang="en-US" dirty="0"/>
              <a:t>2) Data association</a:t>
            </a:r>
          </a:p>
        </p:txBody>
      </p:sp>
    </p:spTree>
    <p:extLst>
      <p:ext uri="{BB962C8B-B14F-4D97-AF65-F5344CB8AC3E}">
        <p14:creationId xmlns:p14="http://schemas.microsoft.com/office/powerpoint/2010/main" val="82660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Gating</a:t>
            </a:r>
          </a:p>
        </p:txBody>
      </p:sp>
      <p:sp>
        <p:nvSpPr>
          <p:cNvPr id="3" name="Content Placeholder 2"/>
          <p:cNvSpPr>
            <a:spLocks noGrp="1"/>
          </p:cNvSpPr>
          <p:nvPr>
            <p:ph idx="1"/>
          </p:nvPr>
        </p:nvSpPr>
        <p:spPr>
          <a:xfrm>
            <a:off x="457200" y="1524000"/>
            <a:ext cx="8229600" cy="4800600"/>
          </a:xfrm>
        </p:spPr>
        <p:txBody>
          <a:bodyPr/>
          <a:lstStyle/>
          <a:p>
            <a:r>
              <a:rPr lang="en-US" dirty="0"/>
              <a:t>It is a process of putting each measured value into one of two categories depending on whether it can or cannot be tentatively assigned to one or more established trajectories.</a:t>
            </a:r>
          </a:p>
          <a:p>
            <a:r>
              <a:rPr lang="en-US" dirty="0"/>
              <a:t>Tracker computes the predicted position(or velocity) of the object on each trajectory.</a:t>
            </a:r>
          </a:p>
          <a:p>
            <a:endParaRPr lang="en-US" dirty="0"/>
          </a:p>
        </p:txBody>
      </p:sp>
    </p:spTree>
    <p:extLst>
      <p:ext uri="{BB962C8B-B14F-4D97-AF65-F5344CB8AC3E}">
        <p14:creationId xmlns:p14="http://schemas.microsoft.com/office/powerpoint/2010/main" val="274132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a:t>Let two trajectories L1,L2</a:t>
            </a:r>
          </a:p>
          <a:p>
            <a:r>
              <a:rPr lang="en-US" dirty="0"/>
              <a:t>X1,X2,X3- measured values given by three track records.</a:t>
            </a:r>
          </a:p>
          <a:p>
            <a:r>
              <a:rPr lang="en-US" dirty="0"/>
              <a:t>X1 assigned to L1.</a:t>
            </a:r>
          </a:p>
          <a:p>
            <a:r>
              <a:rPr lang="en-US" dirty="0"/>
              <a:t>X3 assigned to both L1, and L2.</a:t>
            </a:r>
          </a:p>
          <a:p>
            <a:r>
              <a:rPr lang="en-US"/>
              <a:t>X2 </a:t>
            </a:r>
            <a:r>
              <a:rPr lang="en-US" dirty="0"/>
              <a:t>not assigned to any trajectories, represent false return or new object.</a:t>
            </a:r>
          </a:p>
        </p:txBody>
      </p:sp>
      <p:pic>
        <p:nvPicPr>
          <p:cNvPr id="4" name="Picture 3"/>
          <p:cNvPicPr>
            <a:picLocks noChangeAspect="1"/>
          </p:cNvPicPr>
          <p:nvPr/>
        </p:nvPicPr>
        <p:blipFill>
          <a:blip r:embed="rId2"/>
          <a:stretch>
            <a:fillRect/>
          </a:stretch>
        </p:blipFill>
        <p:spPr>
          <a:xfrm>
            <a:off x="4848225" y="3619500"/>
            <a:ext cx="3838575" cy="2886075"/>
          </a:xfrm>
          <a:prstGeom prst="rect">
            <a:avLst/>
          </a:prstGeom>
        </p:spPr>
      </p:pic>
    </p:spTree>
    <p:extLst>
      <p:ext uri="{BB962C8B-B14F-4D97-AF65-F5344CB8AC3E}">
        <p14:creationId xmlns:p14="http://schemas.microsoft.com/office/powerpoint/2010/main" val="2999489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1050</TotalTime>
  <Words>642</Words>
  <Application>Microsoft Office PowerPoint</Application>
  <PresentationFormat>On-screen Show (4:3)</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Constantia</vt:lpstr>
      <vt:lpstr>Wingdings 2</vt:lpstr>
      <vt:lpstr>Flow</vt:lpstr>
      <vt:lpstr>Signal Processing</vt:lpstr>
      <vt:lpstr>PowerPoint Presentation</vt:lpstr>
      <vt:lpstr>Processing Bandwidth Demands</vt:lpstr>
      <vt:lpstr>Radar System</vt:lpstr>
      <vt:lpstr>PowerPoint Presentation</vt:lpstr>
      <vt:lpstr>PowerPoint Presentation</vt:lpstr>
      <vt:lpstr>Tracking</vt:lpstr>
      <vt:lpstr>Gating</vt:lpstr>
      <vt:lpstr>PowerPoint Presentation</vt:lpstr>
      <vt:lpstr>Data Association</vt:lpstr>
      <vt:lpstr>PowerPoint Presentation</vt:lpstr>
      <vt:lpstr>Engineering Applications Of 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Sidra</dc:creator>
  <cp:lastModifiedBy>Kumar Himanshu</cp:lastModifiedBy>
  <cp:revision>57</cp:revision>
  <dcterms:created xsi:type="dcterms:W3CDTF">2017-08-02T05:45:53Z</dcterms:created>
  <dcterms:modified xsi:type="dcterms:W3CDTF">2023-02-20T03:27:47Z</dcterms:modified>
</cp:coreProperties>
</file>