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Precedence Constraints and Dependencies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8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umbers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bracket</a:t>
            </a:r>
            <a:r>
              <a:rPr lang="en-US" dirty="0"/>
              <a:t> above each job give its </a:t>
            </a:r>
            <a:r>
              <a:rPr lang="en-US" dirty="0">
                <a:solidFill>
                  <a:srgbClr val="FF0000"/>
                </a:solidFill>
              </a:rPr>
              <a:t>feasible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interval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edges</a:t>
            </a:r>
            <a:r>
              <a:rPr lang="en-US" dirty="0"/>
              <a:t> in the graph </a:t>
            </a:r>
            <a:r>
              <a:rPr lang="en-US" dirty="0">
                <a:solidFill>
                  <a:srgbClr val="FF0000"/>
                </a:solidFill>
              </a:rPr>
              <a:t>represent dependencies </a:t>
            </a:r>
            <a:r>
              <a:rPr lang="en-US" dirty="0"/>
              <a:t>among jobs.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all the edges </a:t>
            </a:r>
            <a:r>
              <a:rPr lang="en-US" dirty="0" smtClean="0"/>
              <a:t>are precedence </a:t>
            </a:r>
            <a:r>
              <a:rPr lang="en-US" dirty="0"/>
              <a:t>edges, representing precedence constraints, then the graph is a precedence graph.</a:t>
            </a:r>
          </a:p>
        </p:txBody>
      </p:sp>
    </p:spTree>
    <p:extLst>
      <p:ext uri="{BB962C8B-B14F-4D97-AF65-F5344CB8AC3E}">
        <p14:creationId xmlns:p14="http://schemas.microsoft.com/office/powerpoint/2010/main" val="30521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Figure shows two periodic tasks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task whose jobs are represented by the vertices in the top row has </a:t>
            </a:r>
            <a:r>
              <a:rPr lang="en-US" dirty="0">
                <a:solidFill>
                  <a:srgbClr val="FF0000"/>
                </a:solidFill>
              </a:rPr>
              <a:t>phase 0, </a:t>
            </a:r>
            <a:r>
              <a:rPr lang="en-US" dirty="0" smtClean="0">
                <a:solidFill>
                  <a:srgbClr val="FF0000"/>
                </a:solidFill>
              </a:rPr>
              <a:t>period 2</a:t>
            </a:r>
            <a:r>
              <a:rPr lang="en-US" dirty="0">
                <a:solidFill>
                  <a:srgbClr val="FF0000"/>
                </a:solidFill>
              </a:rPr>
              <a:t>, and relative deadline 7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-Jobs </a:t>
            </a:r>
            <a:r>
              <a:rPr lang="en-US" dirty="0"/>
              <a:t>in it are </a:t>
            </a:r>
            <a:r>
              <a:rPr lang="en-US" dirty="0" smtClean="0">
                <a:solidFill>
                  <a:srgbClr val="FF0000"/>
                </a:solidFill>
              </a:rPr>
              <a:t>independent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 </a:t>
            </a: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edges to or from </a:t>
            </a:r>
            <a:r>
              <a:rPr lang="en-US" dirty="0" smtClean="0">
                <a:solidFill>
                  <a:srgbClr val="FF0000"/>
                </a:solidFill>
              </a:rPr>
              <a:t>these jobs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Jobs </a:t>
            </a:r>
            <a:r>
              <a:rPr lang="en-US" dirty="0"/>
              <a:t>released in later periods are ready for execution as soon </a:t>
            </a:r>
            <a:r>
              <a:rPr lang="en-US" dirty="0" smtClean="0"/>
              <a:t>as they </a:t>
            </a:r>
            <a:r>
              <a:rPr lang="en-US" dirty="0"/>
              <a:t>are released even though some job released earlier is not yet complete. This is the </a:t>
            </a:r>
            <a:r>
              <a:rPr lang="en-US" dirty="0" smtClean="0"/>
              <a:t>usual assumption </a:t>
            </a:r>
            <a:r>
              <a:rPr lang="en-US" dirty="0"/>
              <a:t>about periodic tasks.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897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/>
              <a:t>The vertices in the second row of Figure 3–1 represent </a:t>
            </a:r>
            <a:r>
              <a:rPr lang="en-US" dirty="0" smtClean="0"/>
              <a:t> - Jobs in </a:t>
            </a:r>
            <a:r>
              <a:rPr lang="en-US" dirty="0"/>
              <a:t>a periodic task with </a:t>
            </a:r>
            <a:r>
              <a:rPr lang="en-US" dirty="0">
                <a:solidFill>
                  <a:srgbClr val="FF0000"/>
                </a:solidFill>
              </a:rPr>
              <a:t>phase 2, period 3, and relative deadline 3.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- Jobs </a:t>
            </a:r>
            <a:r>
              <a:rPr lang="en-US" dirty="0"/>
              <a:t>in it are </a:t>
            </a:r>
            <a:r>
              <a:rPr lang="en-US" dirty="0" smtClean="0">
                <a:solidFill>
                  <a:srgbClr val="FF0000"/>
                </a:solidFill>
              </a:rPr>
              <a:t>dependent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First </a:t>
            </a:r>
            <a:r>
              <a:rPr lang="en-US" dirty="0"/>
              <a:t>job is the immediate predecessor of the second job, the second job is the </a:t>
            </a:r>
            <a:r>
              <a:rPr lang="en-US" dirty="0" smtClean="0"/>
              <a:t>immediate successor.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dependency </a:t>
            </a:r>
            <a:r>
              <a:rPr lang="en-US" dirty="0">
                <a:solidFill>
                  <a:srgbClr val="FF0000"/>
                </a:solidFill>
              </a:rPr>
              <a:t>cannot be captured by a precedence </a:t>
            </a:r>
            <a:r>
              <a:rPr lang="en-US" dirty="0" smtClean="0">
                <a:solidFill>
                  <a:srgbClr val="FF0000"/>
                </a:solidFill>
              </a:rPr>
              <a:t>graph.</a:t>
            </a:r>
          </a:p>
          <a:p>
            <a:r>
              <a:rPr lang="en-US" dirty="0"/>
              <a:t>In many </a:t>
            </a:r>
            <a:r>
              <a:rPr lang="en-US" dirty="0" smtClean="0"/>
              <a:t>Real time systems</a:t>
            </a:r>
            <a:r>
              <a:rPr lang="en-US" dirty="0"/>
              <a:t>, jobs </a:t>
            </a:r>
            <a:r>
              <a:rPr lang="en-US" dirty="0">
                <a:solidFill>
                  <a:srgbClr val="FF0000"/>
                </a:solidFill>
              </a:rPr>
              <a:t>communicate via shared data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producer places the data generated </a:t>
            </a:r>
            <a:r>
              <a:rPr lang="en-US" dirty="0" smtClean="0"/>
              <a:t>by it </a:t>
            </a:r>
            <a:r>
              <a:rPr lang="en-US" dirty="0"/>
              <a:t>in a </a:t>
            </a:r>
            <a:r>
              <a:rPr lang="en-US" dirty="0">
                <a:solidFill>
                  <a:srgbClr val="FF0000"/>
                </a:solidFill>
              </a:rPr>
              <a:t>shared address space </a:t>
            </a:r>
            <a:r>
              <a:rPr lang="en-US" dirty="0"/>
              <a:t>to be used by the consumer at any </a:t>
            </a:r>
            <a:r>
              <a:rPr lang="en-US" dirty="0" smtClean="0"/>
              <a:t>time.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Producer </a:t>
            </a:r>
            <a:r>
              <a:rPr lang="en-US" dirty="0">
                <a:solidFill>
                  <a:srgbClr val="FF0000"/>
                </a:solidFill>
              </a:rPr>
              <a:t>and consumer are independent </a:t>
            </a:r>
            <a:r>
              <a:rPr lang="en-US" dirty="0"/>
              <a:t>because </a:t>
            </a:r>
            <a:r>
              <a:rPr lang="en-US" dirty="0" smtClean="0"/>
              <a:t>they are </a:t>
            </a:r>
            <a:r>
              <a:rPr lang="en-US" dirty="0"/>
              <a:t>not explicitly constrained to execute in turn.</a:t>
            </a:r>
          </a:p>
        </p:txBody>
      </p:sp>
    </p:spTree>
    <p:extLst>
      <p:ext uri="{BB962C8B-B14F-4D97-AF65-F5344CB8AC3E}">
        <p14:creationId xmlns:p14="http://schemas.microsoft.com/office/powerpoint/2010/main" val="171431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10600" cy="53340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an avionics </a:t>
            </a:r>
            <a:r>
              <a:rPr lang="en-US" dirty="0" smtClean="0"/>
              <a:t>system,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Navigation </a:t>
            </a:r>
            <a:r>
              <a:rPr lang="en-US" dirty="0"/>
              <a:t>job </a:t>
            </a:r>
            <a:r>
              <a:rPr lang="en-US" dirty="0">
                <a:solidFill>
                  <a:srgbClr val="FF0000"/>
                </a:solidFill>
              </a:rPr>
              <a:t>updates the location</a:t>
            </a:r>
            <a:r>
              <a:rPr lang="en-US" dirty="0"/>
              <a:t> of the </a:t>
            </a:r>
            <a:r>
              <a:rPr lang="en-US" dirty="0" smtClean="0"/>
              <a:t>airplane periodically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These </a:t>
            </a:r>
            <a:r>
              <a:rPr lang="en-US" dirty="0"/>
              <a:t>data are </a:t>
            </a:r>
            <a:r>
              <a:rPr lang="en-US" dirty="0">
                <a:solidFill>
                  <a:srgbClr val="FF0000"/>
                </a:solidFill>
              </a:rPr>
              <a:t>placed in a shared space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Whenever </a:t>
            </a:r>
            <a:r>
              <a:rPr lang="en-US" dirty="0"/>
              <a:t>the flight </a:t>
            </a:r>
            <a:r>
              <a:rPr lang="en-US" dirty="0" smtClean="0"/>
              <a:t>management job </a:t>
            </a:r>
            <a:r>
              <a:rPr lang="en-US" dirty="0"/>
              <a:t>needs navigation data, </a:t>
            </a:r>
            <a:r>
              <a:rPr lang="en-US" dirty="0">
                <a:solidFill>
                  <a:srgbClr val="FF0000"/>
                </a:solidFill>
              </a:rPr>
              <a:t>it reads the most current data </a:t>
            </a:r>
            <a:r>
              <a:rPr lang="en-US" dirty="0"/>
              <a:t>produced by the navigation job.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There is </a:t>
            </a:r>
            <a:r>
              <a:rPr lang="en-US" dirty="0">
                <a:solidFill>
                  <a:srgbClr val="FF0000"/>
                </a:solidFill>
              </a:rPr>
              <a:t>no precedence constraint </a:t>
            </a:r>
            <a:r>
              <a:rPr lang="en-US" dirty="0"/>
              <a:t>between the navigation job and the flight management job.</a:t>
            </a:r>
          </a:p>
        </p:txBody>
      </p:sp>
    </p:spTree>
    <p:extLst>
      <p:ext uri="{BB962C8B-B14F-4D97-AF65-F5344CB8AC3E}">
        <p14:creationId xmlns:p14="http://schemas.microsoft.com/office/powerpoint/2010/main" val="117513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75427" cy="5410200"/>
          </a:xfrm>
        </p:spPr>
        <p:txBody>
          <a:bodyPr/>
          <a:lstStyle/>
          <a:p>
            <a:r>
              <a:rPr lang="en-US" dirty="0"/>
              <a:t>In a task graph, </a:t>
            </a:r>
            <a:r>
              <a:rPr lang="en-US" dirty="0" smtClean="0">
                <a:solidFill>
                  <a:srgbClr val="FF0000"/>
                </a:solidFill>
              </a:rPr>
              <a:t>dependencies </a:t>
            </a:r>
            <a:r>
              <a:rPr lang="en-US" dirty="0">
                <a:solidFill>
                  <a:srgbClr val="FF0000"/>
                </a:solidFill>
              </a:rPr>
              <a:t>among jobs </a:t>
            </a:r>
            <a:r>
              <a:rPr lang="en-US" dirty="0"/>
              <a:t>are represented explicitly by </a:t>
            </a:r>
            <a:r>
              <a:rPr lang="en-US" dirty="0" smtClean="0"/>
              <a:t>data dependency.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data-dependency edge from a vertex </a:t>
            </a:r>
            <a:r>
              <a:rPr lang="en-US" i="1" dirty="0">
                <a:solidFill>
                  <a:srgbClr val="FF0000"/>
                </a:solidFill>
              </a:rPr>
              <a:t>Ji </a:t>
            </a: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 smtClean="0">
                <a:solidFill>
                  <a:srgbClr val="FF0000"/>
                </a:solidFill>
              </a:rPr>
              <a:t>vertex </a:t>
            </a:r>
            <a:r>
              <a:rPr lang="en-US" i="1" dirty="0" err="1" smtClean="0">
                <a:solidFill>
                  <a:srgbClr val="FF0000"/>
                </a:solidFill>
              </a:rPr>
              <a:t>Jk</a:t>
            </a:r>
            <a:r>
              <a:rPr lang="en-US" i="1" dirty="0" smtClean="0"/>
              <a:t> </a:t>
            </a:r>
            <a:r>
              <a:rPr lang="en-US" dirty="0"/>
              <a:t>in the task graph </a:t>
            </a:r>
            <a:r>
              <a:rPr lang="en-US" dirty="0">
                <a:solidFill>
                  <a:srgbClr val="FF0000"/>
                </a:solidFill>
              </a:rPr>
              <a:t>if the job </a:t>
            </a:r>
            <a:r>
              <a:rPr lang="en-US" i="1" dirty="0" err="1">
                <a:solidFill>
                  <a:srgbClr val="FF0000"/>
                </a:solidFill>
              </a:rPr>
              <a:t>Jk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consumes data generated by </a:t>
            </a:r>
            <a:r>
              <a:rPr lang="en-US" i="1" dirty="0">
                <a:solidFill>
                  <a:srgbClr val="FF0000"/>
                </a:solidFill>
              </a:rPr>
              <a:t>Ji </a:t>
            </a:r>
            <a:r>
              <a:rPr lang="en-US" dirty="0">
                <a:solidFill>
                  <a:srgbClr val="FF0000"/>
                </a:solidFill>
              </a:rPr>
              <a:t>or the job </a:t>
            </a:r>
            <a:r>
              <a:rPr lang="en-US" i="1" dirty="0">
                <a:solidFill>
                  <a:srgbClr val="FF0000"/>
                </a:solidFill>
              </a:rPr>
              <a:t>Ji </a:t>
            </a:r>
            <a:r>
              <a:rPr lang="en-US" dirty="0">
                <a:solidFill>
                  <a:srgbClr val="FF0000"/>
                </a:solidFill>
              </a:rPr>
              <a:t>sends </a:t>
            </a:r>
            <a:r>
              <a:rPr lang="en-US" dirty="0" smtClean="0">
                <a:solidFill>
                  <a:srgbClr val="FF0000"/>
                </a:solidFill>
              </a:rPr>
              <a:t>messages to </a:t>
            </a:r>
            <a:r>
              <a:rPr lang="en-US" i="1" dirty="0" err="1">
                <a:solidFill>
                  <a:srgbClr val="FF0000"/>
                </a:solidFill>
              </a:rPr>
              <a:t>Jk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parameter of an edge from </a:t>
            </a:r>
            <a:r>
              <a:rPr lang="en-US" i="1" dirty="0"/>
              <a:t>Ji </a:t>
            </a:r>
            <a:r>
              <a:rPr lang="en-US" dirty="0"/>
              <a:t>to </a:t>
            </a:r>
            <a:r>
              <a:rPr lang="en-US" i="1" dirty="0" err="1"/>
              <a:t>Jk</a:t>
            </a:r>
            <a:r>
              <a:rPr lang="en-US" i="1" dirty="0"/>
              <a:t> </a:t>
            </a:r>
            <a:r>
              <a:rPr lang="en-US" dirty="0"/>
              <a:t>is the </a:t>
            </a:r>
            <a:r>
              <a:rPr lang="en-US" dirty="0">
                <a:solidFill>
                  <a:srgbClr val="FF0000"/>
                </a:solidFill>
              </a:rPr>
              <a:t>volume of data from </a:t>
            </a:r>
            <a:r>
              <a:rPr lang="en-US" i="1" dirty="0">
                <a:solidFill>
                  <a:srgbClr val="FF0000"/>
                </a:solidFill>
              </a:rPr>
              <a:t>Ji </a:t>
            </a: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i="1" dirty="0" err="1">
                <a:solidFill>
                  <a:srgbClr val="FF0000"/>
                </a:solidFill>
              </a:rPr>
              <a:t>Jk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9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classical scheduling theory, the jobs are said to have </a:t>
            </a:r>
            <a:r>
              <a:rPr lang="en-US" i="1" dirty="0">
                <a:solidFill>
                  <a:srgbClr val="FF0000"/>
                </a:solidFill>
              </a:rPr>
              <a:t>precedence constraints</a:t>
            </a:r>
            <a:r>
              <a:rPr lang="en-US" i="1" dirty="0"/>
              <a:t> </a:t>
            </a:r>
            <a:r>
              <a:rPr lang="en-US" dirty="0"/>
              <a:t>if they </a:t>
            </a:r>
            <a:r>
              <a:rPr lang="en-US" dirty="0" smtClean="0"/>
              <a:t>are constrained </a:t>
            </a:r>
            <a:r>
              <a:rPr lang="en-US" dirty="0">
                <a:solidFill>
                  <a:srgbClr val="FF0000"/>
                </a:solidFill>
              </a:rPr>
              <a:t>to execute in some order.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Otherwise</a:t>
            </a:r>
            <a:r>
              <a:rPr lang="en-US" dirty="0"/>
              <a:t>, if the jobs can execute in any order, they </a:t>
            </a:r>
            <a:r>
              <a:rPr lang="en-US" dirty="0" smtClean="0"/>
              <a:t>are said </a:t>
            </a:r>
            <a:r>
              <a:rPr lang="en-US" dirty="0"/>
              <a:t>to be </a:t>
            </a:r>
            <a:r>
              <a:rPr lang="en-US" i="1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4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a radar surveillance system, the </a:t>
            </a:r>
            <a:r>
              <a:rPr lang="en-US" dirty="0">
                <a:solidFill>
                  <a:srgbClr val="FF0000"/>
                </a:solidFill>
              </a:rPr>
              <a:t>signal-processing task is the </a:t>
            </a:r>
            <a:r>
              <a:rPr lang="en-US" dirty="0" smtClean="0">
                <a:solidFill>
                  <a:srgbClr val="FF0000"/>
                </a:solidFill>
              </a:rPr>
              <a:t>producer</a:t>
            </a:r>
            <a:r>
              <a:rPr lang="en-US" dirty="0" smtClean="0"/>
              <a:t> of </a:t>
            </a:r>
            <a:r>
              <a:rPr lang="en-US" dirty="0"/>
              <a:t>track records, while the </a:t>
            </a:r>
            <a:r>
              <a:rPr lang="en-US" dirty="0">
                <a:solidFill>
                  <a:srgbClr val="FF0000"/>
                </a:solidFill>
              </a:rPr>
              <a:t>tracker task is the consumer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tracker job </a:t>
            </a:r>
            <a:r>
              <a:rPr lang="en-US" dirty="0" smtClean="0"/>
              <a:t>pro</a:t>
            </a:r>
            <a:r>
              <a:rPr lang="en-US" dirty="0"/>
              <a:t>cesses the track records generated by a signal-processing job. The designer may choose to</a:t>
            </a:r>
          </a:p>
          <a:p>
            <a:r>
              <a:rPr lang="en-US" dirty="0"/>
              <a:t>synchronize the tasks so that the </a:t>
            </a:r>
            <a:r>
              <a:rPr lang="en-US" dirty="0">
                <a:solidFill>
                  <a:srgbClr val="FF0000"/>
                </a:solidFill>
              </a:rPr>
              <a:t>execution of the 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th tracker job does not begin until the </a:t>
            </a:r>
            <a:r>
              <a:rPr lang="en-US" i="1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th signal-processing </a:t>
            </a:r>
            <a:r>
              <a:rPr lang="en-US" dirty="0">
                <a:solidFill>
                  <a:srgbClr val="FF0000"/>
                </a:solidFill>
              </a:rPr>
              <a:t>job completes.</a:t>
            </a:r>
            <a:endParaRPr lang="en-I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Tracker </a:t>
            </a:r>
            <a:r>
              <a:rPr lang="en-US" dirty="0">
                <a:solidFill>
                  <a:srgbClr val="FF0000"/>
                </a:solidFill>
              </a:rPr>
              <a:t>job is precedence constrained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general, a </a:t>
            </a:r>
            <a:r>
              <a:rPr lang="en-US" dirty="0" smtClean="0"/>
              <a:t>consumer job </a:t>
            </a:r>
            <a:r>
              <a:rPr lang="en-US" dirty="0"/>
              <a:t>has this constraint whenever it must synchronize with the corresponding </a:t>
            </a:r>
            <a:r>
              <a:rPr lang="en-US" dirty="0" smtClean="0"/>
              <a:t>producer job(s</a:t>
            </a:r>
            <a:r>
              <a:rPr lang="en-US" dirty="0"/>
              <a:t>) and wait until the latter completes in order to execute.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r>
              <a:rPr lang="en-US" dirty="0"/>
              <a:t>C</a:t>
            </a:r>
            <a:r>
              <a:rPr lang="en-US" dirty="0" smtClean="0"/>
              <a:t>onsider </a:t>
            </a:r>
            <a:r>
              <a:rPr lang="en-US" dirty="0">
                <a:solidFill>
                  <a:srgbClr val="FF0000"/>
                </a:solidFill>
              </a:rPr>
              <a:t>queries to an information server</a:t>
            </a:r>
            <a:r>
              <a:rPr lang="en-US" dirty="0"/>
              <a:t>. Suppose that </a:t>
            </a:r>
            <a:r>
              <a:rPr lang="en-US" dirty="0" smtClean="0"/>
              <a:t>before each </a:t>
            </a:r>
            <a:r>
              <a:rPr lang="en-US" dirty="0"/>
              <a:t>query is processed and the requested information retrieved, its authorization to access</a:t>
            </a:r>
          </a:p>
          <a:p>
            <a:pPr marL="0" indent="0">
              <a:buNone/>
            </a:pPr>
            <a:r>
              <a:rPr lang="en-US" dirty="0" smtClean="0"/>
              <a:t>    the </a:t>
            </a:r>
            <a:r>
              <a:rPr lang="en-US" dirty="0"/>
              <a:t>requested information is first checked.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retrieval job cannot begin execution until </a:t>
            </a:r>
            <a:r>
              <a:rPr lang="en-US" dirty="0" smtClean="0"/>
              <a:t>the authentication </a:t>
            </a:r>
            <a:r>
              <a:rPr lang="en-US" dirty="0"/>
              <a:t>job completes.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communication job that forwards the information to </a:t>
            </a:r>
            <a:r>
              <a:rPr lang="en-US" dirty="0" smtClean="0"/>
              <a:t>the requester </a:t>
            </a:r>
            <a:r>
              <a:rPr lang="en-US" dirty="0"/>
              <a:t>cannot begin until the retrieval job completes. Similarly, in a communication system</a:t>
            </a:r>
            <a:r>
              <a:rPr lang="en-US" dirty="0" smtClean="0"/>
              <a:t>, the </a:t>
            </a:r>
            <a:r>
              <a:rPr lang="en-US" dirty="0"/>
              <a:t>jobs that generate an acknowledgement of a message and transmit the </a:t>
            </a:r>
            <a:r>
              <a:rPr lang="en-US" dirty="0" smtClean="0"/>
              <a:t>acknowledgement message </a:t>
            </a:r>
            <a:r>
              <a:rPr lang="en-US" dirty="0"/>
              <a:t>cannot begin until the job that receives and processes the message completes.</a:t>
            </a:r>
          </a:p>
        </p:txBody>
      </p:sp>
    </p:spTree>
    <p:extLst>
      <p:ext uri="{BB962C8B-B14F-4D97-AF65-F5344CB8AC3E}">
        <p14:creationId xmlns:p14="http://schemas.microsoft.com/office/powerpoint/2010/main" val="26183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Precedence Graph and Task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Jobs in a task whether periodic, aperiodic or sporadic may be constrained </a:t>
            </a:r>
            <a:r>
              <a:rPr lang="en-US" dirty="0" smtClean="0">
                <a:solidFill>
                  <a:srgbClr val="FF0000"/>
                </a:solidFill>
              </a:rPr>
              <a:t>to execute in particular order </a:t>
            </a:r>
          </a:p>
          <a:p>
            <a:r>
              <a:rPr lang="en-US" dirty="0"/>
              <a:t> </a:t>
            </a:r>
            <a:r>
              <a:rPr lang="en-US" dirty="0" smtClean="0"/>
              <a:t>We </a:t>
            </a:r>
            <a:r>
              <a:rPr lang="en-US" dirty="0"/>
              <a:t>use a partial-order relation </a:t>
            </a:r>
            <a:r>
              <a:rPr lang="en-US" i="1" dirty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, called a </a:t>
            </a:r>
            <a:r>
              <a:rPr lang="en-US" i="1" dirty="0">
                <a:solidFill>
                  <a:srgbClr val="FF0000"/>
                </a:solidFill>
              </a:rPr>
              <a:t>precedence </a:t>
            </a:r>
            <a:r>
              <a:rPr lang="en-US" i="1" dirty="0" smtClean="0">
                <a:solidFill>
                  <a:srgbClr val="FF0000"/>
                </a:solidFill>
              </a:rPr>
              <a:t>relation.</a:t>
            </a:r>
          </a:p>
          <a:p>
            <a:r>
              <a:rPr lang="en-US" i="1" dirty="0"/>
              <a:t> </a:t>
            </a:r>
            <a:r>
              <a:rPr lang="en-US" i="1" dirty="0" smtClean="0"/>
              <a:t>J</a:t>
            </a:r>
            <a:r>
              <a:rPr lang="en-US" dirty="0" smtClean="0"/>
              <a:t>ob </a:t>
            </a:r>
            <a:r>
              <a:rPr lang="en-US" i="1" dirty="0"/>
              <a:t>Ji </a:t>
            </a:r>
            <a:r>
              <a:rPr lang="en-US" dirty="0"/>
              <a:t>is a </a:t>
            </a:r>
            <a:r>
              <a:rPr lang="en-US" i="1" dirty="0"/>
              <a:t>predecessor </a:t>
            </a:r>
            <a:r>
              <a:rPr lang="en-US" dirty="0"/>
              <a:t>of another job </a:t>
            </a:r>
            <a:r>
              <a:rPr lang="en-US" i="1" dirty="0" err="1"/>
              <a:t>Jk</a:t>
            </a:r>
            <a:r>
              <a:rPr lang="en-US" i="1" dirty="0"/>
              <a:t> </a:t>
            </a:r>
            <a:r>
              <a:rPr lang="en-US" dirty="0"/>
              <a:t>(and </a:t>
            </a:r>
            <a:r>
              <a:rPr lang="en-US" i="1" dirty="0" err="1"/>
              <a:t>Jk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   a </a:t>
            </a:r>
            <a:r>
              <a:rPr lang="en-US" i="1" dirty="0"/>
              <a:t>successor </a:t>
            </a:r>
            <a:r>
              <a:rPr lang="en-US" dirty="0"/>
              <a:t>of </a:t>
            </a:r>
            <a:r>
              <a:rPr lang="en-US" i="1" dirty="0"/>
              <a:t>Ji</a:t>
            </a:r>
            <a:r>
              <a:rPr lang="en-US" dirty="0"/>
              <a:t>) if </a:t>
            </a:r>
            <a:r>
              <a:rPr lang="en-US" i="1" dirty="0" err="1"/>
              <a:t>Jk</a:t>
            </a:r>
            <a:r>
              <a:rPr lang="en-US" i="1" dirty="0"/>
              <a:t> </a:t>
            </a:r>
            <a:r>
              <a:rPr lang="en-US" dirty="0"/>
              <a:t>cannot begin execution until the execution of </a:t>
            </a:r>
            <a:r>
              <a:rPr lang="en-US" i="1" dirty="0"/>
              <a:t>Ji </a:t>
            </a:r>
            <a:r>
              <a:rPr lang="en-US" dirty="0"/>
              <a:t>completes. </a:t>
            </a:r>
            <a:r>
              <a:rPr lang="en-US" dirty="0" smtClean="0"/>
              <a:t>It is given by </a:t>
            </a:r>
            <a:r>
              <a:rPr lang="en-US" i="1" dirty="0"/>
              <a:t>Ji &lt; </a:t>
            </a:r>
            <a:r>
              <a:rPr lang="en-US" i="1" dirty="0" err="1" smtClean="0"/>
              <a:t>Jk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Ji </a:t>
            </a:r>
            <a:r>
              <a:rPr lang="en-US" dirty="0"/>
              <a:t>is an </a:t>
            </a:r>
            <a:r>
              <a:rPr lang="en-US" i="1" dirty="0"/>
              <a:t>immediate predecessor </a:t>
            </a:r>
            <a:r>
              <a:rPr lang="en-US" dirty="0"/>
              <a:t>of </a:t>
            </a:r>
            <a:r>
              <a:rPr lang="en-US" i="1" dirty="0" err="1"/>
              <a:t>Jk</a:t>
            </a:r>
            <a:r>
              <a:rPr lang="en-US" i="1" dirty="0"/>
              <a:t> </a:t>
            </a:r>
            <a:r>
              <a:rPr lang="en-US" dirty="0"/>
              <a:t>(and </a:t>
            </a:r>
            <a:r>
              <a:rPr lang="en-US" i="1" dirty="0" err="1"/>
              <a:t>Jk</a:t>
            </a:r>
            <a:r>
              <a:rPr lang="en-US" i="1" dirty="0"/>
              <a:t> </a:t>
            </a:r>
            <a:r>
              <a:rPr lang="en-US" dirty="0"/>
              <a:t>is an</a:t>
            </a:r>
          </a:p>
          <a:p>
            <a:pPr marL="0" indent="0">
              <a:buNone/>
            </a:pPr>
            <a:r>
              <a:rPr lang="en-US" i="1" dirty="0" smtClean="0"/>
              <a:t>   immediate </a:t>
            </a:r>
            <a:r>
              <a:rPr lang="en-US" i="1" dirty="0"/>
              <a:t>successor </a:t>
            </a:r>
            <a:r>
              <a:rPr lang="en-US" dirty="0"/>
              <a:t>of </a:t>
            </a:r>
            <a:r>
              <a:rPr lang="en-US" i="1" dirty="0"/>
              <a:t>Ji</a:t>
            </a:r>
            <a:r>
              <a:rPr lang="en-US" dirty="0"/>
              <a:t>) if </a:t>
            </a:r>
            <a:r>
              <a:rPr lang="en-US" i="1" dirty="0"/>
              <a:t>Ji &lt; </a:t>
            </a:r>
            <a:r>
              <a:rPr lang="en-US" i="1" dirty="0" err="1"/>
              <a:t>Jk</a:t>
            </a:r>
            <a:r>
              <a:rPr lang="en-US" i="1" dirty="0"/>
              <a:t> </a:t>
            </a:r>
            <a:r>
              <a:rPr lang="en-US" dirty="0"/>
              <a:t>and there is no other job </a:t>
            </a:r>
            <a:r>
              <a:rPr lang="en-US" i="1" dirty="0" err="1"/>
              <a:t>Jj</a:t>
            </a:r>
            <a:r>
              <a:rPr lang="en-US" i="1" dirty="0"/>
              <a:t> </a:t>
            </a:r>
            <a:r>
              <a:rPr lang="en-US" dirty="0"/>
              <a:t>such that </a:t>
            </a:r>
            <a:r>
              <a:rPr lang="en-US" i="1" dirty="0"/>
              <a:t>Ji &lt; </a:t>
            </a:r>
            <a:r>
              <a:rPr lang="en-US" i="1" dirty="0" err="1"/>
              <a:t>Jj</a:t>
            </a:r>
            <a:r>
              <a:rPr lang="en-US" i="1" dirty="0"/>
              <a:t> &lt; 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Two jobs </a:t>
            </a:r>
            <a:r>
              <a:rPr lang="en-US" i="1" dirty="0"/>
              <a:t>Ji </a:t>
            </a:r>
            <a:r>
              <a:rPr lang="en-US" dirty="0"/>
              <a:t>and </a:t>
            </a:r>
            <a:r>
              <a:rPr lang="en-US" i="1" dirty="0" err="1"/>
              <a:t>Jk</a:t>
            </a:r>
            <a:r>
              <a:rPr lang="en-US" i="1" dirty="0"/>
              <a:t>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independent when neither </a:t>
            </a:r>
            <a:r>
              <a:rPr lang="en-US" i="1" dirty="0">
                <a:solidFill>
                  <a:srgbClr val="FF0000"/>
                </a:solidFill>
              </a:rPr>
              <a:t>Ji &lt; </a:t>
            </a:r>
            <a:r>
              <a:rPr lang="en-US" i="1" dirty="0" err="1">
                <a:solidFill>
                  <a:srgbClr val="FF0000"/>
                </a:solidFill>
              </a:rPr>
              <a:t>Jk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nor </a:t>
            </a:r>
            <a:r>
              <a:rPr lang="en-US" i="1" dirty="0" err="1">
                <a:solidFill>
                  <a:srgbClr val="FF0000"/>
                </a:solidFill>
              </a:rPr>
              <a:t>Jk</a:t>
            </a:r>
            <a:r>
              <a:rPr lang="en-US" i="1" dirty="0">
                <a:solidFill>
                  <a:srgbClr val="FF0000"/>
                </a:solidFill>
              </a:rPr>
              <a:t> &lt; Ji 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job with predecessors </a:t>
            </a:r>
            <a:r>
              <a:rPr lang="en-US" dirty="0" smtClean="0"/>
              <a:t>is </a:t>
            </a:r>
            <a:r>
              <a:rPr lang="en-US" i="1" dirty="0" smtClean="0"/>
              <a:t>ready </a:t>
            </a:r>
            <a:r>
              <a:rPr lang="en-US" dirty="0"/>
              <a:t>for execution when the time </a:t>
            </a:r>
            <a:r>
              <a:rPr lang="en-US" dirty="0">
                <a:solidFill>
                  <a:srgbClr val="FF0000"/>
                </a:solidFill>
              </a:rPr>
              <a:t>is at or after its release time </a:t>
            </a:r>
            <a:r>
              <a:rPr lang="en-US" dirty="0"/>
              <a:t>and all of its predecessors </a:t>
            </a:r>
            <a:r>
              <a:rPr lang="en-US" dirty="0" smtClean="0"/>
              <a:t>are completed.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Precedence graph can represent the precedence constraints </a:t>
            </a:r>
            <a:r>
              <a:rPr lang="en-US" dirty="0" smtClean="0"/>
              <a:t>among jobs in a set J </a:t>
            </a:r>
            <a:r>
              <a:rPr lang="en-US" dirty="0" smtClean="0">
                <a:solidFill>
                  <a:srgbClr val="FF0000"/>
                </a:solidFill>
              </a:rPr>
              <a:t>using a directed graph G=(J,&lt;).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Precedence Graph: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>
                <a:solidFill>
                  <a:srgbClr val="FF0000"/>
                </a:solidFill>
              </a:rPr>
              <a:t>vertex in the graph represent job.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 is </a:t>
            </a:r>
            <a:r>
              <a:rPr lang="en-US" dirty="0" smtClean="0">
                <a:solidFill>
                  <a:srgbClr val="FF0000"/>
                </a:solidFill>
              </a:rPr>
              <a:t>directed edge from vertex Ji to </a:t>
            </a:r>
            <a:r>
              <a:rPr lang="en-US" dirty="0" err="1" smtClean="0">
                <a:solidFill>
                  <a:srgbClr val="FF0000"/>
                </a:solidFill>
              </a:rPr>
              <a:t>Jk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when job Ji is an immediate predecessor of job </a:t>
            </a:r>
            <a:r>
              <a:rPr lang="en-US" dirty="0" err="1" smtClean="0"/>
              <a:t>Jk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Task graph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is an extended precedence graph.</a:t>
            </a:r>
          </a:p>
          <a:p>
            <a:r>
              <a:rPr lang="en-US" dirty="0" smtClean="0"/>
              <a:t>It uses different types of edges to represent the different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990600"/>
            <a:ext cx="6477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375</TotalTime>
  <Words>857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Constantia</vt:lpstr>
      <vt:lpstr>Wingdings 2</vt:lpstr>
      <vt:lpstr>Flow</vt:lpstr>
      <vt:lpstr>Precedence Constraints and Dependencies</vt:lpstr>
      <vt:lpstr>PowerPoint Presentation</vt:lpstr>
      <vt:lpstr>PowerPoint Presentation</vt:lpstr>
      <vt:lpstr>PowerPoint Presentation</vt:lpstr>
      <vt:lpstr>PowerPoint Presentation</vt:lpstr>
      <vt:lpstr>Precedence Graph and Task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Dependencies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1.8 Periodic task model</dc:title>
  <dc:creator>Mili</dc:creator>
  <cp:lastModifiedBy>Priya Singh</cp:lastModifiedBy>
  <cp:revision>27</cp:revision>
  <dcterms:created xsi:type="dcterms:W3CDTF">2018-01-29T18:06:02Z</dcterms:created>
  <dcterms:modified xsi:type="dcterms:W3CDTF">2018-02-06T07:04:00Z</dcterms:modified>
</cp:coreProperties>
</file>