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3" r:id="rId4"/>
    <p:sldId id="302" r:id="rId5"/>
    <p:sldId id="303" r:id="rId6"/>
    <p:sldId id="292" r:id="rId7"/>
    <p:sldId id="288" r:id="rId8"/>
    <p:sldId id="293" r:id="rId9"/>
    <p:sldId id="294" r:id="rId10"/>
    <p:sldId id="295" r:id="rId11"/>
    <p:sldId id="289" r:id="rId12"/>
    <p:sldId id="296" r:id="rId13"/>
    <p:sldId id="297" r:id="rId14"/>
    <p:sldId id="299" r:id="rId15"/>
    <p:sldId id="298" r:id="rId16"/>
    <p:sldId id="290" r:id="rId17"/>
    <p:sldId id="300" r:id="rId18"/>
    <p:sldId id="301" r:id="rId19"/>
    <p:sldId id="304" r:id="rId20"/>
    <p:sldId id="305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305800" cy="1828800"/>
          </a:xfrm>
        </p:spPr>
        <p:txBody>
          <a:bodyPr>
            <a:normAutofit/>
          </a:bodyPr>
          <a:lstStyle/>
          <a:p>
            <a:r>
              <a:rPr lang="en-IN" sz="6600" dirty="0"/>
              <a:t>Real Time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E0822-63D1-453E-AD39-ADFA47D4223B}"/>
              </a:ext>
            </a:extLst>
          </p:cNvPr>
          <p:cNvSpPr/>
          <p:nvPr/>
        </p:nvSpPr>
        <p:spPr>
          <a:xfrm>
            <a:off x="304800" y="3216120"/>
            <a:ext cx="86106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/>
            <a:r>
              <a:rPr lang="en-US" sz="3200" dirty="0"/>
              <a:t>Common Approaches to Real </a:t>
            </a:r>
            <a:r>
              <a:rPr lang="en-US" sz="2800" dirty="0"/>
              <a:t>Time Scheduling: 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sz="2400" dirty="0"/>
              <a:t>Clock driven approach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sz="2400" dirty="0"/>
              <a:t>Weighted Round – Robin approach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sz="2400" dirty="0"/>
              <a:t>Priority Driven approach </a:t>
            </a:r>
          </a:p>
          <a:p>
            <a:pPr lvl="0" algn="r">
              <a:lnSpc>
                <a:spcPct val="150000"/>
              </a:lnSpc>
              <a:defRPr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i="1" dirty="0"/>
              <a:t>Also referred to as greedy scheduling</a:t>
            </a:r>
            <a:r>
              <a:rPr lang="en-US" dirty="0"/>
              <a:t>, </a:t>
            </a:r>
            <a:r>
              <a:rPr lang="en-US" i="1" dirty="0"/>
              <a:t>list scheduling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i="1" dirty="0"/>
              <a:t>work-conserving scheduling</a:t>
            </a:r>
            <a:r>
              <a:rPr lang="en-US" dirty="0"/>
              <a:t>. </a:t>
            </a:r>
          </a:p>
          <a:p>
            <a:r>
              <a:rPr lang="en-US" dirty="0"/>
              <a:t>A priority-driven algorithm </a:t>
            </a:r>
            <a:r>
              <a:rPr lang="en-US" dirty="0">
                <a:solidFill>
                  <a:srgbClr val="FF0000"/>
                </a:solidFill>
              </a:rPr>
              <a:t>is greedy because it tries to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make locally optimal decisions</a:t>
            </a:r>
            <a:r>
              <a:rPr lang="en-US" dirty="0"/>
              <a:t>. Leaving a resource idle while some job is ready to use the resource is not locally optimal.</a:t>
            </a:r>
          </a:p>
        </p:txBody>
      </p:sp>
    </p:spTree>
    <p:extLst>
      <p:ext uri="{BB962C8B-B14F-4D97-AF65-F5344CB8AC3E}">
        <p14:creationId xmlns:p14="http://schemas.microsoft.com/office/powerpoint/2010/main" val="28177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5"/>
            <a:ext cx="8610600" cy="3010525"/>
          </a:xfrm>
        </p:spPr>
        <p:txBody>
          <a:bodyPr>
            <a:normAutofit/>
          </a:bodyPr>
          <a:lstStyle/>
          <a:p>
            <a:r>
              <a:rPr lang="en-US" sz="2800" dirty="0"/>
              <a:t>This approach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greedy and decides based on events</a:t>
            </a:r>
            <a:r>
              <a:rPr lang="en-US" dirty="0"/>
              <a:t>.</a:t>
            </a:r>
            <a:endParaRPr lang="en-US" sz="2800" dirty="0"/>
          </a:p>
          <a:p>
            <a:pPr lvl="1"/>
            <a:r>
              <a:rPr lang="en-US" dirty="0"/>
              <a:t>If possible, never </a:t>
            </a:r>
            <a:r>
              <a:rPr lang="en-US" dirty="0">
                <a:solidFill>
                  <a:srgbClr val="FF0000"/>
                </a:solidFill>
              </a:rPr>
              <a:t>leaves the resource idle </a:t>
            </a:r>
            <a:r>
              <a:rPr lang="en-US" dirty="0"/>
              <a:t>(locally optimal).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rgbClr val="FF0000"/>
                </a:solidFill>
              </a:rPr>
              <a:t>priority queue </a:t>
            </a:r>
            <a:r>
              <a:rPr lang="en-US" dirty="0"/>
              <a:t>(=list)</a:t>
            </a:r>
          </a:p>
          <a:p>
            <a:pPr lvl="1"/>
            <a:r>
              <a:rPr lang="en-US" dirty="0"/>
              <a:t>Static vs dynamic priority assignment</a:t>
            </a:r>
          </a:p>
          <a:p>
            <a:pPr lvl="1"/>
            <a:r>
              <a:rPr lang="en-US" dirty="0"/>
              <a:t>Many different forms of assigning priorities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7097264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Priority Driven Scheduling</a:t>
            </a:r>
          </a:p>
        </p:txBody>
      </p:sp>
    </p:spTree>
    <p:extLst>
      <p:ext uri="{BB962C8B-B14F-4D97-AF65-F5344CB8AC3E}">
        <p14:creationId xmlns:p14="http://schemas.microsoft.com/office/powerpoint/2010/main" val="376773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r>
              <a:rPr lang="en-US" dirty="0"/>
              <a:t>Task graph shown here is a </a:t>
            </a:r>
            <a:r>
              <a:rPr lang="en-US" dirty="0">
                <a:solidFill>
                  <a:srgbClr val="FF0000"/>
                </a:solidFill>
              </a:rPr>
              <a:t>classical precedence graph</a:t>
            </a:r>
          </a:p>
          <a:p>
            <a:r>
              <a:rPr lang="en-US" dirty="0"/>
              <a:t>All its edges represent precedence constraints. The </a:t>
            </a:r>
            <a:r>
              <a:rPr lang="en-US" dirty="0">
                <a:solidFill>
                  <a:srgbClr val="FF0000"/>
                </a:solidFill>
              </a:rPr>
              <a:t>number next to the name of each job is its execution time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2E676-63D4-4B62-B43A-A37B300A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49" y="3429000"/>
            <a:ext cx="689690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7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All the other </a:t>
            </a:r>
            <a:r>
              <a:rPr lang="en-US" dirty="0">
                <a:solidFill>
                  <a:srgbClr val="FF0000"/>
                </a:solidFill>
              </a:rPr>
              <a:t>jobs are released at time 0</a:t>
            </a:r>
            <a:r>
              <a:rPr lang="en-US" dirty="0"/>
              <a:t>. </a:t>
            </a:r>
          </a:p>
          <a:p>
            <a:r>
              <a:rPr lang="en-US" dirty="0"/>
              <a:t>We want to schedule and execute the jobs on two </a:t>
            </a:r>
            <a:r>
              <a:rPr lang="en-US" dirty="0">
                <a:solidFill>
                  <a:srgbClr val="FF0000"/>
                </a:solidFill>
              </a:rPr>
              <a:t>processors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1 and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 They communicate </a:t>
            </a:r>
            <a:r>
              <a:rPr lang="en-US" dirty="0">
                <a:solidFill>
                  <a:srgbClr val="FF0000"/>
                </a:solidFill>
              </a:rPr>
              <a:t>via a shared memory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Ji </a:t>
            </a:r>
            <a:r>
              <a:rPr lang="en-US" dirty="0">
                <a:solidFill>
                  <a:srgbClr val="FF0000"/>
                </a:solidFill>
              </a:rPr>
              <a:t>has a higher priority than </a:t>
            </a:r>
            <a:r>
              <a:rPr lang="en-US" i="1" dirty="0" err="1">
                <a:solidFill>
                  <a:srgbClr val="FF0000"/>
                </a:solidFill>
              </a:rPr>
              <a:t>Jk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&lt; k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At time 0, jobs </a:t>
            </a:r>
            <a:r>
              <a:rPr lang="en-US" i="1" dirty="0"/>
              <a:t>J</a:t>
            </a:r>
            <a:r>
              <a:rPr lang="en-US" dirty="0"/>
              <a:t>1, </a:t>
            </a:r>
            <a:r>
              <a:rPr lang="en-US" i="1" dirty="0"/>
              <a:t>J</a:t>
            </a:r>
            <a:r>
              <a:rPr lang="en-US" dirty="0"/>
              <a:t>2, and </a:t>
            </a:r>
            <a:r>
              <a:rPr lang="en-US" i="1" dirty="0"/>
              <a:t>J</a:t>
            </a:r>
            <a:r>
              <a:rPr lang="en-US" dirty="0"/>
              <a:t>7 are ready for execution. </a:t>
            </a:r>
          </a:p>
          <a:p>
            <a:r>
              <a:rPr lang="en-US" dirty="0"/>
              <a:t>Since </a:t>
            </a:r>
            <a:r>
              <a:rPr lang="en-US" i="1" dirty="0"/>
              <a:t>J</a:t>
            </a:r>
            <a:r>
              <a:rPr lang="en-US" dirty="0"/>
              <a:t>1 and </a:t>
            </a:r>
            <a:r>
              <a:rPr lang="en-US" i="1" dirty="0"/>
              <a:t>J</a:t>
            </a:r>
            <a:r>
              <a:rPr lang="en-US" dirty="0"/>
              <a:t>2 have higher priorities than </a:t>
            </a:r>
            <a:r>
              <a:rPr lang="en-US" i="1" dirty="0"/>
              <a:t>J</a:t>
            </a:r>
            <a:r>
              <a:rPr lang="en-US" dirty="0"/>
              <a:t>7, they are ahead of </a:t>
            </a:r>
            <a:r>
              <a:rPr lang="en-US" i="1" dirty="0"/>
              <a:t>J</a:t>
            </a:r>
            <a:r>
              <a:rPr lang="en-US" dirty="0"/>
              <a:t>7 in the queue and hence are scheduled.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64637"/>
              </p:ext>
            </p:extLst>
          </p:nvPr>
        </p:nvGraphicFramePr>
        <p:xfrm>
          <a:off x="457200" y="1935163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</a:t>
                      </a:r>
                      <a:r>
                        <a:rPr lang="en-US" baseline="0" dirty="0"/>
                        <a:t> 0</a:t>
                      </a:r>
                    </a:p>
                    <a:p>
                      <a:r>
                        <a:rPr lang="en-US" baseline="0" dirty="0"/>
                        <a:t>At time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J1,j2,j7</a:t>
                      </a:r>
                    </a:p>
                    <a:p>
                      <a:r>
                        <a:rPr lang="en-US" dirty="0"/>
                        <a:t>J3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J6,j8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1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time 1, </a:t>
            </a:r>
            <a:r>
              <a:rPr lang="en-US" i="1" dirty="0"/>
              <a:t>J</a:t>
            </a:r>
            <a:r>
              <a:rPr lang="en-US" dirty="0"/>
              <a:t>2 completes and, hence, </a:t>
            </a:r>
            <a:r>
              <a:rPr lang="en-US" i="1" dirty="0"/>
              <a:t>J</a:t>
            </a:r>
            <a:r>
              <a:rPr lang="en-US" dirty="0"/>
              <a:t>3 becomes ready. </a:t>
            </a:r>
            <a:r>
              <a:rPr lang="en-US" i="1" dirty="0"/>
              <a:t>J</a:t>
            </a:r>
            <a:r>
              <a:rPr lang="en-US" dirty="0"/>
              <a:t>3 is placed in the priority queue ahead of </a:t>
            </a:r>
            <a:r>
              <a:rPr lang="en-US" i="1" dirty="0"/>
              <a:t>J</a:t>
            </a:r>
            <a:r>
              <a:rPr lang="en-US" dirty="0"/>
              <a:t>7 and is scheduled on </a:t>
            </a:r>
            <a:r>
              <a:rPr lang="en-US" i="1" dirty="0"/>
              <a:t>P</a:t>
            </a:r>
            <a:r>
              <a:rPr lang="en-US" dirty="0"/>
              <a:t>2, the processor freed by </a:t>
            </a:r>
            <a:r>
              <a:rPr lang="en-US" i="1" dirty="0"/>
              <a:t>J</a:t>
            </a:r>
            <a:r>
              <a:rPr lang="en-US" dirty="0"/>
              <a:t>2.</a:t>
            </a:r>
          </a:p>
          <a:p>
            <a:r>
              <a:rPr lang="en-US" dirty="0"/>
              <a:t>At time 3, both </a:t>
            </a:r>
            <a:r>
              <a:rPr lang="en-US" i="1" dirty="0"/>
              <a:t>J</a:t>
            </a:r>
            <a:r>
              <a:rPr lang="en-US" dirty="0"/>
              <a:t>1 and </a:t>
            </a:r>
            <a:r>
              <a:rPr lang="en-US" i="1" dirty="0"/>
              <a:t>J</a:t>
            </a:r>
            <a:r>
              <a:rPr lang="en-US" dirty="0"/>
              <a:t>3 complete. </a:t>
            </a:r>
            <a:r>
              <a:rPr lang="en-US" i="1" dirty="0"/>
              <a:t>J</a:t>
            </a:r>
            <a:r>
              <a:rPr lang="en-US" dirty="0"/>
              <a:t>5 is still not released. </a:t>
            </a:r>
            <a:r>
              <a:rPr lang="en-US" i="1" dirty="0"/>
              <a:t>J</a:t>
            </a:r>
            <a:r>
              <a:rPr lang="en-US" dirty="0"/>
              <a:t>4 and </a:t>
            </a:r>
            <a:r>
              <a:rPr lang="en-US" i="1" dirty="0"/>
              <a:t>J</a:t>
            </a:r>
            <a:r>
              <a:rPr lang="en-US" dirty="0"/>
              <a:t>7 are scheduled.</a:t>
            </a:r>
          </a:p>
          <a:p>
            <a:r>
              <a:rPr lang="en-US" dirty="0"/>
              <a:t>At time 4, </a:t>
            </a:r>
            <a:r>
              <a:rPr lang="en-US" i="1" dirty="0"/>
              <a:t>J</a:t>
            </a:r>
            <a:r>
              <a:rPr lang="en-US" dirty="0"/>
              <a:t>5 is released. Now there are three ready jobs. </a:t>
            </a:r>
            <a:r>
              <a:rPr lang="en-US" i="1" dirty="0"/>
              <a:t>J</a:t>
            </a:r>
            <a:r>
              <a:rPr lang="en-US" dirty="0"/>
              <a:t>7 has the lowest priority among them. Consequently, it is preempted. </a:t>
            </a:r>
            <a:r>
              <a:rPr lang="en-US" i="1" dirty="0"/>
              <a:t>J</a:t>
            </a:r>
            <a:r>
              <a:rPr lang="en-US" dirty="0"/>
              <a:t>4 and </a:t>
            </a:r>
            <a:r>
              <a:rPr lang="en-US" i="1" dirty="0"/>
              <a:t>J</a:t>
            </a:r>
            <a:r>
              <a:rPr lang="en-US" dirty="0"/>
              <a:t>5 have the processors.</a:t>
            </a:r>
          </a:p>
          <a:p>
            <a:r>
              <a:rPr lang="en-US" dirty="0"/>
              <a:t>At time 5, </a:t>
            </a:r>
            <a:r>
              <a:rPr lang="en-US" i="1" dirty="0"/>
              <a:t>J</a:t>
            </a:r>
            <a:r>
              <a:rPr lang="en-US" dirty="0"/>
              <a:t>4 completes. </a:t>
            </a:r>
            <a:r>
              <a:rPr lang="en-US" i="1" dirty="0"/>
              <a:t>J</a:t>
            </a:r>
            <a:r>
              <a:rPr lang="en-US" dirty="0"/>
              <a:t>7 resumes on processor </a:t>
            </a:r>
            <a:r>
              <a:rPr lang="en-US" i="1" dirty="0"/>
              <a:t>P</a:t>
            </a:r>
            <a:r>
              <a:rPr lang="en-US" dirty="0"/>
              <a:t>1.</a:t>
            </a:r>
          </a:p>
          <a:p>
            <a:r>
              <a:rPr lang="en-US" dirty="0"/>
              <a:t>At time 6, </a:t>
            </a:r>
            <a:r>
              <a:rPr lang="en-US" i="1" dirty="0"/>
              <a:t>J</a:t>
            </a:r>
            <a:r>
              <a:rPr lang="en-US" dirty="0"/>
              <a:t>5 completes. Because </a:t>
            </a:r>
            <a:r>
              <a:rPr lang="en-US" i="1" dirty="0"/>
              <a:t>J</a:t>
            </a:r>
            <a:r>
              <a:rPr lang="en-US" dirty="0"/>
              <a:t>7 is not yet completed, both </a:t>
            </a:r>
            <a:r>
              <a:rPr lang="en-US" i="1" dirty="0"/>
              <a:t>J</a:t>
            </a:r>
            <a:r>
              <a:rPr lang="en-US" dirty="0"/>
              <a:t>6 and </a:t>
            </a:r>
            <a:r>
              <a:rPr lang="en-US" i="1" dirty="0"/>
              <a:t>J</a:t>
            </a:r>
            <a:r>
              <a:rPr lang="en-US" dirty="0"/>
              <a:t>8 are not ready for execution. Consequently, processor </a:t>
            </a:r>
            <a:r>
              <a:rPr lang="en-US" i="1" dirty="0"/>
              <a:t>P</a:t>
            </a:r>
            <a:r>
              <a:rPr lang="en-US" dirty="0"/>
              <a:t>2 becomes idle.</a:t>
            </a:r>
          </a:p>
          <a:p>
            <a:r>
              <a:rPr lang="en-US" i="1" dirty="0"/>
              <a:t>J</a:t>
            </a:r>
            <a:r>
              <a:rPr lang="en-US" dirty="0"/>
              <a:t>7 finally completes at time 8. </a:t>
            </a:r>
            <a:r>
              <a:rPr lang="en-US" i="1" dirty="0"/>
              <a:t>J</a:t>
            </a:r>
            <a:r>
              <a:rPr lang="en-US" dirty="0"/>
              <a:t>6 and </a:t>
            </a:r>
            <a:r>
              <a:rPr lang="en-US" i="1" dirty="0"/>
              <a:t>J</a:t>
            </a:r>
            <a:r>
              <a:rPr lang="en-US" dirty="0"/>
              <a:t>8 can now be scheduled and they are.</a:t>
            </a:r>
          </a:p>
        </p:txBody>
      </p:sp>
    </p:spTree>
    <p:extLst>
      <p:ext uri="{BB962C8B-B14F-4D97-AF65-F5344CB8AC3E}">
        <p14:creationId xmlns:p14="http://schemas.microsoft.com/office/powerpoint/2010/main" val="226718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6670E-6F4F-4F9F-BFF3-C9CCAF0B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2" y="1905000"/>
            <a:ext cx="8669215" cy="3276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8384347" cy="647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Priority Driven Scheduling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5D36A-BE79-4A0E-9141-C94D9AF30C8B}"/>
              </a:ext>
            </a:extLst>
          </p:cNvPr>
          <p:cNvSpPr/>
          <p:nvPr/>
        </p:nvSpPr>
        <p:spPr>
          <a:xfrm>
            <a:off x="2330889" y="5867400"/>
            <a:ext cx="458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MSS10"/>
              </a:rPr>
              <a:t>Is this the best we can do?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192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697999"/>
              </p:ext>
            </p:extLst>
          </p:nvPr>
        </p:nvGraphicFramePr>
        <p:xfrm>
          <a:off x="457200" y="9144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</a:t>
                      </a:r>
                      <a:r>
                        <a:rPr lang="en-US" baseline="0" dirty="0"/>
                        <a:t> 0</a:t>
                      </a:r>
                    </a:p>
                    <a:p>
                      <a:r>
                        <a:rPr lang="en-US" baseline="0" dirty="0"/>
                        <a:t>At time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J1,j2,j7</a:t>
                      </a:r>
                    </a:p>
                    <a:p>
                      <a:r>
                        <a:rPr lang="en-US" dirty="0"/>
                        <a:t>J3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time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J6,j8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4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95400"/>
            <a:ext cx="6553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B17A7-88ED-3632-2DCB-FDC9EE38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381999" cy="58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5095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Approaches in 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B08EF-FE46-472C-9EFA-A30C2032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major approaches in designing pre-emptive scheduling algorithms for real time tasks: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Clock driven approach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Weighted Round – Robin approach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Priority Driven approach </a:t>
            </a:r>
          </a:p>
        </p:txBody>
      </p:sp>
    </p:spTree>
    <p:extLst>
      <p:ext uri="{BB962C8B-B14F-4D97-AF65-F5344CB8AC3E}">
        <p14:creationId xmlns:p14="http://schemas.microsoft.com/office/powerpoint/2010/main" val="108130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77EA-BDC8-4C09-3675-7ADC764D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E11E-D784-E9E5-74AD-716B621C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46530-F645-34E8-0FE9-7FB039D2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338262"/>
            <a:ext cx="8724900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29208-FCE7-EEDA-CDC6-295B649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57059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5"/>
            <a:ext cx="8610600" cy="3010525"/>
          </a:xfrm>
        </p:spPr>
        <p:txBody>
          <a:bodyPr>
            <a:normAutofit/>
          </a:bodyPr>
          <a:lstStyle/>
          <a:p>
            <a:r>
              <a:rPr lang="en-US" sz="2800" dirty="0"/>
              <a:t>It uses a </a:t>
            </a:r>
            <a:r>
              <a:rPr lang="en-US" sz="2800" dirty="0">
                <a:solidFill>
                  <a:srgbClr val="FF0000"/>
                </a:solidFill>
              </a:rPr>
              <a:t>stored schedule </a:t>
            </a:r>
            <a:r>
              <a:rPr lang="en-US" sz="2800" dirty="0"/>
              <a:t>and makes decisions at specified times.</a:t>
            </a:r>
          </a:p>
          <a:p>
            <a:pPr lvl="1"/>
            <a:r>
              <a:rPr lang="en-US" sz="2600" dirty="0"/>
              <a:t>Offline generated schedule</a:t>
            </a:r>
          </a:p>
          <a:p>
            <a:pPr lvl="1"/>
            <a:r>
              <a:rPr lang="en-US" sz="2600" dirty="0"/>
              <a:t>Use timer interrupt online</a:t>
            </a:r>
          </a:p>
          <a:p>
            <a:pPr lvl="1"/>
            <a:r>
              <a:rPr lang="en-US" sz="2600" dirty="0"/>
              <a:t>Low overhead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658430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Clock-Driven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8CCB6-3220-4D0A-98D3-7E11F4EA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4724400"/>
            <a:ext cx="8231404" cy="21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Assumptions: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There are </a:t>
            </a:r>
            <a:r>
              <a:rPr lang="en-US" sz="2800" b="1" i="1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periodic tasks in the system. </a:t>
            </a:r>
            <a:r>
              <a:rPr lang="en-US" sz="2800" b="1" i="1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is fixed.</a:t>
            </a:r>
          </a:p>
          <a:p>
            <a:r>
              <a:rPr lang="en-US" dirty="0"/>
              <a:t>The parameters of all periodic tasks are known a </a:t>
            </a:r>
            <a:r>
              <a:rPr lang="en-US" b="1" i="1" dirty="0">
                <a:solidFill>
                  <a:srgbClr val="FF0000"/>
                </a:solidFill>
              </a:rPr>
              <a:t>priori</a:t>
            </a:r>
            <a:r>
              <a:rPr lang="en-US" dirty="0"/>
              <a:t>. In particular, each job in </a:t>
            </a:r>
            <a:r>
              <a:rPr lang="en-US" sz="3400" i="1" dirty="0" err="1">
                <a:solidFill>
                  <a:srgbClr val="FF0000"/>
                </a:solidFill>
              </a:rPr>
              <a:t>T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</a:t>
            </a:r>
            <a:r>
              <a:rPr lang="en-US" dirty="0"/>
              <a:t>is released </a:t>
            </a:r>
            <a:r>
              <a:rPr lang="en-US" sz="3400" i="1" dirty="0">
                <a:solidFill>
                  <a:srgbClr val="FF0000"/>
                </a:solidFill>
              </a:rPr>
              <a:t>p</a:t>
            </a:r>
            <a:r>
              <a:rPr lang="en-US" sz="4600" b="1" i="1" baseline="-25000" dirty="0">
                <a:solidFill>
                  <a:srgbClr val="FF0000"/>
                </a:solidFill>
              </a:rPr>
              <a:t>i</a:t>
            </a:r>
            <a:r>
              <a:rPr lang="en-US" i="1" dirty="0"/>
              <a:t> </a:t>
            </a:r>
            <a:r>
              <a:rPr lang="en-US" dirty="0"/>
              <a:t>units of time after the previous job in </a:t>
            </a:r>
            <a:r>
              <a:rPr lang="en-US" sz="3100" i="1" dirty="0" err="1">
                <a:solidFill>
                  <a:srgbClr val="FF0000"/>
                </a:solidFill>
              </a:rPr>
              <a:t>T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</a:t>
            </a:r>
            <a:r>
              <a:rPr lang="en-US" dirty="0"/>
              <a:t>.</a:t>
            </a:r>
          </a:p>
          <a:p>
            <a:r>
              <a:rPr lang="en-US" dirty="0"/>
              <a:t>The phase of each periodic task is a </a:t>
            </a:r>
            <a:r>
              <a:rPr lang="en-US" dirty="0">
                <a:solidFill>
                  <a:srgbClr val="FF0000"/>
                </a:solidFill>
              </a:rPr>
              <a:t>non negative multiple of the frame size</a:t>
            </a:r>
            <a:r>
              <a:rPr lang="en-US" dirty="0"/>
              <a:t> i.e. every job is released at the beginning of one of the frames.</a:t>
            </a:r>
          </a:p>
          <a:p>
            <a:r>
              <a:rPr lang="en-US" dirty="0"/>
              <a:t>Each job </a:t>
            </a:r>
            <a:r>
              <a:rPr lang="en-US" sz="3100" i="1" dirty="0" err="1">
                <a:solidFill>
                  <a:srgbClr val="FF0000"/>
                </a:solidFill>
              </a:rPr>
              <a:t>J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i,k</a:t>
            </a:r>
            <a:r>
              <a:rPr lang="en-US" i="1" dirty="0"/>
              <a:t> </a:t>
            </a:r>
            <a:r>
              <a:rPr lang="en-US" dirty="0"/>
              <a:t>is ready for execution at its release time </a:t>
            </a:r>
            <a:r>
              <a:rPr lang="en-US" sz="3100" i="1" dirty="0" err="1">
                <a:solidFill>
                  <a:srgbClr val="FF0000"/>
                </a:solidFill>
              </a:rPr>
              <a:t>r</a:t>
            </a:r>
            <a:r>
              <a:rPr lang="en-US" sz="3600" b="1" i="1" baseline="-25000" dirty="0" err="1">
                <a:solidFill>
                  <a:srgbClr val="FF0000"/>
                </a:solidFill>
              </a:rPr>
              <a:t>i,k</a:t>
            </a:r>
            <a:r>
              <a:rPr lang="en-US" sz="3100" i="1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no preemption </a:t>
            </a:r>
            <a:r>
              <a:rPr lang="en-US" dirty="0"/>
              <a:t>with in a frame.</a:t>
            </a:r>
          </a:p>
          <a:p>
            <a:r>
              <a:rPr lang="en-US" dirty="0"/>
              <a:t>We focus on </a:t>
            </a:r>
            <a:r>
              <a:rPr lang="en-US" dirty="0">
                <a:solidFill>
                  <a:srgbClr val="FF0000"/>
                </a:solidFill>
              </a:rPr>
              <a:t>scheduling tasks on one processor</a:t>
            </a:r>
          </a:p>
          <a:p>
            <a:r>
              <a:rPr lang="en-US" dirty="0"/>
              <a:t>There are no sporadic jobs but a periodic jobs may exists &amp; can be released  at unexpected times.</a:t>
            </a:r>
          </a:p>
        </p:txBody>
      </p:sp>
    </p:spTree>
    <p:extLst>
      <p:ext uri="{BB962C8B-B14F-4D97-AF65-F5344CB8AC3E}">
        <p14:creationId xmlns:p14="http://schemas.microsoft.com/office/powerpoint/2010/main" val="38762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/>
              <a:t>Notations: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periodic task </a:t>
            </a:r>
            <a:r>
              <a:rPr lang="en-US" sz="3100" b="1" i="1" dirty="0" err="1">
                <a:solidFill>
                  <a:srgbClr val="FF0000"/>
                </a:solidFill>
              </a:rPr>
              <a:t>T</a:t>
            </a:r>
            <a:r>
              <a:rPr lang="en-US" sz="3100" b="1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/>
              <a:t> </a:t>
            </a:r>
            <a:r>
              <a:rPr lang="en-US" dirty="0"/>
              <a:t>with phase </a:t>
            </a:r>
            <a:r>
              <a:rPr lang="en-US" sz="3100" b="1" i="1" dirty="0" err="1">
                <a:solidFill>
                  <a:srgbClr val="FF0000"/>
                </a:solidFill>
              </a:rPr>
              <a:t>φ</a:t>
            </a:r>
            <a:r>
              <a:rPr lang="en-US" sz="3100" b="1" i="1" baseline="-25000" dirty="0" err="1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, period </a:t>
            </a:r>
            <a:r>
              <a:rPr lang="en-US" sz="3100" b="1" i="1" dirty="0">
                <a:solidFill>
                  <a:srgbClr val="FF0000"/>
                </a:solidFill>
              </a:rPr>
              <a:t>p</a:t>
            </a:r>
            <a:r>
              <a:rPr lang="en-US" sz="3100" b="1" i="1" baseline="-25000" dirty="0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, execution time </a:t>
            </a:r>
            <a:r>
              <a:rPr lang="en-US" sz="3100" b="1" i="1" dirty="0" err="1">
                <a:solidFill>
                  <a:srgbClr val="FF0000"/>
                </a:solidFill>
              </a:rPr>
              <a:t>e</a:t>
            </a:r>
            <a:r>
              <a:rPr lang="en-US" sz="3100" b="1" i="1" baseline="-25000" dirty="0" err="1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, and relative deadline </a:t>
            </a:r>
            <a:r>
              <a:rPr lang="en-US" sz="3100" b="1" i="1" dirty="0">
                <a:solidFill>
                  <a:srgbClr val="FF0000"/>
                </a:solidFill>
              </a:rPr>
              <a:t>D</a:t>
            </a:r>
            <a:r>
              <a:rPr lang="en-US" sz="3100" b="1" i="1" baseline="-25000" dirty="0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by the 4-tuple </a:t>
            </a:r>
            <a:r>
              <a:rPr lang="en-US" sz="3100" b="1" i="1" dirty="0">
                <a:solidFill>
                  <a:srgbClr val="FF0000"/>
                </a:solidFill>
              </a:rPr>
              <a:t>(</a:t>
            </a:r>
            <a:r>
              <a:rPr lang="en-US" sz="3100" b="1" i="1" dirty="0" err="1">
                <a:solidFill>
                  <a:srgbClr val="FF0000"/>
                </a:solidFill>
              </a:rPr>
              <a:t>φ</a:t>
            </a:r>
            <a:r>
              <a:rPr lang="en-US" sz="3100" b="1" i="1" baseline="-25000" dirty="0" err="1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, p</a:t>
            </a:r>
            <a:r>
              <a:rPr lang="en-US" sz="3100" b="1" i="1" baseline="-25000" dirty="0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, </a:t>
            </a:r>
            <a:r>
              <a:rPr lang="en-US" sz="3100" b="1" i="1" dirty="0" err="1">
                <a:solidFill>
                  <a:srgbClr val="FF0000"/>
                </a:solidFill>
              </a:rPr>
              <a:t>e</a:t>
            </a:r>
            <a:r>
              <a:rPr lang="en-US" sz="3100" b="1" i="1" baseline="-25000" dirty="0" err="1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, D</a:t>
            </a:r>
            <a:r>
              <a:rPr lang="en-US" sz="3100" b="1" i="1" baseline="-25000" dirty="0">
                <a:solidFill>
                  <a:srgbClr val="FF0000"/>
                </a:solidFill>
              </a:rPr>
              <a:t>i</a:t>
            </a:r>
            <a:r>
              <a:rPr lang="en-US" sz="3100" b="1" i="1" dirty="0">
                <a:solidFill>
                  <a:srgbClr val="FF0000"/>
                </a:solidFill>
              </a:rPr>
              <a:t> 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ex- </a:t>
            </a:r>
            <a:r>
              <a:rPr lang="en-US" i="1" dirty="0"/>
              <a:t>(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10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) </a:t>
            </a:r>
            <a:r>
              <a:rPr lang="en-US" dirty="0"/>
              <a:t>is a periodic task whose</a:t>
            </a:r>
          </a:p>
          <a:p>
            <a:pPr lvl="1"/>
            <a:r>
              <a:rPr lang="en-US" dirty="0"/>
              <a:t>phase is 1, period is 10, execution time is 3, and relative deadline is 6. Therefore the first job in this task is released and ready at time 1 and must be completed by time 7; </a:t>
            </a:r>
          </a:p>
          <a:p>
            <a:pPr lvl="1"/>
            <a:r>
              <a:rPr lang="en-US" dirty="0"/>
              <a:t>the second job is ready at 11 and must be completed by 17, and so on.</a:t>
            </a:r>
          </a:p>
          <a:p>
            <a:pPr lvl="1"/>
            <a:r>
              <a:rPr lang="en-US" dirty="0"/>
              <a:t>Each of these jobs executes for at most 3 units of time. </a:t>
            </a:r>
          </a:p>
          <a:p>
            <a:pPr lvl="1"/>
            <a:r>
              <a:rPr lang="en-US" dirty="0"/>
              <a:t>The utilization of this task is 0.3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2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US" dirty="0"/>
              <a:t>1)Require </a:t>
            </a:r>
            <a:r>
              <a:rPr lang="en-US" dirty="0">
                <a:solidFill>
                  <a:srgbClr val="FF0000"/>
                </a:solidFill>
              </a:rPr>
              <a:t>fair amount of memory </a:t>
            </a:r>
            <a:r>
              <a:rPr lang="en-US" dirty="0"/>
              <a:t>to store scheduling table.</a:t>
            </a:r>
          </a:p>
          <a:p>
            <a:r>
              <a:rPr lang="en-US" dirty="0"/>
              <a:t>2)Slight change in task parameter(time) require a complete change of scheduling table.</a:t>
            </a:r>
          </a:p>
          <a:p>
            <a:r>
              <a:rPr lang="en-US" dirty="0"/>
              <a:t>3)Not adaptive to any change at run time.</a:t>
            </a:r>
          </a:p>
        </p:txBody>
      </p:sp>
    </p:spTree>
    <p:extLst>
      <p:ext uri="{BB962C8B-B14F-4D97-AF65-F5344CB8AC3E}">
        <p14:creationId xmlns:p14="http://schemas.microsoft.com/office/powerpoint/2010/main" val="267337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5"/>
            <a:ext cx="8610600" cy="3010525"/>
          </a:xfrm>
        </p:spPr>
        <p:txBody>
          <a:bodyPr>
            <a:normAutofit/>
          </a:bodyPr>
          <a:lstStyle/>
          <a:p>
            <a:r>
              <a:rPr lang="en-US" sz="2800" dirty="0"/>
              <a:t>It </a:t>
            </a:r>
            <a:r>
              <a:rPr lang="en-US" dirty="0"/>
              <a:t>assigns one time slice to a job at a time.</a:t>
            </a:r>
            <a:r>
              <a:rPr lang="en-US" sz="2800" dirty="0"/>
              <a:t>.</a:t>
            </a:r>
          </a:p>
          <a:p>
            <a:pPr lvl="1"/>
            <a:r>
              <a:rPr lang="en-US" sz="2600" dirty="0"/>
              <a:t>Weighted RR assigns slots </a:t>
            </a:r>
            <a:r>
              <a:rPr lang="en-US" sz="2600" dirty="0">
                <a:solidFill>
                  <a:srgbClr val="FF0000"/>
                </a:solidFill>
              </a:rPr>
              <a:t>based on weights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Good for </a:t>
            </a:r>
            <a:r>
              <a:rPr lang="en-US" sz="2600" dirty="0">
                <a:solidFill>
                  <a:srgbClr val="FF0000"/>
                </a:solidFill>
              </a:rPr>
              <a:t>job pipelining, bad for precedence </a:t>
            </a:r>
            <a:r>
              <a:rPr lang="en-US" sz="2600" dirty="0"/>
              <a:t>in general.</a:t>
            </a:r>
            <a:endParaRPr lang="en-US" sz="5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6683112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Round-Robin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2DB62-3158-4D2B-AE2C-244886FD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" y="3886200"/>
            <a:ext cx="9095193" cy="26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WRR approach is to </a:t>
            </a:r>
            <a:r>
              <a:rPr lang="en-US" dirty="0">
                <a:solidFill>
                  <a:srgbClr val="FF0000"/>
                </a:solidFill>
              </a:rPr>
              <a:t>assign a fraction of processor to each task</a:t>
            </a:r>
            <a:r>
              <a:rPr lang="en-US" dirty="0"/>
              <a:t>, depending on utilization factor.</a:t>
            </a:r>
          </a:p>
          <a:p>
            <a:r>
              <a:rPr lang="en-US" dirty="0"/>
              <a:t>Since a processor cannot be use by more than one task at the same time , processor sharing is approximated by dividing time interval into smaller time slices.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5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6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Priority Driven Scheduling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task is </a:t>
            </a:r>
            <a:r>
              <a:rPr lang="en-US" dirty="0">
                <a:solidFill>
                  <a:srgbClr val="FF0000"/>
                </a:solidFill>
              </a:rPr>
              <a:t>assigned priority</a:t>
            </a:r>
            <a:r>
              <a:rPr lang="en-US" dirty="0"/>
              <a:t>.</a:t>
            </a:r>
          </a:p>
          <a:p>
            <a:r>
              <a:rPr lang="en-US" dirty="0"/>
              <a:t>At  run time, ready </a:t>
            </a:r>
            <a:r>
              <a:rPr lang="en-US" dirty="0">
                <a:solidFill>
                  <a:srgbClr val="FF0000"/>
                </a:solidFill>
              </a:rPr>
              <a:t>task that has the highest priority will receive the processor for execution</a:t>
            </a:r>
            <a:r>
              <a:rPr lang="en-US" dirty="0"/>
              <a:t>.</a:t>
            </a:r>
          </a:p>
          <a:p>
            <a:r>
              <a:rPr lang="en-US" dirty="0"/>
              <a:t>Priorities can be assigned </a:t>
            </a:r>
            <a:r>
              <a:rPr lang="en-US" dirty="0">
                <a:solidFill>
                  <a:srgbClr val="FF0000"/>
                </a:solidFill>
              </a:rPr>
              <a:t>at run time</a:t>
            </a:r>
            <a:r>
              <a:rPr lang="en-US" dirty="0"/>
              <a:t>(Dynamic Priority) or fixed </a:t>
            </a:r>
            <a:r>
              <a:rPr lang="en-US" dirty="0">
                <a:solidFill>
                  <a:srgbClr val="FF0000"/>
                </a:solidFill>
              </a:rPr>
              <a:t>at the beginning</a:t>
            </a:r>
            <a:r>
              <a:rPr lang="en-US" dirty="0"/>
              <a:t>(Static or fixed).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7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951</TotalTime>
  <Words>947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CMSS10</vt:lpstr>
      <vt:lpstr>Constantia</vt:lpstr>
      <vt:lpstr>Wingdings 2</vt:lpstr>
      <vt:lpstr>Flow</vt:lpstr>
      <vt:lpstr>Real Time Scheduling</vt:lpstr>
      <vt:lpstr>PowerPoint Presentation</vt:lpstr>
      <vt:lpstr>PowerPoint Presentation</vt:lpstr>
      <vt:lpstr>Assumptions:</vt:lpstr>
      <vt:lpstr>Notations:</vt:lpstr>
      <vt:lpstr>PowerPoint Presentation</vt:lpstr>
      <vt:lpstr>PowerPoint Presentation</vt:lpstr>
      <vt:lpstr>PowerPoint Presentation</vt:lpstr>
      <vt:lpstr>Priority Driven Scheduling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Kumar Himanshu</cp:lastModifiedBy>
  <cp:revision>45</cp:revision>
  <dcterms:created xsi:type="dcterms:W3CDTF">2018-01-29T18:06:02Z</dcterms:created>
  <dcterms:modified xsi:type="dcterms:W3CDTF">2023-03-15T08:38:50Z</dcterms:modified>
</cp:coreProperties>
</file>