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7" r:id="rId2"/>
    <p:sldId id="258" r:id="rId3"/>
    <p:sldId id="426" r:id="rId4"/>
    <p:sldId id="259" r:id="rId5"/>
    <p:sldId id="425" r:id="rId6"/>
    <p:sldId id="261" r:id="rId7"/>
    <p:sldId id="262" r:id="rId8"/>
    <p:sldId id="263" r:id="rId9"/>
    <p:sldId id="264" r:id="rId10"/>
    <p:sldId id="427" r:id="rId11"/>
    <p:sldId id="265" r:id="rId12"/>
    <p:sldId id="266" r:id="rId13"/>
    <p:sldId id="268" r:id="rId14"/>
    <p:sldId id="269" r:id="rId15"/>
    <p:sldId id="270" r:id="rId16"/>
    <p:sldId id="271" r:id="rId17"/>
    <p:sldId id="272" r:id="rId18"/>
    <p:sldId id="273" r:id="rId19"/>
    <p:sldId id="274" r:id="rId20"/>
    <p:sldId id="428" r:id="rId21"/>
    <p:sldId id="275" r:id="rId22"/>
    <p:sldId id="276" r:id="rId23"/>
    <p:sldId id="277" r:id="rId24"/>
    <p:sldId id="278" r:id="rId25"/>
    <p:sldId id="279" r:id="rId26"/>
    <p:sldId id="280" r:id="rId27"/>
    <p:sldId id="281" r:id="rId28"/>
    <p:sldId id="282" r:id="rId29"/>
    <p:sldId id="283" r:id="rId30"/>
    <p:sldId id="337" r:id="rId31"/>
    <p:sldId id="338" r:id="rId32"/>
    <p:sldId id="339" r:id="rId33"/>
    <p:sldId id="340" r:id="rId34"/>
    <p:sldId id="341" r:id="rId35"/>
    <p:sldId id="342" r:id="rId36"/>
    <p:sldId id="343" r:id="rId37"/>
    <p:sldId id="344" r:id="rId38"/>
    <p:sldId id="345" r:id="rId39"/>
    <p:sldId id="346" r:id="rId40"/>
    <p:sldId id="355" r:id="rId41"/>
    <p:sldId id="356" r:id="rId42"/>
    <p:sldId id="347" r:id="rId43"/>
    <p:sldId id="348" r:id="rId44"/>
    <p:sldId id="349" r:id="rId45"/>
    <p:sldId id="350" r:id="rId46"/>
    <p:sldId id="352" r:id="rId47"/>
    <p:sldId id="353" r:id="rId48"/>
    <p:sldId id="351" r:id="rId49"/>
    <p:sldId id="354" r:id="rId50"/>
    <p:sldId id="357" r:id="rId51"/>
    <p:sldId id="358" r:id="rId52"/>
    <p:sldId id="359" r:id="rId53"/>
    <p:sldId id="360" r:id="rId54"/>
    <p:sldId id="361" r:id="rId55"/>
    <p:sldId id="362" r:id="rId56"/>
    <p:sldId id="364" r:id="rId57"/>
    <p:sldId id="365" r:id="rId58"/>
    <p:sldId id="366" r:id="rId59"/>
    <p:sldId id="367" r:id="rId60"/>
    <p:sldId id="368" r:id="rId61"/>
    <p:sldId id="369" r:id="rId62"/>
    <p:sldId id="370" r:id="rId63"/>
    <p:sldId id="371" r:id="rId64"/>
    <p:sldId id="372" r:id="rId65"/>
    <p:sldId id="380" r:id="rId66"/>
    <p:sldId id="381" r:id="rId67"/>
    <p:sldId id="382" r:id="rId68"/>
    <p:sldId id="373" r:id="rId69"/>
    <p:sldId id="374" r:id="rId70"/>
    <p:sldId id="375" r:id="rId71"/>
    <p:sldId id="376" r:id="rId72"/>
    <p:sldId id="377" r:id="rId73"/>
    <p:sldId id="378" r:id="rId74"/>
    <p:sldId id="379" r:id="rId75"/>
    <p:sldId id="363" r:id="rId76"/>
    <p:sldId id="383" r:id="rId77"/>
    <p:sldId id="384" r:id="rId78"/>
    <p:sldId id="385" r:id="rId79"/>
    <p:sldId id="386" r:id="rId80"/>
    <p:sldId id="388" r:id="rId81"/>
    <p:sldId id="387" r:id="rId82"/>
    <p:sldId id="389" r:id="rId83"/>
    <p:sldId id="390" r:id="rId84"/>
    <p:sldId id="391" r:id="rId85"/>
    <p:sldId id="392" r:id="rId86"/>
    <p:sldId id="394" r:id="rId87"/>
    <p:sldId id="395" r:id="rId88"/>
    <p:sldId id="396" r:id="rId89"/>
    <p:sldId id="397" r:id="rId90"/>
    <p:sldId id="398" r:id="rId91"/>
    <p:sldId id="399" r:id="rId92"/>
    <p:sldId id="400" r:id="rId93"/>
    <p:sldId id="334" r:id="rId94"/>
    <p:sldId id="335" r:id="rId95"/>
    <p:sldId id="336" r:id="rId96"/>
    <p:sldId id="401" r:id="rId97"/>
    <p:sldId id="402" r:id="rId98"/>
    <p:sldId id="403" r:id="rId99"/>
    <p:sldId id="404" r:id="rId100"/>
    <p:sldId id="405" r:id="rId101"/>
    <p:sldId id="406" r:id="rId102"/>
    <p:sldId id="407" r:id="rId103"/>
    <p:sldId id="408" r:id="rId104"/>
    <p:sldId id="409" r:id="rId105"/>
    <p:sldId id="410" r:id="rId106"/>
    <p:sldId id="412" r:id="rId107"/>
    <p:sldId id="413" r:id="rId108"/>
    <p:sldId id="414" r:id="rId109"/>
    <p:sldId id="415" r:id="rId110"/>
    <p:sldId id="416" r:id="rId111"/>
    <p:sldId id="411" r:id="rId112"/>
    <p:sldId id="417" r:id="rId113"/>
    <p:sldId id="418" r:id="rId114"/>
    <p:sldId id="419" r:id="rId115"/>
    <p:sldId id="420" r:id="rId116"/>
    <p:sldId id="421" r:id="rId117"/>
    <p:sldId id="422" r:id="rId118"/>
    <p:sldId id="423" r:id="rId119"/>
    <p:sldId id="424"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1358" y="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790E8-2307-4BAA-BA7D-F49BC7E487B8}"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EFF11-3F42-4A3A-B77F-E36DD36C9928}" type="slidenum">
              <a:rPr lang="en-US" smtClean="0"/>
              <a:t>‹#›</a:t>
            </a:fld>
            <a:endParaRPr lang="en-US"/>
          </a:p>
        </p:txBody>
      </p:sp>
    </p:spTree>
    <p:extLst>
      <p:ext uri="{BB962C8B-B14F-4D97-AF65-F5344CB8AC3E}">
        <p14:creationId xmlns:p14="http://schemas.microsoft.com/office/powerpoint/2010/main" val="328670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8CA82C-4050-4475-B4EA-9DF3F5F2A08D}" type="slidenum">
              <a:rPr lang="en-US" altLang="en-US" smtClean="0">
                <a:latin typeface="Arial" panose="020B0604020202020204" pitchFamily="34" charset="0"/>
              </a:rPr>
              <a:pPr>
                <a:spcBef>
                  <a:spcPct val="0"/>
                </a:spcBef>
              </a:pPr>
              <a:t>57</a:t>
            </a:fld>
            <a:endParaRPr lang="en-US" alt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04747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8B0089-C5A7-4E56-9846-E1D900447C19}" type="slidenum">
              <a:rPr lang="en-US" altLang="en-US" smtClean="0">
                <a:latin typeface="Arial" panose="020B0604020202020204" pitchFamily="34" charset="0"/>
              </a:rPr>
              <a:pPr>
                <a:spcBef>
                  <a:spcPct val="0"/>
                </a:spcBef>
              </a:pPr>
              <a:t>72</a:t>
            </a:fld>
            <a:endParaRPr lang="en-US" altLang="en-US">
              <a:latin typeface="Arial" panose="020B0604020202020204" pitchFamily="34" charset="0"/>
            </a:endParaRPr>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r>
              <a:rPr lang="en-US" altLang="en-US"/>
              <a:t>Actions?</a:t>
            </a:r>
          </a:p>
          <a:p>
            <a:pPr lvl="2" eaLnBrk="1" hangingPunct="1"/>
            <a:r>
              <a:rPr lang="en-US" altLang="en-US"/>
              <a:t>Apply Full Time Fixed Cost</a:t>
            </a:r>
          </a:p>
          <a:p>
            <a:pPr lvl="2" eaLnBrk="1" hangingPunct="1"/>
            <a:r>
              <a:rPr lang="en-US" altLang="en-US"/>
              <a:t>Do U/G hour-rate calculation</a:t>
            </a:r>
          </a:p>
          <a:p>
            <a:pPr lvl="2" eaLnBrk="1" hangingPunct="1"/>
            <a:r>
              <a:rPr lang="en-US" altLang="en-US"/>
              <a:t>Do Grad hour-rate calculation</a:t>
            </a:r>
          </a:p>
          <a:p>
            <a:pPr lvl="2" eaLnBrk="1" hangingPunct="1"/>
            <a:r>
              <a:rPr lang="en-US" altLang="en-US"/>
              <a:t>Calculate Overload Fee</a:t>
            </a:r>
          </a:p>
        </p:txBody>
      </p:sp>
    </p:spTree>
    <p:extLst>
      <p:ext uri="{BB962C8B-B14F-4D97-AF65-F5344CB8AC3E}">
        <p14:creationId xmlns:p14="http://schemas.microsoft.com/office/powerpoint/2010/main" val="138636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A768-7B8B-4E47-82FE-1BB61DA006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59943-BCC5-437A-9D15-4A7E03B2F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54C10-F122-4CB3-8073-784F723DA37D}"/>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5" name="Footer Placeholder 4">
            <a:extLst>
              <a:ext uri="{FF2B5EF4-FFF2-40B4-BE49-F238E27FC236}">
                <a16:creationId xmlns:a16="http://schemas.microsoft.com/office/drawing/2014/main" id="{3F1243C5-E287-4D3D-BFE6-BC1A1AA34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33D9E-2169-4464-8875-5F0247D8A7A2}"/>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231401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46EA-E5F7-4475-81F1-F3B299411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9DA154-605C-44B6-BDA2-8FD378A9F6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38D21-3EF0-4900-B586-15E54B6BB9E9}"/>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5" name="Footer Placeholder 4">
            <a:extLst>
              <a:ext uri="{FF2B5EF4-FFF2-40B4-BE49-F238E27FC236}">
                <a16:creationId xmlns:a16="http://schemas.microsoft.com/office/drawing/2014/main" id="{C291AD57-5A9B-425B-89C9-35A2045AF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562FE-5F87-4EAA-A2C6-C12EDB033A66}"/>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275603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866E8-11B9-445B-B212-457F213F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47C10-36A4-44F4-A74C-A6D7FE4DF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38E4E-E230-4215-BC8D-0006DE3C5FAE}"/>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5" name="Footer Placeholder 4">
            <a:extLst>
              <a:ext uri="{FF2B5EF4-FFF2-40B4-BE49-F238E27FC236}">
                <a16:creationId xmlns:a16="http://schemas.microsoft.com/office/drawing/2014/main" id="{9E1DECE9-70A4-4F0C-8074-7CC33D75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97D10-D35F-4FB2-9AD3-3C1E2BFD7F29}"/>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180402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B902-FAB3-481F-AF93-52664D35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74EEA-0ECF-489D-867A-5383D8678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EB889-90D3-49B7-ADC3-9BBBA44B675F}"/>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5" name="Footer Placeholder 4">
            <a:extLst>
              <a:ext uri="{FF2B5EF4-FFF2-40B4-BE49-F238E27FC236}">
                <a16:creationId xmlns:a16="http://schemas.microsoft.com/office/drawing/2014/main" id="{AF67A505-1317-48FA-90DE-1A786A36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56744-604C-4D63-A19E-C877F0876D68}"/>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183563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01CB-CD83-4C72-A154-A5D359282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F188B-DCAC-4768-BB2A-149657421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39C4B-0647-48A2-8719-0C0191E2768B}"/>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5" name="Footer Placeholder 4">
            <a:extLst>
              <a:ext uri="{FF2B5EF4-FFF2-40B4-BE49-F238E27FC236}">
                <a16:creationId xmlns:a16="http://schemas.microsoft.com/office/drawing/2014/main" id="{A7D28114-A0A1-4DD5-B170-C730B1A89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F405-50DF-4A15-B0D6-2A6D3CDD9E03}"/>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23175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F774-4E91-4179-9FD6-7A803BC56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51477-F963-4036-9222-7B05C8ECD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B01AF3-832F-49DE-93C1-BF8C8E27D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E4509F-B793-47B3-9E53-5172DD308FE5}"/>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6" name="Footer Placeholder 5">
            <a:extLst>
              <a:ext uri="{FF2B5EF4-FFF2-40B4-BE49-F238E27FC236}">
                <a16:creationId xmlns:a16="http://schemas.microsoft.com/office/drawing/2014/main" id="{36D48BED-6492-4E00-86F7-2BD9D3472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8594B-3119-4C51-B569-56E5A030546F}"/>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396984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796D-3462-4C80-91F1-66FF035DA5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B5D7B7-83B3-4CC5-8B9D-9C359887C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1FC2A-B59C-43A9-B697-DEF153329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5C98E8-E0E2-4418-BCCC-B2DFBE232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98A024-AD77-43E3-A6C8-BA8DCB7E2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5FD67C-DCFF-4FF7-BDAD-6BBED01C0771}"/>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8" name="Footer Placeholder 7">
            <a:extLst>
              <a:ext uri="{FF2B5EF4-FFF2-40B4-BE49-F238E27FC236}">
                <a16:creationId xmlns:a16="http://schemas.microsoft.com/office/drawing/2014/main" id="{9DEB9E0B-D3C1-41C2-8F8B-9E3C615148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17D09-5324-4E5D-9FB2-730289C9F1E7}"/>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102934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C32D-0325-4A89-B753-D86763394D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03176-5D02-421F-BE7C-A5CDEB5B2537}"/>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4" name="Footer Placeholder 3">
            <a:extLst>
              <a:ext uri="{FF2B5EF4-FFF2-40B4-BE49-F238E27FC236}">
                <a16:creationId xmlns:a16="http://schemas.microsoft.com/office/drawing/2014/main" id="{2A99D759-C921-4283-AEF4-B2D7C29C3A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5B638-B2CD-43A3-BC49-53AA0EA95D0E}"/>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402803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7378C-9520-49F4-87AB-5918371CF298}"/>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3" name="Footer Placeholder 2">
            <a:extLst>
              <a:ext uri="{FF2B5EF4-FFF2-40B4-BE49-F238E27FC236}">
                <a16:creationId xmlns:a16="http://schemas.microsoft.com/office/drawing/2014/main" id="{07FE5F6F-B74E-4130-8A25-4A1D9B5DF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1BD260-1713-4D52-A09B-9DADCAF8553F}"/>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239315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9161-1A2C-4B7E-B1C0-B7F9D36AE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D61BE-77E0-474B-9E4E-30C9FBD72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F81DAF-8E03-41ED-A3A0-F19743441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8377A-3FC4-4FE0-A3FA-898B8A870D4D}"/>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6" name="Footer Placeholder 5">
            <a:extLst>
              <a:ext uri="{FF2B5EF4-FFF2-40B4-BE49-F238E27FC236}">
                <a16:creationId xmlns:a16="http://schemas.microsoft.com/office/drawing/2014/main" id="{79EECA43-CF7B-4DEA-84E2-A3EA745E5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00D5B-46E3-4B7A-91E3-6CF19F7362EF}"/>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10863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273E-1600-4232-AACF-25305A647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05337A-0F28-4836-963C-15DE0C5DC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918A1-24B2-4999-AA9E-A852D4808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73232-8B03-41B5-8DFA-D9CD4FD620E9}"/>
              </a:ext>
            </a:extLst>
          </p:cNvPr>
          <p:cNvSpPr>
            <a:spLocks noGrp="1"/>
          </p:cNvSpPr>
          <p:nvPr>
            <p:ph type="dt" sz="half" idx="10"/>
          </p:nvPr>
        </p:nvSpPr>
        <p:spPr/>
        <p:txBody>
          <a:bodyPr/>
          <a:lstStyle/>
          <a:p>
            <a:fld id="{E3C25C5D-185B-41F3-B6F3-B27C9510789A}" type="datetimeFigureOut">
              <a:rPr lang="en-US" smtClean="0"/>
              <a:t>3/14/2023</a:t>
            </a:fld>
            <a:endParaRPr lang="en-US"/>
          </a:p>
        </p:txBody>
      </p:sp>
      <p:sp>
        <p:nvSpPr>
          <p:cNvPr id="6" name="Footer Placeholder 5">
            <a:extLst>
              <a:ext uri="{FF2B5EF4-FFF2-40B4-BE49-F238E27FC236}">
                <a16:creationId xmlns:a16="http://schemas.microsoft.com/office/drawing/2014/main" id="{A2317599-BC86-4896-B862-24B5BD1EC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62D77-743F-49C6-A09E-F8E3808DEDBF}"/>
              </a:ext>
            </a:extLst>
          </p:cNvPr>
          <p:cNvSpPr>
            <a:spLocks noGrp="1"/>
          </p:cNvSpPr>
          <p:nvPr>
            <p:ph type="sldNum" sz="quarter" idx="12"/>
          </p:nvPr>
        </p:nvSpPr>
        <p:spPr/>
        <p:txBody>
          <a:bodyPr/>
          <a:lstStyle/>
          <a:p>
            <a:fld id="{916499C0-465C-4415-8273-278CB32BEC9D}" type="slidenum">
              <a:rPr lang="en-US" smtClean="0"/>
              <a:t>‹#›</a:t>
            </a:fld>
            <a:endParaRPr lang="en-US"/>
          </a:p>
        </p:txBody>
      </p:sp>
    </p:spTree>
    <p:extLst>
      <p:ext uri="{BB962C8B-B14F-4D97-AF65-F5344CB8AC3E}">
        <p14:creationId xmlns:p14="http://schemas.microsoft.com/office/powerpoint/2010/main" val="364935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15ED6-E28D-466F-A58A-6344D61BE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A4D871-D1AF-49CE-BE82-1E9DA0C83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C6F13-9E80-4C7D-93A8-01748BD8B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25C5D-185B-41F3-B6F3-B27C9510789A}" type="datetimeFigureOut">
              <a:rPr lang="en-US" smtClean="0"/>
              <a:t>3/14/2023</a:t>
            </a:fld>
            <a:endParaRPr lang="en-US"/>
          </a:p>
        </p:txBody>
      </p:sp>
      <p:sp>
        <p:nvSpPr>
          <p:cNvPr id="5" name="Footer Placeholder 4">
            <a:extLst>
              <a:ext uri="{FF2B5EF4-FFF2-40B4-BE49-F238E27FC236}">
                <a16:creationId xmlns:a16="http://schemas.microsoft.com/office/drawing/2014/main" id="{3B451515-4391-4490-9159-A11141104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5B6113-9C35-4617-9177-C86B95F6A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499C0-465C-4415-8273-278CB32BEC9D}" type="slidenum">
              <a:rPr lang="en-US" smtClean="0"/>
              <a:t>‹#›</a:t>
            </a:fld>
            <a:endParaRPr lang="en-US"/>
          </a:p>
        </p:txBody>
      </p:sp>
    </p:spTree>
    <p:extLst>
      <p:ext uri="{BB962C8B-B14F-4D97-AF65-F5344CB8AC3E}">
        <p14:creationId xmlns:p14="http://schemas.microsoft.com/office/powerpoint/2010/main" val="415569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en.wikipedia.org/wiki/Evaluation" TargetMode="External"/><Relationship Id="rId2" Type="http://schemas.openxmlformats.org/officeDocument/2006/relationships/hyperlink" Target="https://en.wikipedia.org/wiki/International_standard" TargetMode="External"/><Relationship Id="rId1" Type="http://schemas.openxmlformats.org/officeDocument/2006/relationships/slideLayout" Target="../slideLayouts/slideLayout2.xml"/><Relationship Id="rId5" Type="http://schemas.openxmlformats.org/officeDocument/2006/relationships/hyperlink" Target="https://en.wikipedia.org/wiki/ISO/IEC_25010" TargetMode="External"/><Relationship Id="rId4" Type="http://schemas.openxmlformats.org/officeDocument/2006/relationships/hyperlink" Target="https://en.wikipedia.org/wiki/Software_qual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1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8E50-F7DC-4AFC-AA42-278395633D47}"/>
              </a:ext>
            </a:extLst>
          </p:cNvPr>
          <p:cNvSpPr>
            <a:spLocks noGrp="1"/>
          </p:cNvSpPr>
          <p:nvPr>
            <p:ph type="ctrTitle"/>
          </p:nvPr>
        </p:nvSpPr>
        <p:spPr/>
        <p:txBody>
          <a:bodyPr/>
          <a:lstStyle/>
          <a:p>
            <a:r>
              <a:rPr lang="en-US" dirty="0"/>
              <a:t>Software Engineering </a:t>
            </a:r>
          </a:p>
        </p:txBody>
      </p:sp>
      <p:sp>
        <p:nvSpPr>
          <p:cNvPr id="3" name="Subtitle 2">
            <a:extLst>
              <a:ext uri="{FF2B5EF4-FFF2-40B4-BE49-F238E27FC236}">
                <a16:creationId xmlns:a16="http://schemas.microsoft.com/office/drawing/2014/main" id="{76362DB9-F928-4BC8-90DE-E5C7BB74A7C4}"/>
              </a:ext>
            </a:extLst>
          </p:cNvPr>
          <p:cNvSpPr>
            <a:spLocks noGrp="1"/>
          </p:cNvSpPr>
          <p:nvPr>
            <p:ph type="subTitle" idx="1"/>
          </p:nvPr>
        </p:nvSpPr>
        <p:spPr/>
        <p:txBody>
          <a:bodyPr/>
          <a:lstStyle/>
          <a:p>
            <a:r>
              <a:rPr lang="en-US" dirty="0"/>
              <a:t>Unit 2</a:t>
            </a:r>
          </a:p>
        </p:txBody>
      </p:sp>
    </p:spTree>
    <p:extLst>
      <p:ext uri="{BB962C8B-B14F-4D97-AF65-F5344CB8AC3E}">
        <p14:creationId xmlns:p14="http://schemas.microsoft.com/office/powerpoint/2010/main" val="251477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9BC9-BB80-40E5-AC33-A5D8EC6375BD}"/>
              </a:ext>
            </a:extLst>
          </p:cNvPr>
          <p:cNvSpPr>
            <a:spLocks noGrp="1"/>
          </p:cNvSpPr>
          <p:nvPr>
            <p:ph type="title"/>
          </p:nvPr>
        </p:nvSpPr>
        <p:spPr>
          <a:xfrm>
            <a:off x="1037492" y="0"/>
            <a:ext cx="10515600" cy="1325563"/>
          </a:xfrm>
        </p:spPr>
        <p:txBody>
          <a:bodyPr/>
          <a:lstStyle/>
          <a:p>
            <a:r>
              <a:rPr lang="en-US" dirty="0"/>
              <a:t>Interface Requirements</a:t>
            </a:r>
          </a:p>
        </p:txBody>
      </p:sp>
      <p:sp>
        <p:nvSpPr>
          <p:cNvPr id="3" name="Content Placeholder 2">
            <a:extLst>
              <a:ext uri="{FF2B5EF4-FFF2-40B4-BE49-F238E27FC236}">
                <a16:creationId xmlns:a16="http://schemas.microsoft.com/office/drawing/2014/main" id="{0B6B08FA-9378-45BD-8D19-E83572043B20}"/>
              </a:ext>
            </a:extLst>
          </p:cNvPr>
          <p:cNvSpPr>
            <a:spLocks noGrp="1"/>
          </p:cNvSpPr>
          <p:nvPr>
            <p:ph idx="1"/>
          </p:nvPr>
        </p:nvSpPr>
        <p:spPr>
          <a:xfrm>
            <a:off x="838200" y="949569"/>
            <a:ext cx="10515600" cy="5227394"/>
          </a:xfrm>
        </p:spPr>
        <p:txBody>
          <a:bodyPr>
            <a:noAutofit/>
          </a:bodyPr>
          <a:lstStyle/>
          <a:p>
            <a:pPr marL="342900" marR="0" lvl="0" indent="-342900" algn="just">
              <a:lnSpc>
                <a:spcPct val="115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Software Interface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Hardware Interface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Describe the logical characteristics of each user interface that the system needs. Example includes GUI, CLI (Command line Interface), API (Application Program Interface)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dirty="0">
                <a:effectLst/>
                <a:latin typeface="Times New Roman" panose="02020603050405020304" pitchFamily="18" charset="0"/>
                <a:ea typeface="Calibri" panose="020F0502020204030204" pitchFamily="34" charset="0"/>
              </a:rPr>
              <a:t>2. </a:t>
            </a:r>
            <a:r>
              <a:rPr lang="en-US" u="sng" dirty="0">
                <a:effectLst/>
                <a:latin typeface="Times New Roman" panose="02020603050405020304" pitchFamily="18" charset="0"/>
                <a:ea typeface="Calibri" panose="020F0502020204030204" pitchFamily="34" charset="0"/>
              </a:rPr>
              <a:t>Communication Interface</a:t>
            </a:r>
            <a:r>
              <a:rPr lang="en-US" dirty="0">
                <a:effectLst/>
                <a:latin typeface="Times New Roman" panose="02020603050405020304" pitchFamily="18" charset="0"/>
                <a:ea typeface="Calibri" panose="020F0502020204030204" pitchFamily="34" charset="0"/>
              </a:rPr>
              <a:t>: State the requirements for any communication functions the product will use, including e-mail, Web browser, network communications protocols, and electronic forms. Define any pertinent message formatting. Specify communication security or encryption issues, data transfer rates, and synchronization mechanisms.</a:t>
            </a:r>
            <a:endParaRPr lang="en-US" dirty="0"/>
          </a:p>
        </p:txBody>
      </p:sp>
    </p:spTree>
    <p:extLst>
      <p:ext uri="{BB962C8B-B14F-4D97-AF65-F5344CB8AC3E}">
        <p14:creationId xmlns:p14="http://schemas.microsoft.com/office/powerpoint/2010/main" val="19693601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4CB0-F0C6-46EB-AAF3-90AE60DADF58}"/>
              </a:ext>
            </a:extLst>
          </p:cNvPr>
          <p:cNvSpPr>
            <a:spLocks noGrp="1"/>
          </p:cNvSpPr>
          <p:nvPr>
            <p:ph type="title"/>
          </p:nvPr>
        </p:nvSpPr>
        <p:spPr/>
        <p:txBody>
          <a:bodyPr/>
          <a:lstStyle/>
          <a:p>
            <a:r>
              <a:rPr lang="en-US" dirty="0"/>
              <a:t>Software Quality Assurance (SQA) Activities)</a:t>
            </a:r>
          </a:p>
        </p:txBody>
      </p:sp>
      <p:sp>
        <p:nvSpPr>
          <p:cNvPr id="3" name="Content Placeholder 2">
            <a:extLst>
              <a:ext uri="{FF2B5EF4-FFF2-40B4-BE49-F238E27FC236}">
                <a16:creationId xmlns:a16="http://schemas.microsoft.com/office/drawing/2014/main" id="{FE3930FD-D72E-401C-A768-3725D3F12E56}"/>
              </a:ext>
            </a:extLst>
          </p:cNvPr>
          <p:cNvSpPr>
            <a:spLocks noGrp="1"/>
          </p:cNvSpPr>
          <p:nvPr>
            <p:ph idx="1"/>
          </p:nvPr>
        </p:nvSpPr>
        <p:spPr>
          <a:xfrm>
            <a:off x="838200" y="1431730"/>
            <a:ext cx="10515600" cy="4351338"/>
          </a:xfrm>
        </p:spPr>
        <p:txBody>
          <a:bodyPr>
            <a:noAutofit/>
          </a:bodyPr>
          <a:lstStyle/>
          <a:p>
            <a:pPr marL="0" indent="0" algn="just">
              <a:buNone/>
            </a:pPr>
            <a:r>
              <a:rPr lang="en-US" sz="2000" b="1" i="0" dirty="0">
                <a:solidFill>
                  <a:srgbClr val="FF6600"/>
                </a:solidFill>
                <a:effectLst/>
              </a:rPr>
              <a:t>6. Enforcing Process Adherence:</a:t>
            </a:r>
            <a:endParaRPr lang="en-US" sz="2000" b="0" i="0" dirty="0">
              <a:solidFill>
                <a:srgbClr val="3A3A3A"/>
              </a:solidFill>
              <a:effectLst/>
            </a:endParaRPr>
          </a:p>
          <a:p>
            <a:pPr marL="0" indent="0" algn="just">
              <a:buNone/>
            </a:pPr>
            <a:r>
              <a:rPr lang="en-US" sz="2000" b="0" i="0" dirty="0">
                <a:solidFill>
                  <a:srgbClr val="3A3A3A"/>
                </a:solidFill>
                <a:effectLst/>
              </a:rPr>
              <a:t>This activity insists the need for process adherence during the software development process. The development process should also stick to the defined procedures. </a:t>
            </a:r>
            <a:r>
              <a:rPr lang="en-US" sz="2000" b="1" i="0" dirty="0">
                <a:solidFill>
                  <a:srgbClr val="3A3A3A"/>
                </a:solidFill>
                <a:effectLst/>
              </a:rPr>
              <a:t>This activity is a blend of two sub-activities which are explained below in detail:</a:t>
            </a:r>
            <a:endParaRPr lang="en-US" sz="2000" b="0" i="0" dirty="0">
              <a:solidFill>
                <a:srgbClr val="3A3A3A"/>
              </a:solidFill>
              <a:effectLst/>
            </a:endParaRPr>
          </a:p>
          <a:p>
            <a:pPr marL="0" indent="0" algn="just">
              <a:buNone/>
            </a:pPr>
            <a:r>
              <a:rPr lang="en-US" sz="2000" b="1" i="0" dirty="0">
                <a:solidFill>
                  <a:srgbClr val="3A3A3A"/>
                </a:solidFill>
                <a:effectLst/>
              </a:rPr>
              <a:t>(</a:t>
            </a:r>
            <a:r>
              <a:rPr lang="en-US" sz="2000" b="1" i="0" dirty="0" err="1">
                <a:solidFill>
                  <a:srgbClr val="3A3A3A"/>
                </a:solidFill>
                <a:effectLst/>
              </a:rPr>
              <a:t>i</a:t>
            </a:r>
            <a:r>
              <a:rPr lang="en-US" sz="2000" b="1" i="0" dirty="0">
                <a:solidFill>
                  <a:srgbClr val="3A3A3A"/>
                </a:solidFill>
                <a:effectLst/>
              </a:rPr>
              <a:t>) Product Evaluation:</a:t>
            </a:r>
            <a:endParaRPr lang="en-US" sz="2000" b="0" i="0" dirty="0">
              <a:solidFill>
                <a:srgbClr val="3A3A3A"/>
              </a:solidFill>
              <a:effectLst/>
            </a:endParaRPr>
          </a:p>
          <a:p>
            <a:pPr marL="0" indent="0" algn="just">
              <a:buNone/>
            </a:pPr>
            <a:r>
              <a:rPr lang="en-US" sz="2000" b="0" i="0" dirty="0">
                <a:solidFill>
                  <a:srgbClr val="3A3A3A"/>
                </a:solidFill>
                <a:effectLst/>
              </a:rPr>
              <a:t>This activity confirms that the software product is meeting the requirements that were discovered in the project management plan. It ensures that the set standards for the project are followed correctly.</a:t>
            </a:r>
          </a:p>
          <a:p>
            <a:pPr marL="0" indent="0" algn="just">
              <a:buNone/>
            </a:pPr>
            <a:r>
              <a:rPr lang="en-US" sz="2000" b="1" i="0" dirty="0">
                <a:solidFill>
                  <a:srgbClr val="3A3A3A"/>
                </a:solidFill>
                <a:effectLst/>
              </a:rPr>
              <a:t>(ii) Process Monitoring:</a:t>
            </a:r>
            <a:endParaRPr lang="en-US" sz="2000" b="0" i="0" dirty="0">
              <a:solidFill>
                <a:srgbClr val="3A3A3A"/>
              </a:solidFill>
              <a:effectLst/>
            </a:endParaRPr>
          </a:p>
          <a:p>
            <a:pPr marL="0" indent="0" algn="just">
              <a:buNone/>
            </a:pPr>
            <a:r>
              <a:rPr lang="en-US" sz="2000" b="0" i="0" dirty="0">
                <a:solidFill>
                  <a:srgbClr val="3A3A3A"/>
                </a:solidFill>
                <a:effectLst/>
              </a:rPr>
              <a:t>This activity verifies if the correct steps were taken during software development. This is done by matching the actually taken steps against the documented steps.</a:t>
            </a:r>
          </a:p>
          <a:p>
            <a:pPr marL="0" indent="0" algn="just">
              <a:buNone/>
            </a:pPr>
            <a:r>
              <a:rPr lang="en-US" sz="2000" b="1" i="0" dirty="0">
                <a:solidFill>
                  <a:srgbClr val="FF6600"/>
                </a:solidFill>
                <a:effectLst/>
              </a:rPr>
              <a:t>7.  Controlling Change:</a:t>
            </a:r>
            <a:endParaRPr lang="en-US" sz="2000" b="0" i="0" dirty="0">
              <a:solidFill>
                <a:srgbClr val="3A3A3A"/>
              </a:solidFill>
              <a:effectLst/>
            </a:endParaRPr>
          </a:p>
          <a:p>
            <a:pPr marL="0" indent="0" algn="just">
              <a:buNone/>
            </a:pPr>
            <a:r>
              <a:rPr lang="en-US" sz="2000" b="0" i="0" dirty="0">
                <a:solidFill>
                  <a:srgbClr val="3A3A3A"/>
                </a:solidFill>
                <a:effectLst/>
              </a:rPr>
              <a:t>In this activity, we use a mix of manual procedures and automated tools to have a mechanism for change control. By validating the change requests, evaluating the nature of change and controlling the change effect, it is ensured that the software quality is maintained during the development and maintenance phases.</a:t>
            </a:r>
          </a:p>
          <a:p>
            <a:pPr marL="0" indent="0" algn="just">
              <a:buNone/>
            </a:pPr>
            <a:br>
              <a:rPr lang="en-US" sz="2000" dirty="0"/>
            </a:br>
            <a:endParaRPr lang="en-US" sz="2000" dirty="0"/>
          </a:p>
        </p:txBody>
      </p:sp>
    </p:spTree>
    <p:extLst>
      <p:ext uri="{BB962C8B-B14F-4D97-AF65-F5344CB8AC3E}">
        <p14:creationId xmlns:p14="http://schemas.microsoft.com/office/powerpoint/2010/main" val="28545407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4CB0-F0C6-46EB-AAF3-90AE60DADF58}"/>
              </a:ext>
            </a:extLst>
          </p:cNvPr>
          <p:cNvSpPr>
            <a:spLocks noGrp="1"/>
          </p:cNvSpPr>
          <p:nvPr>
            <p:ph type="title"/>
          </p:nvPr>
        </p:nvSpPr>
        <p:spPr/>
        <p:txBody>
          <a:bodyPr/>
          <a:lstStyle/>
          <a:p>
            <a:r>
              <a:rPr lang="en-US" dirty="0"/>
              <a:t>Software Quality Assurance (SQA) Activities)</a:t>
            </a:r>
          </a:p>
        </p:txBody>
      </p:sp>
      <p:sp>
        <p:nvSpPr>
          <p:cNvPr id="3" name="Content Placeholder 2">
            <a:extLst>
              <a:ext uri="{FF2B5EF4-FFF2-40B4-BE49-F238E27FC236}">
                <a16:creationId xmlns:a16="http://schemas.microsoft.com/office/drawing/2014/main" id="{FE3930FD-D72E-401C-A768-3725D3F12E56}"/>
              </a:ext>
            </a:extLst>
          </p:cNvPr>
          <p:cNvSpPr>
            <a:spLocks noGrp="1"/>
          </p:cNvSpPr>
          <p:nvPr>
            <p:ph idx="1"/>
          </p:nvPr>
        </p:nvSpPr>
        <p:spPr/>
        <p:txBody>
          <a:bodyPr>
            <a:normAutofit/>
          </a:bodyPr>
          <a:lstStyle/>
          <a:p>
            <a:pPr marL="0" indent="0" algn="just">
              <a:buNone/>
            </a:pPr>
            <a:r>
              <a:rPr lang="en-US" sz="2000" b="1" i="0" dirty="0">
                <a:solidFill>
                  <a:srgbClr val="FF6600"/>
                </a:solidFill>
                <a:effectLst/>
              </a:rPr>
              <a:t>8. Measure Change Impact:</a:t>
            </a:r>
            <a:endParaRPr lang="en-US" sz="2000" b="0" i="0" dirty="0">
              <a:solidFill>
                <a:srgbClr val="3A3A3A"/>
              </a:solidFill>
              <a:effectLst/>
            </a:endParaRPr>
          </a:p>
          <a:p>
            <a:pPr algn="just"/>
            <a:r>
              <a:rPr lang="en-US" sz="2000" b="0" i="0" dirty="0">
                <a:solidFill>
                  <a:srgbClr val="3A3A3A"/>
                </a:solidFill>
                <a:effectLst/>
              </a:rPr>
              <a:t>If any defect is reported by the QA team, then the concerned team fixes the defect. After this, the QA team should determine the impact of the change which is brought by this defect fix. They need to test not only if the change has fixed the defect, but also if the change is compatible with the whole project.</a:t>
            </a:r>
          </a:p>
          <a:p>
            <a:pPr algn="just"/>
            <a:r>
              <a:rPr lang="en-US" sz="2000" b="0" i="0" dirty="0">
                <a:solidFill>
                  <a:srgbClr val="3A3A3A"/>
                </a:solidFill>
                <a:effectLst/>
              </a:rPr>
              <a:t>For this purpose, we use software quality metrics which allows managers and developers to observe the activities and proposed changes from the beginning till the end of SDLC and initiate corrective action wherever required.</a:t>
            </a:r>
          </a:p>
          <a:p>
            <a:pPr marL="0" indent="0" algn="just">
              <a:buNone/>
            </a:pPr>
            <a:r>
              <a:rPr lang="en-US" sz="2000" b="1" i="0" dirty="0">
                <a:solidFill>
                  <a:srgbClr val="FF6600"/>
                </a:solidFill>
                <a:effectLst/>
              </a:rPr>
              <a:t>9</a:t>
            </a:r>
            <a:r>
              <a:rPr lang="en-US" sz="2000" b="1" dirty="0">
                <a:solidFill>
                  <a:srgbClr val="FF6600"/>
                </a:solidFill>
              </a:rPr>
              <a:t>.</a:t>
            </a:r>
            <a:r>
              <a:rPr lang="en-US" sz="2000" b="1" i="0" dirty="0">
                <a:solidFill>
                  <a:srgbClr val="FF6600"/>
                </a:solidFill>
                <a:effectLst/>
              </a:rPr>
              <a:t> Performing SQA Audits:</a:t>
            </a:r>
            <a:endParaRPr lang="en-US" sz="2000" b="0" i="0" dirty="0">
              <a:solidFill>
                <a:srgbClr val="3A3A3A"/>
              </a:solidFill>
              <a:effectLst/>
            </a:endParaRPr>
          </a:p>
          <a:p>
            <a:pPr algn="just"/>
            <a:r>
              <a:rPr lang="en-US" sz="2000" b="0" i="0" dirty="0">
                <a:solidFill>
                  <a:srgbClr val="3A3A3A"/>
                </a:solidFill>
                <a:effectLst/>
              </a:rPr>
              <a:t>The SQA audit inspects the entire actual SDLC process followed by comparing it against the established process.</a:t>
            </a:r>
          </a:p>
          <a:p>
            <a:pPr algn="just"/>
            <a:r>
              <a:rPr lang="en-US" sz="2000" b="0" i="0" dirty="0">
                <a:solidFill>
                  <a:srgbClr val="3A3A3A"/>
                </a:solidFill>
                <a:effectLst/>
              </a:rPr>
              <a:t>It also checks whatever reported by the team in the status reports were actually performed or not. This activity also exposes any non-compliance issues.</a:t>
            </a:r>
          </a:p>
          <a:p>
            <a:pPr algn="just"/>
            <a:endParaRPr lang="en-US" sz="2000" dirty="0"/>
          </a:p>
        </p:txBody>
      </p:sp>
    </p:spTree>
    <p:extLst>
      <p:ext uri="{BB962C8B-B14F-4D97-AF65-F5344CB8AC3E}">
        <p14:creationId xmlns:p14="http://schemas.microsoft.com/office/powerpoint/2010/main" val="321689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4CB0-F0C6-46EB-AAF3-90AE60DADF58}"/>
              </a:ext>
            </a:extLst>
          </p:cNvPr>
          <p:cNvSpPr>
            <a:spLocks noGrp="1"/>
          </p:cNvSpPr>
          <p:nvPr>
            <p:ph type="title"/>
          </p:nvPr>
        </p:nvSpPr>
        <p:spPr/>
        <p:txBody>
          <a:bodyPr/>
          <a:lstStyle/>
          <a:p>
            <a:r>
              <a:rPr lang="en-US" dirty="0"/>
              <a:t>Software Quality Assurance (SQA) Activities)</a:t>
            </a:r>
          </a:p>
        </p:txBody>
      </p:sp>
      <p:sp>
        <p:nvSpPr>
          <p:cNvPr id="3" name="Content Placeholder 2">
            <a:extLst>
              <a:ext uri="{FF2B5EF4-FFF2-40B4-BE49-F238E27FC236}">
                <a16:creationId xmlns:a16="http://schemas.microsoft.com/office/drawing/2014/main" id="{FE3930FD-D72E-401C-A768-3725D3F12E56}"/>
              </a:ext>
            </a:extLst>
          </p:cNvPr>
          <p:cNvSpPr>
            <a:spLocks noGrp="1"/>
          </p:cNvSpPr>
          <p:nvPr>
            <p:ph idx="1"/>
          </p:nvPr>
        </p:nvSpPr>
        <p:spPr/>
        <p:txBody>
          <a:bodyPr>
            <a:normAutofit/>
          </a:bodyPr>
          <a:lstStyle/>
          <a:p>
            <a:pPr marL="0" indent="0" algn="just">
              <a:buNone/>
            </a:pPr>
            <a:r>
              <a:rPr lang="en-US" sz="2000" b="1" i="0" dirty="0">
                <a:solidFill>
                  <a:srgbClr val="FF6600"/>
                </a:solidFill>
                <a:effectLst/>
              </a:rPr>
              <a:t>10) Maintaining Records and Reports:</a:t>
            </a:r>
            <a:endParaRPr lang="en-US" sz="2000" b="0" i="0" dirty="0">
              <a:solidFill>
                <a:srgbClr val="3A3A3A"/>
              </a:solidFill>
              <a:effectLst/>
            </a:endParaRPr>
          </a:p>
          <a:p>
            <a:pPr algn="just"/>
            <a:r>
              <a:rPr lang="en-US" sz="2000" b="0" i="0" dirty="0">
                <a:solidFill>
                  <a:srgbClr val="3A3A3A"/>
                </a:solidFill>
                <a:effectLst/>
              </a:rPr>
              <a:t>It is crucial to keep the necessary documentation related to SQA and share the required SQA information with the stakeholders. The test results, audit results, review reports, change requests documentation, etc. should be kept for future reference.</a:t>
            </a:r>
          </a:p>
          <a:p>
            <a:pPr marL="0" indent="0" algn="just">
              <a:buNone/>
            </a:pPr>
            <a:r>
              <a:rPr lang="en-US" sz="2000" b="1" i="0" dirty="0">
                <a:solidFill>
                  <a:srgbClr val="FF6600"/>
                </a:solidFill>
                <a:effectLst/>
              </a:rPr>
              <a:t>11) Manage Good Relations:</a:t>
            </a:r>
            <a:endParaRPr lang="en-US" sz="2000" b="0" i="0" dirty="0">
              <a:solidFill>
                <a:srgbClr val="3A3A3A"/>
              </a:solidFill>
              <a:effectLst/>
            </a:endParaRPr>
          </a:p>
          <a:p>
            <a:pPr algn="just"/>
            <a:r>
              <a:rPr lang="en-US" sz="2000" b="0" i="0" dirty="0">
                <a:solidFill>
                  <a:srgbClr val="3A3A3A"/>
                </a:solidFill>
                <a:effectLst/>
              </a:rPr>
              <a:t>In fact, it is very important to maintain harmony between the QA and the development team.</a:t>
            </a:r>
          </a:p>
          <a:p>
            <a:pPr algn="just"/>
            <a:r>
              <a:rPr lang="en-US" sz="2000" b="0" i="0" dirty="0">
                <a:solidFill>
                  <a:srgbClr val="3A3A3A"/>
                </a:solidFill>
                <a:effectLst/>
              </a:rPr>
              <a:t>We often hear that testers and developers often feel superior to each other. This should be avoided as it can affect the overall project quality.</a:t>
            </a:r>
          </a:p>
          <a:p>
            <a:pPr algn="just"/>
            <a:endParaRPr lang="en-US" sz="2000" dirty="0"/>
          </a:p>
        </p:txBody>
      </p:sp>
    </p:spTree>
    <p:extLst>
      <p:ext uri="{BB962C8B-B14F-4D97-AF65-F5344CB8AC3E}">
        <p14:creationId xmlns:p14="http://schemas.microsoft.com/office/powerpoint/2010/main" val="2966901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CF8D-1A42-4983-920E-A1893E3927D2}"/>
              </a:ext>
            </a:extLst>
          </p:cNvPr>
          <p:cNvSpPr>
            <a:spLocks noGrp="1"/>
          </p:cNvSpPr>
          <p:nvPr>
            <p:ph type="title"/>
          </p:nvPr>
        </p:nvSpPr>
        <p:spPr>
          <a:xfrm>
            <a:off x="838200" y="0"/>
            <a:ext cx="10515600" cy="1325563"/>
          </a:xfrm>
        </p:spPr>
        <p:txBody>
          <a:bodyPr/>
          <a:lstStyle/>
          <a:p>
            <a:r>
              <a:rPr lang="en-US" b="0" i="0" dirty="0">
                <a:solidFill>
                  <a:srgbClr val="3A3A3A"/>
                </a:solidFill>
                <a:effectLst/>
                <a:latin typeface="Work Sans"/>
              </a:rPr>
              <a:t>SQA Techniques</a:t>
            </a:r>
            <a:endParaRPr lang="en-US" dirty="0"/>
          </a:p>
        </p:txBody>
      </p:sp>
      <p:sp>
        <p:nvSpPr>
          <p:cNvPr id="3" name="Content Placeholder 2">
            <a:extLst>
              <a:ext uri="{FF2B5EF4-FFF2-40B4-BE49-F238E27FC236}">
                <a16:creationId xmlns:a16="http://schemas.microsoft.com/office/drawing/2014/main" id="{95B1CBAF-FB68-47EA-AA1D-64106D4A122D}"/>
              </a:ext>
            </a:extLst>
          </p:cNvPr>
          <p:cNvSpPr>
            <a:spLocks noGrp="1"/>
          </p:cNvSpPr>
          <p:nvPr>
            <p:ph idx="1"/>
          </p:nvPr>
        </p:nvSpPr>
        <p:spPr>
          <a:xfrm>
            <a:off x="194603" y="897158"/>
            <a:ext cx="11802794" cy="4351338"/>
          </a:xfrm>
        </p:spPr>
        <p:txBody>
          <a:bodyPr>
            <a:noAutofit/>
          </a:bodyPr>
          <a:lstStyle/>
          <a:p>
            <a:pPr algn="just">
              <a:lnSpc>
                <a:spcPct val="100000"/>
              </a:lnSpc>
              <a:spcBef>
                <a:spcPts val="0"/>
              </a:spcBef>
              <a:buFont typeface="Arial" panose="020B0604020202020204" pitchFamily="34" charset="0"/>
              <a:buChar char="•"/>
            </a:pPr>
            <a:r>
              <a:rPr lang="en-US" sz="2000" b="1" i="0" dirty="0">
                <a:solidFill>
                  <a:srgbClr val="3A3A3A"/>
                </a:solidFill>
                <a:effectLst/>
              </a:rPr>
              <a:t>Auditing:</a:t>
            </a:r>
            <a:r>
              <a:rPr lang="en-US" sz="2000" b="0" i="0" dirty="0">
                <a:solidFill>
                  <a:srgbClr val="3A3A3A"/>
                </a:solidFill>
                <a:effectLst/>
              </a:rPr>
              <a:t> Auditing involves inspection of the work products and its related information to determine if the set of standard processes were followed or not.</a:t>
            </a:r>
          </a:p>
          <a:p>
            <a:pPr algn="just">
              <a:lnSpc>
                <a:spcPct val="100000"/>
              </a:lnSpc>
              <a:spcBef>
                <a:spcPts val="0"/>
              </a:spcBef>
              <a:buFont typeface="Arial" panose="020B0604020202020204" pitchFamily="34" charset="0"/>
              <a:buChar char="•"/>
            </a:pPr>
            <a:r>
              <a:rPr lang="en-US" sz="2000" b="1" i="0" dirty="0">
                <a:solidFill>
                  <a:srgbClr val="3A3A3A"/>
                </a:solidFill>
                <a:effectLst/>
              </a:rPr>
              <a:t>Reviewing</a:t>
            </a:r>
            <a:r>
              <a:rPr lang="en-US" sz="2000" b="0" i="0" dirty="0">
                <a:solidFill>
                  <a:srgbClr val="3A3A3A"/>
                </a:solidFill>
                <a:effectLst/>
              </a:rPr>
              <a:t>: A meeting in which the software product is examined by both the internal and external stakeholders to seek their comments and approval.</a:t>
            </a:r>
          </a:p>
          <a:p>
            <a:pPr algn="just">
              <a:lnSpc>
                <a:spcPct val="100000"/>
              </a:lnSpc>
              <a:spcBef>
                <a:spcPts val="0"/>
              </a:spcBef>
              <a:buFont typeface="Arial" panose="020B0604020202020204" pitchFamily="34" charset="0"/>
              <a:buChar char="•"/>
            </a:pPr>
            <a:r>
              <a:rPr lang="en-US" sz="2000" b="1" i="0" dirty="0">
                <a:solidFill>
                  <a:srgbClr val="3A3A3A"/>
                </a:solidFill>
                <a:effectLst/>
              </a:rPr>
              <a:t>Code Inspection:</a:t>
            </a:r>
            <a:r>
              <a:rPr lang="en-US" sz="2000" b="0" i="0" dirty="0">
                <a:solidFill>
                  <a:srgbClr val="3A3A3A"/>
                </a:solidFill>
                <a:effectLst/>
              </a:rPr>
              <a:t> It is the most formal kind of review that does static testing to find bugs and avoid defect growth in the later stages. It is done by a trained mediator/peer and is based on rules, checklist, entry and exit criteria. The reviewer should not be the author of the code.</a:t>
            </a:r>
          </a:p>
          <a:p>
            <a:pPr algn="just">
              <a:lnSpc>
                <a:spcPct val="100000"/>
              </a:lnSpc>
              <a:spcBef>
                <a:spcPts val="0"/>
              </a:spcBef>
              <a:buFont typeface="Arial" panose="020B0604020202020204" pitchFamily="34" charset="0"/>
              <a:buChar char="•"/>
            </a:pPr>
            <a:r>
              <a:rPr lang="en-US" sz="2000" b="1" i="0" dirty="0">
                <a:solidFill>
                  <a:srgbClr val="3A3A3A"/>
                </a:solidFill>
                <a:effectLst/>
              </a:rPr>
              <a:t>Design Inspection:</a:t>
            </a:r>
            <a:r>
              <a:rPr lang="en-US" sz="2000" b="0" i="0" dirty="0">
                <a:solidFill>
                  <a:srgbClr val="3A3A3A"/>
                </a:solidFill>
                <a:effectLst/>
              </a:rPr>
              <a:t> Design inspection is done using a checklist that inspects the below areas of software design:</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General requirements and design</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Functional and Interface specifications</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Conventions</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Requirement traceability</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Structures and interfaces</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Logic</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Performance</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Error handling and recovery</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Testability, extensibility</a:t>
            </a:r>
          </a:p>
          <a:p>
            <a:pPr marL="742950" lvl="1" indent="-285750" algn="just">
              <a:lnSpc>
                <a:spcPct val="100000"/>
              </a:lnSpc>
              <a:spcBef>
                <a:spcPts val="0"/>
              </a:spcBef>
              <a:buFont typeface="Arial" panose="020B0604020202020204" pitchFamily="34" charset="0"/>
              <a:buChar char="•"/>
            </a:pPr>
            <a:r>
              <a:rPr lang="en-US" sz="2000" b="0" i="0" dirty="0">
                <a:solidFill>
                  <a:srgbClr val="3A3A3A"/>
                </a:solidFill>
                <a:effectLst/>
              </a:rPr>
              <a:t>Coupling and cohesion</a:t>
            </a:r>
          </a:p>
          <a:p>
            <a:pPr algn="just">
              <a:lnSpc>
                <a:spcPct val="100000"/>
              </a:lnSpc>
              <a:spcBef>
                <a:spcPts val="0"/>
              </a:spcBef>
            </a:pPr>
            <a:endParaRPr lang="en-US" sz="2000" dirty="0"/>
          </a:p>
        </p:txBody>
      </p:sp>
    </p:spTree>
    <p:extLst>
      <p:ext uri="{BB962C8B-B14F-4D97-AF65-F5344CB8AC3E}">
        <p14:creationId xmlns:p14="http://schemas.microsoft.com/office/powerpoint/2010/main" val="24062172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527D-7588-4BA6-9231-89F783991A5E}"/>
              </a:ext>
            </a:extLst>
          </p:cNvPr>
          <p:cNvSpPr>
            <a:spLocks noGrp="1"/>
          </p:cNvSpPr>
          <p:nvPr>
            <p:ph type="title"/>
          </p:nvPr>
        </p:nvSpPr>
        <p:spPr/>
        <p:txBody>
          <a:bodyPr/>
          <a:lstStyle/>
          <a:p>
            <a:r>
              <a:rPr lang="en-US" dirty="0"/>
              <a:t>SQA Techniques</a:t>
            </a:r>
          </a:p>
        </p:txBody>
      </p:sp>
      <p:sp>
        <p:nvSpPr>
          <p:cNvPr id="3" name="Content Placeholder 2">
            <a:extLst>
              <a:ext uri="{FF2B5EF4-FFF2-40B4-BE49-F238E27FC236}">
                <a16:creationId xmlns:a16="http://schemas.microsoft.com/office/drawing/2014/main" id="{B896C171-E7B2-4B6A-B0FB-DF76BC6A083C}"/>
              </a:ext>
            </a:extLst>
          </p:cNvPr>
          <p:cNvSpPr>
            <a:spLocks noGrp="1"/>
          </p:cNvSpPr>
          <p:nvPr>
            <p:ph idx="1"/>
          </p:nvPr>
        </p:nvSpPr>
        <p:spPr/>
        <p:txBody>
          <a:bodyPr>
            <a:normAutofit/>
          </a:bodyPr>
          <a:lstStyle/>
          <a:p>
            <a:pPr algn="just">
              <a:buFont typeface="Arial" panose="020B0604020202020204" pitchFamily="34" charset="0"/>
              <a:buChar char="•"/>
            </a:pPr>
            <a:r>
              <a:rPr lang="en-US" sz="2000" b="1" i="0" dirty="0">
                <a:solidFill>
                  <a:srgbClr val="3A3A3A"/>
                </a:solidFill>
                <a:effectLst/>
              </a:rPr>
              <a:t>Simulation: </a:t>
            </a:r>
            <a:r>
              <a:rPr lang="en-US" sz="2000" b="0" i="0" dirty="0">
                <a:solidFill>
                  <a:srgbClr val="3A3A3A"/>
                </a:solidFill>
                <a:effectLst/>
              </a:rPr>
              <a:t>Simulation is a tool that models the real-life situation in order to virtually examine the behavior of the system under study.</a:t>
            </a:r>
          </a:p>
          <a:p>
            <a:pPr algn="just">
              <a:buFont typeface="Arial" panose="020B0604020202020204" pitchFamily="34" charset="0"/>
              <a:buChar char="•"/>
            </a:pPr>
            <a:r>
              <a:rPr lang="en-US" sz="2000" b="1" i="0" dirty="0">
                <a:solidFill>
                  <a:srgbClr val="3A3A3A"/>
                </a:solidFill>
                <a:effectLst/>
              </a:rPr>
              <a:t>Functional Testing:</a:t>
            </a:r>
            <a:r>
              <a:rPr lang="en-US" sz="2000" b="0" i="0" dirty="0">
                <a:solidFill>
                  <a:srgbClr val="3A3A3A"/>
                </a:solidFill>
                <a:effectLst/>
              </a:rPr>
              <a:t> It is a QA technique which verifies what the system does without considering how it does. This type of black box testing mainly focuses on testing the system specifications or features.</a:t>
            </a:r>
          </a:p>
          <a:p>
            <a:pPr algn="just">
              <a:buFont typeface="Arial" panose="020B0604020202020204" pitchFamily="34" charset="0"/>
              <a:buChar char="•"/>
            </a:pPr>
            <a:r>
              <a:rPr lang="en-US" sz="2000" b="1" i="0" dirty="0">
                <a:solidFill>
                  <a:srgbClr val="3A3A3A"/>
                </a:solidFill>
                <a:effectLst/>
              </a:rPr>
              <a:t>Standardization:</a:t>
            </a:r>
            <a:r>
              <a:rPr lang="en-US" sz="2000" b="0" i="0" dirty="0">
                <a:solidFill>
                  <a:srgbClr val="3A3A3A"/>
                </a:solidFill>
                <a:effectLst/>
              </a:rPr>
              <a:t> Standardization plays a crucial role in quality assurance. It decreases the ambiguity and guesswork, thus ensuring quality.</a:t>
            </a:r>
          </a:p>
          <a:p>
            <a:pPr algn="just">
              <a:buFont typeface="Arial" panose="020B0604020202020204" pitchFamily="34" charset="0"/>
              <a:buChar char="•"/>
            </a:pPr>
            <a:r>
              <a:rPr lang="en-US" sz="2000" b="1" i="0" dirty="0">
                <a:solidFill>
                  <a:srgbClr val="3A3A3A"/>
                </a:solidFill>
                <a:effectLst/>
              </a:rPr>
              <a:t>Static Analysis:</a:t>
            </a:r>
            <a:r>
              <a:rPr lang="en-US" sz="2000" b="0" i="0" dirty="0">
                <a:solidFill>
                  <a:srgbClr val="3A3A3A"/>
                </a:solidFill>
                <a:effectLst/>
              </a:rPr>
              <a:t> It is a software analysis that is done by an automated tool without actually executing the program. This technique is highly used for quality assurance in medical, nuclear and aviation software. Software metrics and reverse engineering are some popular forms of static analysis.</a:t>
            </a:r>
          </a:p>
          <a:p>
            <a:pPr algn="just"/>
            <a:endParaRPr lang="en-US" sz="2000" dirty="0"/>
          </a:p>
        </p:txBody>
      </p:sp>
    </p:spTree>
    <p:extLst>
      <p:ext uri="{BB962C8B-B14F-4D97-AF65-F5344CB8AC3E}">
        <p14:creationId xmlns:p14="http://schemas.microsoft.com/office/powerpoint/2010/main" val="12974931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AA79-8492-43A7-99C8-886487835A10}"/>
              </a:ext>
            </a:extLst>
          </p:cNvPr>
          <p:cNvSpPr>
            <a:spLocks noGrp="1"/>
          </p:cNvSpPr>
          <p:nvPr>
            <p:ph type="title"/>
          </p:nvPr>
        </p:nvSpPr>
        <p:spPr/>
        <p:txBody>
          <a:bodyPr/>
          <a:lstStyle/>
          <a:p>
            <a:r>
              <a:rPr lang="en-US" dirty="0"/>
              <a:t>SQA Techniques</a:t>
            </a:r>
          </a:p>
        </p:txBody>
      </p:sp>
      <p:sp>
        <p:nvSpPr>
          <p:cNvPr id="3" name="Content Placeholder 2">
            <a:extLst>
              <a:ext uri="{FF2B5EF4-FFF2-40B4-BE49-F238E27FC236}">
                <a16:creationId xmlns:a16="http://schemas.microsoft.com/office/drawing/2014/main" id="{AA11CA84-6943-44DE-9A10-1210B8C38A0A}"/>
              </a:ext>
            </a:extLst>
          </p:cNvPr>
          <p:cNvSpPr>
            <a:spLocks noGrp="1"/>
          </p:cNvSpPr>
          <p:nvPr>
            <p:ph idx="1"/>
          </p:nvPr>
        </p:nvSpPr>
        <p:spPr/>
        <p:txBody>
          <a:bodyPr>
            <a:normAutofit/>
          </a:bodyPr>
          <a:lstStyle/>
          <a:p>
            <a:pPr algn="just">
              <a:buFont typeface="Arial" panose="020B0604020202020204" pitchFamily="34" charset="0"/>
              <a:buChar char="•"/>
            </a:pPr>
            <a:r>
              <a:rPr lang="en-US" sz="2000" b="1" i="0" dirty="0">
                <a:solidFill>
                  <a:srgbClr val="3A3A3A"/>
                </a:solidFill>
                <a:effectLst/>
              </a:rPr>
              <a:t>Walkthroughs:</a:t>
            </a:r>
            <a:r>
              <a:rPr lang="en-US" sz="2000" b="0" i="0" dirty="0">
                <a:solidFill>
                  <a:srgbClr val="3A3A3A"/>
                </a:solidFill>
                <a:effectLst/>
              </a:rPr>
              <a:t> Software walkthrough or code walkthrough is a kind of peer review where the developer guides the members of the development team to go through the product and raise queries, suggest alternatives, make comments regarding possible errors, standard violations or any other issues.</a:t>
            </a:r>
          </a:p>
          <a:p>
            <a:pPr algn="just">
              <a:buFont typeface="Arial" panose="020B0604020202020204" pitchFamily="34" charset="0"/>
              <a:buChar char="•"/>
            </a:pPr>
            <a:r>
              <a:rPr lang="en-US" sz="2000" b="1" i="0" dirty="0">
                <a:solidFill>
                  <a:srgbClr val="3A3A3A"/>
                </a:solidFill>
                <a:effectLst/>
              </a:rPr>
              <a:t>Path Testing:</a:t>
            </a:r>
            <a:r>
              <a:rPr lang="en-US" sz="2000" b="0" i="0" dirty="0">
                <a:solidFill>
                  <a:srgbClr val="3A3A3A"/>
                </a:solidFill>
                <a:effectLst/>
              </a:rPr>
              <a:t> It is a </a:t>
            </a:r>
            <a:r>
              <a:rPr lang="en-US" sz="2000" dirty="0">
                <a:solidFill>
                  <a:srgbClr val="DB0700"/>
                </a:solidFill>
              </a:rPr>
              <a:t>white box testing techniques </a:t>
            </a:r>
            <a:r>
              <a:rPr lang="en-US" sz="2000" b="0" i="0" dirty="0">
                <a:solidFill>
                  <a:srgbClr val="3A3A3A"/>
                </a:solidFill>
                <a:effectLst/>
              </a:rPr>
              <a:t>where the complete branch coverage is ensured by executing each independent path at least once.</a:t>
            </a:r>
          </a:p>
          <a:p>
            <a:pPr algn="just">
              <a:buFont typeface="Arial" panose="020B0604020202020204" pitchFamily="34" charset="0"/>
              <a:buChar char="•"/>
            </a:pPr>
            <a:r>
              <a:rPr lang="en-US" sz="2000" b="1" i="0" dirty="0">
                <a:solidFill>
                  <a:srgbClr val="3A3A3A"/>
                </a:solidFill>
                <a:effectLst/>
              </a:rPr>
              <a:t>Stress Testing:</a:t>
            </a:r>
            <a:r>
              <a:rPr lang="en-US" sz="2000" b="0" i="0" dirty="0">
                <a:solidFill>
                  <a:srgbClr val="3A3A3A"/>
                </a:solidFill>
                <a:effectLst/>
              </a:rPr>
              <a:t> This type of testing is done to check how robust a system is by testing it under heavy load i.e. beyond normal conditions.</a:t>
            </a:r>
          </a:p>
          <a:p>
            <a:pPr algn="just">
              <a:buFont typeface="Arial" panose="020B0604020202020204" pitchFamily="34" charset="0"/>
              <a:buChar char="•"/>
            </a:pPr>
            <a:r>
              <a:rPr lang="en-US" sz="2000" b="1" i="0" dirty="0">
                <a:solidFill>
                  <a:srgbClr val="3A3A3A"/>
                </a:solidFill>
                <a:effectLst/>
              </a:rPr>
              <a:t>Six Sigma:</a:t>
            </a:r>
            <a:r>
              <a:rPr lang="en-US" sz="2000" b="0" i="0" dirty="0">
                <a:solidFill>
                  <a:srgbClr val="3A3A3A"/>
                </a:solidFill>
                <a:effectLst/>
              </a:rPr>
              <a:t> Six Sigma is a quality assurance approach that aims at nearly perfect products or services. It is widely applied in many fields including software. The main objective of six sigma is process improvement so that the produced software is 99.76 % defect free.</a:t>
            </a:r>
          </a:p>
          <a:p>
            <a:pPr algn="just"/>
            <a:endParaRPr lang="en-US" sz="2000" dirty="0"/>
          </a:p>
        </p:txBody>
      </p:sp>
    </p:spTree>
    <p:extLst>
      <p:ext uri="{BB962C8B-B14F-4D97-AF65-F5344CB8AC3E}">
        <p14:creationId xmlns:p14="http://schemas.microsoft.com/office/powerpoint/2010/main" val="30566146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ISO</a:t>
            </a:r>
          </a:p>
        </p:txBody>
      </p:sp>
      <p:sp>
        <p:nvSpPr>
          <p:cNvPr id="135171" name="Content Placeholder 2"/>
          <p:cNvSpPr>
            <a:spLocks noGrp="1"/>
          </p:cNvSpPr>
          <p:nvPr>
            <p:ph idx="1"/>
          </p:nvPr>
        </p:nvSpPr>
        <p:spPr/>
        <p:txBody>
          <a:bodyPr/>
          <a:lstStyle/>
          <a:p>
            <a:pPr algn="just"/>
            <a:r>
              <a:rPr lang="en-US" altLang="en-US" sz="2400" dirty="0"/>
              <a:t>ISO 9000 is defined as a set of international standards on quality management and quality assurance developed to help companies effectively document the quality system elements needed to maintain an efficient quality system. </a:t>
            </a:r>
          </a:p>
          <a:p>
            <a:pPr algn="just"/>
            <a:r>
              <a:rPr lang="en-US" altLang="en-US" sz="2400" dirty="0"/>
              <a:t>They are </a:t>
            </a:r>
            <a:r>
              <a:rPr lang="en-US" altLang="en-US" sz="2400" dirty="0">
                <a:solidFill>
                  <a:srgbClr val="FF0000"/>
                </a:solidFill>
              </a:rPr>
              <a:t>not specific to any one industry</a:t>
            </a:r>
            <a:r>
              <a:rPr lang="en-US" altLang="en-US" sz="2400" dirty="0"/>
              <a:t> and can be </a:t>
            </a:r>
            <a:r>
              <a:rPr lang="en-US" altLang="en-US" sz="2400" dirty="0">
                <a:solidFill>
                  <a:srgbClr val="FF0000"/>
                </a:solidFill>
              </a:rPr>
              <a:t>applied to organizations of any size</a:t>
            </a:r>
            <a:r>
              <a:rPr lang="en-US" altLang="en-US" sz="2400" dirty="0"/>
              <a:t>.</a:t>
            </a:r>
          </a:p>
          <a:p>
            <a:pPr algn="just"/>
            <a:r>
              <a:rPr lang="en-US" altLang="en-US" sz="2400" dirty="0"/>
              <a:t>ISO 9000 can help a company satisfy its customers, meet regulatory requirements, and achieve continual improvement. </a:t>
            </a:r>
          </a:p>
          <a:p>
            <a:pPr algn="just"/>
            <a:r>
              <a:rPr lang="en-US" altLang="en-US" sz="2400" dirty="0"/>
              <a:t>It should be considered as </a:t>
            </a:r>
            <a:r>
              <a:rPr lang="en-US" altLang="en-US" sz="2400" dirty="0">
                <a:solidFill>
                  <a:srgbClr val="FF0000"/>
                </a:solidFill>
              </a:rPr>
              <a:t>first step or the base level of a quality system</a:t>
            </a:r>
            <a:r>
              <a:rPr lang="en-US" altLang="en-US" sz="2400" dirty="0"/>
              <a:t>.</a:t>
            </a:r>
          </a:p>
          <a:p>
            <a:pPr algn="just"/>
            <a:endParaRPr lang="en-US" altLang="en-US" sz="2400" dirty="0"/>
          </a:p>
        </p:txBody>
      </p:sp>
    </p:spTree>
    <p:extLst>
      <p:ext uri="{BB962C8B-B14F-4D97-AF65-F5344CB8AC3E}">
        <p14:creationId xmlns:p14="http://schemas.microsoft.com/office/powerpoint/2010/main" val="15540969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The ISO Approach to Quality Assurance Systems</a:t>
            </a:r>
          </a:p>
        </p:txBody>
      </p:sp>
      <p:sp>
        <p:nvSpPr>
          <p:cNvPr id="136195" name="Content Placeholder 2"/>
          <p:cNvSpPr>
            <a:spLocks noGrp="1"/>
          </p:cNvSpPr>
          <p:nvPr>
            <p:ph idx="1"/>
          </p:nvPr>
        </p:nvSpPr>
        <p:spPr/>
        <p:txBody>
          <a:bodyPr/>
          <a:lstStyle/>
          <a:p>
            <a:r>
              <a:rPr lang="en-US" altLang="en-US" sz="2000" dirty="0"/>
              <a:t>ISO 9000 describes the elements of a </a:t>
            </a:r>
            <a:r>
              <a:rPr lang="en-US" altLang="en-US" sz="2000" dirty="0">
                <a:solidFill>
                  <a:srgbClr val="FF0000"/>
                </a:solidFill>
              </a:rPr>
              <a:t>quality assurance system in general terms.</a:t>
            </a:r>
          </a:p>
          <a:p>
            <a:pPr algn="just"/>
            <a:r>
              <a:rPr lang="en-US" altLang="en-US" sz="2000" dirty="0"/>
              <a:t>These elements include the </a:t>
            </a:r>
            <a:r>
              <a:rPr lang="en-US" altLang="en-US" sz="2000" dirty="0">
                <a:solidFill>
                  <a:srgbClr val="FF0000"/>
                </a:solidFill>
              </a:rPr>
              <a:t>organizational structure, procedures, processes, and resources needed to implement quality planning, quality control, quality assurance, and quality improvement. </a:t>
            </a:r>
          </a:p>
          <a:p>
            <a:pPr algn="just"/>
            <a:r>
              <a:rPr lang="en-US" altLang="en-US" sz="2000" dirty="0"/>
              <a:t>However, ISO 9000 </a:t>
            </a:r>
            <a:r>
              <a:rPr lang="en-US" altLang="en-US" sz="2000" dirty="0">
                <a:solidFill>
                  <a:srgbClr val="FF0000"/>
                </a:solidFill>
              </a:rPr>
              <a:t>does not describe </a:t>
            </a:r>
            <a:r>
              <a:rPr lang="en-US" altLang="en-US" sz="2000" dirty="0"/>
              <a:t>how an organization should implement these quality system elements. </a:t>
            </a:r>
          </a:p>
          <a:p>
            <a:pPr algn="just"/>
            <a:r>
              <a:rPr lang="en-US" altLang="en-US" sz="2000" dirty="0"/>
              <a:t>Consequently, the challenge lies in </a:t>
            </a:r>
            <a:r>
              <a:rPr lang="en-US" altLang="en-US" sz="2000" dirty="0">
                <a:solidFill>
                  <a:srgbClr val="FF0000"/>
                </a:solidFill>
              </a:rPr>
              <a:t>designing and implementing a quality assurance system that meets the standard and fits the company’s products, services, and culture</a:t>
            </a:r>
            <a:r>
              <a:rPr lang="en-US" altLang="en-US" sz="2000" dirty="0"/>
              <a:t>.</a:t>
            </a:r>
          </a:p>
        </p:txBody>
      </p:sp>
    </p:spTree>
    <p:extLst>
      <p:ext uri="{BB962C8B-B14F-4D97-AF65-F5344CB8AC3E}">
        <p14:creationId xmlns:p14="http://schemas.microsoft.com/office/powerpoint/2010/main" val="17901744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838200" y="-8365"/>
            <a:ext cx="10515600" cy="1325563"/>
          </a:xfrm>
        </p:spPr>
        <p:txBody>
          <a:bodyPr/>
          <a:lstStyle/>
          <a:p>
            <a:r>
              <a:rPr lang="en-US" altLang="en-US" dirty="0"/>
              <a:t>The ISO 9001 Standard</a:t>
            </a:r>
          </a:p>
        </p:txBody>
      </p:sp>
      <p:sp>
        <p:nvSpPr>
          <p:cNvPr id="137219" name="Content Placeholder 2"/>
          <p:cNvSpPr>
            <a:spLocks noGrp="1"/>
          </p:cNvSpPr>
          <p:nvPr>
            <p:ph idx="1"/>
          </p:nvPr>
        </p:nvSpPr>
        <p:spPr>
          <a:xfrm>
            <a:off x="838200" y="859705"/>
            <a:ext cx="10515600" cy="4351338"/>
          </a:xfrm>
        </p:spPr>
        <p:txBody>
          <a:bodyPr>
            <a:noAutofit/>
          </a:bodyPr>
          <a:lstStyle/>
          <a:p>
            <a:pPr algn="just"/>
            <a:r>
              <a:rPr lang="en-US" altLang="en-US" sz="1800" dirty="0"/>
              <a:t>ISO 9001 is the quality assurance standard that </a:t>
            </a:r>
            <a:r>
              <a:rPr lang="en-US" altLang="en-US" sz="1800" dirty="0">
                <a:solidFill>
                  <a:srgbClr val="FF0000"/>
                </a:solidFill>
              </a:rPr>
              <a:t>applies to software engineering. </a:t>
            </a:r>
          </a:p>
          <a:p>
            <a:pPr algn="just"/>
            <a:r>
              <a:rPr lang="en-US" altLang="en-US" sz="1800" dirty="0"/>
              <a:t>The standard contains 20 requirements that must be present for an effective quality assurance system. </a:t>
            </a:r>
          </a:p>
          <a:p>
            <a:pPr algn="just"/>
            <a:r>
              <a:rPr lang="en-US" altLang="en-US" sz="1800" dirty="0"/>
              <a:t>Because the ISO 9001 standard is applicable to all engineering disciplines, a special set of ISO guidelines have been developed to help interpret the standard for use in the software process.</a:t>
            </a:r>
          </a:p>
          <a:p>
            <a:pPr algn="just"/>
            <a:r>
              <a:rPr lang="en-US" altLang="en-US" sz="1800" dirty="0"/>
              <a:t>The requirements defined by ISO 9001 address topics such as </a:t>
            </a:r>
          </a:p>
          <a:p>
            <a:pPr lvl="1" algn="just"/>
            <a:r>
              <a:rPr lang="en-US" altLang="en-US" sz="1800" dirty="0"/>
              <a:t>management responsibility, </a:t>
            </a:r>
          </a:p>
          <a:p>
            <a:pPr lvl="1" algn="just"/>
            <a:r>
              <a:rPr lang="en-US" altLang="en-US" sz="1800" dirty="0"/>
              <a:t>quality system, </a:t>
            </a:r>
          </a:p>
          <a:p>
            <a:pPr lvl="1" algn="just"/>
            <a:r>
              <a:rPr lang="en-US" altLang="en-US" sz="1800" dirty="0"/>
              <a:t>contract review, </a:t>
            </a:r>
          </a:p>
          <a:p>
            <a:pPr lvl="1" algn="just"/>
            <a:r>
              <a:rPr lang="en-US" altLang="en-US" sz="1800" dirty="0"/>
              <a:t>design control, </a:t>
            </a:r>
          </a:p>
          <a:p>
            <a:pPr lvl="1" algn="just"/>
            <a:r>
              <a:rPr lang="en-US" altLang="en-US" sz="1800" dirty="0"/>
              <a:t>document and data control, </a:t>
            </a:r>
          </a:p>
          <a:p>
            <a:pPr lvl="1" algn="just"/>
            <a:r>
              <a:rPr lang="en-US" altLang="en-US" sz="1800" dirty="0"/>
              <a:t>product identification and </a:t>
            </a:r>
          </a:p>
          <a:p>
            <a:pPr lvl="1" algn="just"/>
            <a:r>
              <a:rPr lang="en-US" altLang="en-US" sz="1800" dirty="0"/>
              <a:t>traceability, </a:t>
            </a:r>
          </a:p>
          <a:p>
            <a:pPr lvl="1" algn="just"/>
            <a:r>
              <a:rPr lang="en-US" altLang="en-US" sz="1800" dirty="0"/>
              <a:t>process control, </a:t>
            </a:r>
          </a:p>
          <a:p>
            <a:pPr lvl="1" algn="just"/>
            <a:r>
              <a:rPr lang="en-US" altLang="en-US" sz="1800" dirty="0"/>
              <a:t>inspection and testing, </a:t>
            </a:r>
          </a:p>
          <a:p>
            <a:pPr lvl="1" algn="just"/>
            <a:r>
              <a:rPr lang="en-US" altLang="en-US" sz="1800" dirty="0"/>
              <a:t>corrective and preventive action, </a:t>
            </a:r>
          </a:p>
          <a:p>
            <a:pPr lvl="1" algn="just"/>
            <a:r>
              <a:rPr lang="en-US" altLang="en-US" sz="1800" dirty="0"/>
              <a:t>control of quality records, </a:t>
            </a:r>
          </a:p>
          <a:p>
            <a:pPr lvl="1" algn="just"/>
            <a:r>
              <a:rPr lang="en-US" altLang="en-US" sz="1800" dirty="0"/>
              <a:t>internal quality audits, </a:t>
            </a:r>
          </a:p>
          <a:p>
            <a:pPr lvl="1" algn="just"/>
            <a:r>
              <a:rPr lang="en-US" altLang="en-US" sz="1800" dirty="0"/>
              <a:t>training, servicing, and </a:t>
            </a:r>
          </a:p>
          <a:p>
            <a:pPr lvl="1" algn="just"/>
            <a:r>
              <a:rPr lang="en-US" altLang="en-US" sz="1800" dirty="0"/>
              <a:t>statistical techniques.</a:t>
            </a:r>
          </a:p>
        </p:txBody>
      </p:sp>
    </p:spTree>
    <p:extLst>
      <p:ext uri="{BB962C8B-B14F-4D97-AF65-F5344CB8AC3E}">
        <p14:creationId xmlns:p14="http://schemas.microsoft.com/office/powerpoint/2010/main" val="2959920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a:t>The ISO 9001 Standard</a:t>
            </a:r>
          </a:p>
        </p:txBody>
      </p:sp>
      <p:sp>
        <p:nvSpPr>
          <p:cNvPr id="138243" name="Content Placeholder 2"/>
          <p:cNvSpPr>
            <a:spLocks noGrp="1"/>
          </p:cNvSpPr>
          <p:nvPr>
            <p:ph idx="1"/>
          </p:nvPr>
        </p:nvSpPr>
        <p:spPr/>
        <p:txBody>
          <a:bodyPr/>
          <a:lstStyle/>
          <a:p>
            <a:pPr algn="just"/>
            <a:r>
              <a:rPr lang="en-US" altLang="en-US" sz="2000" dirty="0"/>
              <a:t>The software organization registered to ISO 9001, it must </a:t>
            </a:r>
            <a:r>
              <a:rPr lang="en-US" altLang="en-US" sz="2000" dirty="0">
                <a:solidFill>
                  <a:srgbClr val="FF0000"/>
                </a:solidFill>
              </a:rPr>
              <a:t>establish policies and procedures to address each of the requirements just noted (and others) </a:t>
            </a:r>
            <a:r>
              <a:rPr lang="en-US" altLang="en-US" sz="2000" dirty="0"/>
              <a:t>and then </a:t>
            </a:r>
            <a:r>
              <a:rPr lang="en-US" altLang="en-US" sz="2000" dirty="0">
                <a:solidFill>
                  <a:srgbClr val="FF0000"/>
                </a:solidFill>
              </a:rPr>
              <a:t>be able to demonstrate that these policies and procedures are being followed.</a:t>
            </a:r>
            <a:endParaRPr lang="en-US" altLang="en-US" sz="2000" b="1" dirty="0">
              <a:solidFill>
                <a:srgbClr val="FF0000"/>
              </a:solidFill>
            </a:endParaRPr>
          </a:p>
          <a:p>
            <a:pPr algn="just"/>
            <a:r>
              <a:rPr lang="en-US" altLang="en-US" sz="2000" b="1" dirty="0"/>
              <a:t>ISO/IEC (</a:t>
            </a:r>
            <a:r>
              <a:rPr lang="en-US" sz="1400" b="0" i="0" dirty="0">
                <a:solidFill>
                  <a:srgbClr val="545454"/>
                </a:solidFill>
                <a:effectLst/>
                <a:latin typeface="arial" panose="020B0604020202020204" pitchFamily="34" charset="0"/>
              </a:rPr>
              <a:t>International Electrotechnical Commission</a:t>
            </a:r>
            <a:r>
              <a:rPr lang="en-US" altLang="en-US" sz="2000" b="1" dirty="0"/>
              <a:t>) 9126</a:t>
            </a:r>
            <a:r>
              <a:rPr lang="en-US" altLang="en-US" sz="2000" dirty="0"/>
              <a:t> </a:t>
            </a:r>
            <a:r>
              <a:rPr lang="en-US" altLang="en-US" sz="2000" i="1" dirty="0"/>
              <a:t>Software engineering — Product quality</a:t>
            </a:r>
            <a:r>
              <a:rPr lang="en-US" altLang="en-US" sz="2000" dirty="0"/>
              <a:t> was an </a:t>
            </a:r>
            <a:r>
              <a:rPr lang="en-US" altLang="en-US" sz="2000" dirty="0">
                <a:hlinkClick r:id="rId2" tooltip="International standard"/>
              </a:rPr>
              <a:t>international standard</a:t>
            </a:r>
            <a:r>
              <a:rPr lang="en-US" altLang="en-US" sz="2000" dirty="0"/>
              <a:t> for the </a:t>
            </a:r>
            <a:r>
              <a:rPr lang="en-US" altLang="en-US" sz="2000" dirty="0">
                <a:hlinkClick r:id="rId3" tooltip="Evaluation"/>
              </a:rPr>
              <a:t>evaluation</a:t>
            </a:r>
            <a:r>
              <a:rPr lang="en-US" altLang="en-US" sz="2000" dirty="0"/>
              <a:t> of </a:t>
            </a:r>
            <a:r>
              <a:rPr lang="en-US" altLang="en-US" sz="2000" dirty="0">
                <a:hlinkClick r:id="rId4" tooltip="Software quality"/>
              </a:rPr>
              <a:t>software quality</a:t>
            </a:r>
            <a:r>
              <a:rPr lang="en-US" altLang="en-US" sz="2000" dirty="0"/>
              <a:t>. It has been replaced by </a:t>
            </a:r>
            <a:r>
              <a:rPr lang="en-US" altLang="en-US" sz="2000" b="1" dirty="0">
                <a:hlinkClick r:id="rId5" tooltip="ISO/IEC 25010"/>
              </a:rPr>
              <a:t>ISO/IEC 25010:2011</a:t>
            </a:r>
            <a:r>
              <a:rPr lang="en-US" altLang="en-US" sz="2000" dirty="0"/>
              <a:t>.</a:t>
            </a:r>
          </a:p>
          <a:p>
            <a:pPr algn="just"/>
            <a:endParaRPr lang="en-US" altLang="en-US" sz="2000" dirty="0"/>
          </a:p>
        </p:txBody>
      </p:sp>
    </p:spTree>
    <p:extLst>
      <p:ext uri="{BB962C8B-B14F-4D97-AF65-F5344CB8AC3E}">
        <p14:creationId xmlns:p14="http://schemas.microsoft.com/office/powerpoint/2010/main" val="29942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672D-3EDD-4085-A868-ABB6D1C0C445}"/>
              </a:ext>
            </a:extLst>
          </p:cNvPr>
          <p:cNvSpPr>
            <a:spLocks noGrp="1"/>
          </p:cNvSpPr>
          <p:nvPr>
            <p:ph type="title"/>
          </p:nvPr>
        </p:nvSpPr>
        <p:spPr/>
        <p:txBody>
          <a:bodyPr/>
          <a:lstStyle/>
          <a:p>
            <a:r>
              <a:rPr lang="en-US" dirty="0"/>
              <a:t>Interface Requirements</a:t>
            </a:r>
          </a:p>
        </p:txBody>
      </p:sp>
      <p:sp>
        <p:nvSpPr>
          <p:cNvPr id="3" name="Content Placeholder 2">
            <a:extLst>
              <a:ext uri="{FF2B5EF4-FFF2-40B4-BE49-F238E27FC236}">
                <a16:creationId xmlns:a16="http://schemas.microsoft.com/office/drawing/2014/main" id="{AB2862F4-B4DD-4E89-A832-EBBD3A5ACAC3}"/>
              </a:ext>
            </a:extLst>
          </p:cNvPr>
          <p:cNvSpPr>
            <a:spLocks noGrp="1"/>
          </p:cNvSpPr>
          <p:nvPr>
            <p:ph idx="1"/>
          </p:nvPr>
        </p:nvSpPr>
        <p:spPr/>
        <p:txBody>
          <a:bodyPr>
            <a:normAutofit/>
          </a:bodyPr>
          <a:lstStyle/>
          <a:p>
            <a:pPr marL="0" indent="0" algn="just">
              <a:buNone/>
            </a:pPr>
            <a:r>
              <a:rPr lang="en-US" sz="2000" dirty="0">
                <a:effectLst/>
                <a:latin typeface="Times New Roman" panose="02020603050405020304" pitchFamily="18" charset="0"/>
                <a:ea typeface="Calibri" panose="020F0502020204030204" pitchFamily="34" charset="0"/>
              </a:rPr>
              <a:t>3. </a:t>
            </a:r>
            <a:r>
              <a:rPr lang="en-US" sz="2000" u="sng" dirty="0">
                <a:effectLst/>
                <a:latin typeface="Times New Roman" panose="02020603050405020304" pitchFamily="18" charset="0"/>
                <a:ea typeface="Calibri" panose="020F0502020204030204" pitchFamily="34" charset="0"/>
              </a:rPr>
              <a:t>Software Interface</a:t>
            </a:r>
            <a:r>
              <a:rPr lang="en-US" sz="2000" dirty="0">
                <a:effectLst/>
                <a:latin typeface="Times New Roman" panose="02020603050405020304" pitchFamily="18" charset="0"/>
                <a:ea typeface="Calibri" panose="020F0502020204030204" pitchFamily="34" charset="0"/>
              </a:rPr>
              <a:t>: Describe the connections between this product and other software components (identified by name and version), including databases, operating systems, tools, libraries, and integrated commercial components. State the purpose of the messages, data, and control items exchanged between the software components. Describe the services needed by external software components and the nature of the inter-component communications. Identify data that will be shared across software components. If the data-sharing mechanism must be implemented in a specific way, such as a global data area, specify this as a constraint.</a:t>
            </a: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Hardware Interface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Describe the characteristics of each interface between the software and hardware components of the system. This description might include the supported device types, the data and control interactions between the software and the hardware, and the communication protocols to be used.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25635795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942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457D-C5BE-4142-85EA-548ECD081DF7}"/>
              </a:ext>
            </a:extLst>
          </p:cNvPr>
          <p:cNvSpPr>
            <a:spLocks noGrp="1"/>
          </p:cNvSpPr>
          <p:nvPr>
            <p:ph type="title"/>
          </p:nvPr>
        </p:nvSpPr>
        <p:spPr/>
        <p:txBody>
          <a:bodyPr/>
          <a:lstStyle/>
          <a:p>
            <a:r>
              <a:rPr lang="en-US" dirty="0"/>
              <a:t>Capability Maturity Model</a:t>
            </a:r>
          </a:p>
        </p:txBody>
      </p:sp>
      <p:sp>
        <p:nvSpPr>
          <p:cNvPr id="3" name="Content Placeholder 2">
            <a:extLst>
              <a:ext uri="{FF2B5EF4-FFF2-40B4-BE49-F238E27FC236}">
                <a16:creationId xmlns:a16="http://schemas.microsoft.com/office/drawing/2014/main" id="{9188CADB-8308-406E-80D7-2E2EF8A2D828}"/>
              </a:ext>
            </a:extLst>
          </p:cNvPr>
          <p:cNvSpPr>
            <a:spLocks noGrp="1"/>
          </p:cNvSpPr>
          <p:nvPr>
            <p:ph idx="1"/>
          </p:nvPr>
        </p:nvSpPr>
        <p:spPr/>
        <p:txBody>
          <a:bodyPr>
            <a:normAutofit/>
          </a:bodyPr>
          <a:lstStyle/>
          <a:p>
            <a:pPr algn="l" fontAlgn="base"/>
            <a:r>
              <a:rPr lang="en-US" sz="2000" b="0" i="0" dirty="0">
                <a:effectLst/>
              </a:rPr>
              <a:t>CMM was developed by the Software Engineering Institute (SEI) at Carnegie Mellon University in 1987.</a:t>
            </a:r>
          </a:p>
          <a:p>
            <a:pPr lvl="1" algn="just" fontAlgn="base"/>
            <a:r>
              <a:rPr lang="en-US" sz="2000" b="0" i="0" dirty="0">
                <a:effectLst/>
              </a:rPr>
              <a:t>It is not a software process model. It is a </a:t>
            </a:r>
            <a:r>
              <a:rPr lang="en-US" sz="2000" b="0" i="0" dirty="0">
                <a:solidFill>
                  <a:srgbClr val="FF0000"/>
                </a:solidFill>
                <a:effectLst/>
              </a:rPr>
              <a:t>framework which is used to analyze the approach and techniques followed by any organization</a:t>
            </a:r>
            <a:r>
              <a:rPr lang="en-US" sz="2000" b="0" i="0" dirty="0">
                <a:effectLst/>
              </a:rPr>
              <a:t> to develop a software product.</a:t>
            </a:r>
          </a:p>
          <a:p>
            <a:pPr lvl="1" algn="just" fontAlgn="base"/>
            <a:r>
              <a:rPr lang="en-US" sz="2000" b="0" i="0" dirty="0">
                <a:effectLst/>
              </a:rPr>
              <a:t>It also provides guidelines to further enhance the </a:t>
            </a:r>
            <a:r>
              <a:rPr lang="en-US" sz="2000" b="0" i="0" dirty="0">
                <a:solidFill>
                  <a:srgbClr val="FF0000"/>
                </a:solidFill>
                <a:effectLst/>
              </a:rPr>
              <a:t>maturity of those software products</a:t>
            </a:r>
            <a:r>
              <a:rPr lang="en-US" sz="2000" b="0" i="0" dirty="0">
                <a:effectLst/>
              </a:rPr>
              <a:t>.</a:t>
            </a:r>
          </a:p>
          <a:p>
            <a:pPr lvl="1" algn="just" fontAlgn="base"/>
            <a:r>
              <a:rPr lang="en-US" sz="2000" b="0" i="0" dirty="0">
                <a:effectLst/>
              </a:rPr>
              <a:t>It is based on </a:t>
            </a:r>
            <a:r>
              <a:rPr lang="en-US" sz="2000" b="0" i="0" dirty="0">
                <a:solidFill>
                  <a:srgbClr val="FF0000"/>
                </a:solidFill>
                <a:effectLst/>
              </a:rPr>
              <a:t>profound feedback and development practices </a:t>
            </a:r>
            <a:r>
              <a:rPr lang="en-US" sz="2000" b="0" i="0" dirty="0">
                <a:effectLst/>
              </a:rPr>
              <a:t>adopted by the most successful organizations worldwide.</a:t>
            </a:r>
          </a:p>
          <a:p>
            <a:pPr lvl="1" algn="just" fontAlgn="base"/>
            <a:r>
              <a:rPr lang="en-US" sz="2000" b="0" i="0" dirty="0">
                <a:effectLst/>
              </a:rPr>
              <a:t>This model describes </a:t>
            </a:r>
            <a:r>
              <a:rPr lang="en-US" sz="2000" b="0" i="0" dirty="0">
                <a:solidFill>
                  <a:srgbClr val="FF0000"/>
                </a:solidFill>
                <a:effectLst/>
              </a:rPr>
              <a:t>a strategy that should be followed by moving through 5 different levels</a:t>
            </a:r>
            <a:r>
              <a:rPr lang="en-US" sz="2000" b="0" i="0" dirty="0">
                <a:effectLst/>
              </a:rPr>
              <a:t>.</a:t>
            </a:r>
          </a:p>
          <a:p>
            <a:pPr lvl="1" algn="just" fontAlgn="base"/>
            <a:r>
              <a:rPr lang="en-US" sz="2000" b="0" i="0" dirty="0">
                <a:effectLst/>
              </a:rPr>
              <a:t>Each level of maturity shows a process capability level. All the levels except level-1 are further described by Key Process Areas (KPA’s).</a:t>
            </a:r>
          </a:p>
          <a:p>
            <a:endParaRPr lang="en-US" sz="2000" dirty="0"/>
          </a:p>
        </p:txBody>
      </p:sp>
    </p:spTree>
    <p:extLst>
      <p:ext uri="{BB962C8B-B14F-4D97-AF65-F5344CB8AC3E}">
        <p14:creationId xmlns:p14="http://schemas.microsoft.com/office/powerpoint/2010/main" val="35065181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342E-FB72-4C57-B29D-DAFE5A63A12F}"/>
              </a:ext>
            </a:extLst>
          </p:cNvPr>
          <p:cNvSpPr>
            <a:spLocks noGrp="1"/>
          </p:cNvSpPr>
          <p:nvPr>
            <p:ph type="title"/>
          </p:nvPr>
        </p:nvSpPr>
        <p:spPr/>
        <p:txBody>
          <a:bodyPr/>
          <a:lstStyle/>
          <a:p>
            <a:r>
              <a:rPr lang="en-US" dirty="0"/>
              <a:t>Key Process Area</a:t>
            </a:r>
          </a:p>
        </p:txBody>
      </p:sp>
      <p:sp>
        <p:nvSpPr>
          <p:cNvPr id="3" name="Content Placeholder 2">
            <a:extLst>
              <a:ext uri="{FF2B5EF4-FFF2-40B4-BE49-F238E27FC236}">
                <a16:creationId xmlns:a16="http://schemas.microsoft.com/office/drawing/2014/main" id="{B276F866-A35F-4AE3-A763-4CAABECA5B8B}"/>
              </a:ext>
            </a:extLst>
          </p:cNvPr>
          <p:cNvSpPr>
            <a:spLocks noGrp="1"/>
          </p:cNvSpPr>
          <p:nvPr>
            <p:ph idx="1"/>
          </p:nvPr>
        </p:nvSpPr>
        <p:spPr/>
        <p:txBody>
          <a:bodyPr>
            <a:normAutofit/>
          </a:bodyPr>
          <a:lstStyle/>
          <a:p>
            <a:pPr algn="just" fontAlgn="base"/>
            <a:r>
              <a:rPr lang="en-US" sz="2000" b="0" i="0" dirty="0">
                <a:effectLst/>
              </a:rPr>
              <a:t>Each of these KPA’s defines the basic requirements that should be met by a software process in order to satisfy the KPA and achieve that level of maturity.</a:t>
            </a:r>
          </a:p>
          <a:p>
            <a:pPr algn="just" fontAlgn="base"/>
            <a:r>
              <a:rPr lang="en-US" sz="2000" b="0" i="0" dirty="0">
                <a:effectLst/>
              </a:rPr>
              <a:t>Conceptually, key process areas form the basis for management control of the software project and establish a context in which technical methods are applied, work products like models, documents, data, reports, etc. are produced, milestones are established, quality is ensured, and change is properly managed.</a:t>
            </a:r>
          </a:p>
          <a:p>
            <a:pPr algn="just" fontAlgn="base"/>
            <a:r>
              <a:rPr lang="en-US" sz="2000" b="0" i="0" dirty="0">
                <a:effectLst/>
              </a:rPr>
              <a:t>The 5 levels of CMM are as follows:</a:t>
            </a:r>
            <a:endParaRPr lang="en-US" sz="2000" dirty="0"/>
          </a:p>
          <a:p>
            <a:pPr lvl="1" algn="just">
              <a:buClr>
                <a:srgbClr val="FF0000"/>
              </a:buClr>
              <a:buSzPct val="125000"/>
            </a:pPr>
            <a:r>
              <a:rPr lang="en-US" altLang="en-US" sz="2000" b="1" dirty="0"/>
              <a:t>Initial </a:t>
            </a:r>
          </a:p>
          <a:p>
            <a:pPr lvl="1" algn="just">
              <a:buClr>
                <a:srgbClr val="FF0000"/>
              </a:buClr>
              <a:buSzPct val="125000"/>
            </a:pPr>
            <a:r>
              <a:rPr lang="en-US" altLang="en-US" sz="2000" b="1" dirty="0"/>
              <a:t>Repeatable</a:t>
            </a:r>
            <a:endParaRPr lang="en-US" altLang="en-US" sz="2000" dirty="0"/>
          </a:p>
          <a:p>
            <a:pPr lvl="1" algn="just">
              <a:buClr>
                <a:srgbClr val="FF0000"/>
              </a:buClr>
              <a:buSzPct val="125000"/>
            </a:pPr>
            <a:r>
              <a:rPr lang="en-US" altLang="en-US" sz="2000" b="1" dirty="0"/>
              <a:t>Defined</a:t>
            </a:r>
            <a:endParaRPr lang="en-US" altLang="en-US" sz="2000" dirty="0"/>
          </a:p>
          <a:p>
            <a:pPr lvl="1" algn="just">
              <a:buClr>
                <a:srgbClr val="FF0000"/>
              </a:buClr>
              <a:buSzPct val="125000"/>
            </a:pPr>
            <a:r>
              <a:rPr lang="en-US" altLang="en-US" sz="2000" b="1" dirty="0"/>
              <a:t>Managed</a:t>
            </a:r>
            <a:endParaRPr lang="en-US" altLang="en-US" sz="2000" dirty="0"/>
          </a:p>
          <a:p>
            <a:pPr lvl="1" algn="just">
              <a:buClr>
                <a:srgbClr val="FF0000"/>
              </a:buClr>
              <a:buSzPct val="125000"/>
            </a:pPr>
            <a:r>
              <a:rPr lang="en-US" altLang="en-US" sz="2000" b="1" dirty="0"/>
              <a:t>Optimized</a:t>
            </a:r>
            <a:endParaRPr lang="en-US" sz="2000" b="0" i="0" dirty="0">
              <a:effectLst/>
            </a:endParaRPr>
          </a:p>
          <a:p>
            <a:pPr algn="just"/>
            <a:endParaRPr lang="en-US" sz="2000" dirty="0"/>
          </a:p>
        </p:txBody>
      </p:sp>
    </p:spTree>
    <p:extLst>
      <p:ext uri="{BB962C8B-B14F-4D97-AF65-F5344CB8AC3E}">
        <p14:creationId xmlns:p14="http://schemas.microsoft.com/office/powerpoint/2010/main" val="21496160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38F2D1-8612-40BE-B35D-90A8383E1E7C}"/>
              </a:ext>
            </a:extLst>
          </p:cNvPr>
          <p:cNvPicPr>
            <a:picLocks noChangeAspect="1"/>
          </p:cNvPicPr>
          <p:nvPr/>
        </p:nvPicPr>
        <p:blipFill>
          <a:blip r:embed="rId2"/>
          <a:stretch>
            <a:fillRect/>
          </a:stretch>
        </p:blipFill>
        <p:spPr>
          <a:xfrm>
            <a:off x="1532919" y="127890"/>
            <a:ext cx="7208968" cy="6577710"/>
          </a:xfrm>
          <a:prstGeom prst="rect">
            <a:avLst/>
          </a:prstGeom>
        </p:spPr>
      </p:pic>
    </p:spTree>
    <p:extLst>
      <p:ext uri="{BB962C8B-B14F-4D97-AF65-F5344CB8AC3E}">
        <p14:creationId xmlns:p14="http://schemas.microsoft.com/office/powerpoint/2010/main" val="9948729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5770-3BBE-49CB-AB72-8E7E6B078C2A}"/>
              </a:ext>
            </a:extLst>
          </p:cNvPr>
          <p:cNvSpPr>
            <a:spLocks noGrp="1"/>
          </p:cNvSpPr>
          <p:nvPr>
            <p:ph type="title"/>
          </p:nvPr>
        </p:nvSpPr>
        <p:spPr/>
        <p:txBody>
          <a:bodyPr/>
          <a:lstStyle/>
          <a:p>
            <a:r>
              <a:rPr lang="en-US" b="1" i="0" dirty="0">
                <a:effectLst/>
                <a:latin typeface="Roboto"/>
              </a:rPr>
              <a:t>Level-1: Initial</a:t>
            </a:r>
            <a:endParaRPr lang="en-US" dirty="0"/>
          </a:p>
        </p:txBody>
      </p:sp>
      <p:sp>
        <p:nvSpPr>
          <p:cNvPr id="3" name="Content Placeholder 2">
            <a:extLst>
              <a:ext uri="{FF2B5EF4-FFF2-40B4-BE49-F238E27FC236}">
                <a16:creationId xmlns:a16="http://schemas.microsoft.com/office/drawing/2014/main" id="{D1BE9969-5691-413D-B1F5-1C2484716311}"/>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No KPA’s defined.</a:t>
            </a:r>
          </a:p>
          <a:p>
            <a:pPr algn="l" fontAlgn="base">
              <a:buFont typeface="Arial" panose="020B0604020202020204" pitchFamily="34" charset="0"/>
              <a:buChar char="•"/>
            </a:pPr>
            <a:r>
              <a:rPr lang="en-US" b="0" i="0" dirty="0">
                <a:effectLst/>
                <a:latin typeface="Roboto"/>
              </a:rPr>
              <a:t>Processes followed are </a:t>
            </a:r>
            <a:r>
              <a:rPr lang="en-US" b="0" i="0" dirty="0" err="1">
                <a:effectLst/>
                <a:latin typeface="Roboto"/>
              </a:rPr>
              <a:t>adhoc</a:t>
            </a:r>
            <a:r>
              <a:rPr lang="en-US" b="0" i="0" dirty="0">
                <a:effectLst/>
                <a:latin typeface="Roboto"/>
              </a:rPr>
              <a:t> and immature and are not well defined.</a:t>
            </a:r>
          </a:p>
          <a:p>
            <a:pPr algn="l" fontAlgn="base">
              <a:buFont typeface="Arial" panose="020B0604020202020204" pitchFamily="34" charset="0"/>
              <a:buChar char="•"/>
            </a:pPr>
            <a:r>
              <a:rPr lang="en-US" b="0" i="0" dirty="0">
                <a:effectLst/>
                <a:latin typeface="Roboto"/>
              </a:rPr>
              <a:t>Unstable environment for software </a:t>
            </a:r>
            <a:r>
              <a:rPr lang="en-US" b="0" i="0" dirty="0" err="1">
                <a:effectLst/>
                <a:latin typeface="Roboto"/>
              </a:rPr>
              <a:t>dvelopment</a:t>
            </a:r>
            <a:r>
              <a:rPr lang="en-US" b="0" i="0" dirty="0">
                <a:effectLst/>
                <a:latin typeface="Roboto"/>
              </a:rPr>
              <a:t>.</a:t>
            </a:r>
          </a:p>
          <a:p>
            <a:pPr algn="l" fontAlgn="base">
              <a:buFont typeface="Arial" panose="020B0604020202020204" pitchFamily="34" charset="0"/>
              <a:buChar char="•"/>
            </a:pPr>
            <a:r>
              <a:rPr lang="en-US" b="0" i="0" dirty="0">
                <a:effectLst/>
                <a:latin typeface="Roboto"/>
              </a:rPr>
              <a:t>No basis for predicting product quality, time for completion, etc.</a:t>
            </a:r>
          </a:p>
        </p:txBody>
      </p:sp>
    </p:spTree>
    <p:extLst>
      <p:ext uri="{BB962C8B-B14F-4D97-AF65-F5344CB8AC3E}">
        <p14:creationId xmlns:p14="http://schemas.microsoft.com/office/powerpoint/2010/main" val="22318860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087E-1713-4C94-935C-EA1D5EBD1483}"/>
              </a:ext>
            </a:extLst>
          </p:cNvPr>
          <p:cNvSpPr>
            <a:spLocks noGrp="1"/>
          </p:cNvSpPr>
          <p:nvPr>
            <p:ph type="title"/>
          </p:nvPr>
        </p:nvSpPr>
        <p:spPr/>
        <p:txBody>
          <a:bodyPr/>
          <a:lstStyle/>
          <a:p>
            <a:r>
              <a:rPr lang="en-US" b="1" i="0" dirty="0">
                <a:effectLst/>
                <a:latin typeface="Roboto"/>
              </a:rPr>
              <a:t>Level-2: Repeatable</a:t>
            </a:r>
            <a:endParaRPr lang="en-US" dirty="0"/>
          </a:p>
        </p:txBody>
      </p:sp>
      <p:sp>
        <p:nvSpPr>
          <p:cNvPr id="3" name="Content Placeholder 2">
            <a:extLst>
              <a:ext uri="{FF2B5EF4-FFF2-40B4-BE49-F238E27FC236}">
                <a16:creationId xmlns:a16="http://schemas.microsoft.com/office/drawing/2014/main" id="{F9B7C8E0-26D8-4A8F-9E8C-1D5590B8042D}"/>
              </a:ext>
            </a:extLst>
          </p:cNvPr>
          <p:cNvSpPr>
            <a:spLocks noGrp="1"/>
          </p:cNvSpPr>
          <p:nvPr>
            <p:ph idx="1"/>
          </p:nvPr>
        </p:nvSpPr>
        <p:spPr/>
        <p:txBody>
          <a:bodyPr>
            <a:noAutofit/>
          </a:bodyPr>
          <a:lstStyle/>
          <a:p>
            <a:pPr algn="just" fontAlgn="base">
              <a:buFont typeface="Arial" panose="020B0604020202020204" pitchFamily="34" charset="0"/>
              <a:buChar char="•"/>
            </a:pPr>
            <a:r>
              <a:rPr lang="en-US" sz="2000" b="0" i="0" dirty="0">
                <a:effectLst/>
              </a:rPr>
              <a:t>Focuses on establishing basic project management policies.</a:t>
            </a:r>
          </a:p>
          <a:p>
            <a:pPr algn="just" fontAlgn="base">
              <a:buFont typeface="Arial" panose="020B0604020202020204" pitchFamily="34" charset="0"/>
              <a:buChar char="•"/>
            </a:pPr>
            <a:r>
              <a:rPr lang="en-US" sz="2000" b="0" i="0" dirty="0">
                <a:effectLst/>
              </a:rPr>
              <a:t>Experience with earlier projects is used for managing new similar natured projects.</a:t>
            </a:r>
          </a:p>
          <a:p>
            <a:pPr algn="just" fontAlgn="base">
              <a:buFont typeface="Arial" panose="020B0604020202020204" pitchFamily="34" charset="0"/>
              <a:buChar char="•"/>
            </a:pPr>
            <a:r>
              <a:rPr lang="en-US" sz="2000" b="0" i="0" dirty="0">
                <a:effectLst/>
              </a:rPr>
              <a:t>KPA’s:</a:t>
            </a:r>
          </a:p>
          <a:p>
            <a:pPr lvl="1" algn="just" fontAlgn="base"/>
            <a:r>
              <a:rPr lang="en-US" sz="2000" b="0" i="0" dirty="0">
                <a:effectLst/>
              </a:rPr>
              <a:t>Project Planning- It includes </a:t>
            </a:r>
            <a:r>
              <a:rPr lang="en-US" sz="2000" b="0" i="0" dirty="0">
                <a:solidFill>
                  <a:srgbClr val="FF0000"/>
                </a:solidFill>
                <a:effectLst/>
              </a:rPr>
              <a:t>defining resources required, goals, constraints</a:t>
            </a:r>
            <a:r>
              <a:rPr lang="en-US" sz="2000" b="0" i="0" dirty="0">
                <a:effectLst/>
              </a:rPr>
              <a:t>, etc. for the project. It presents a </a:t>
            </a:r>
            <a:r>
              <a:rPr lang="en-US" sz="2000" b="0" i="0" dirty="0">
                <a:solidFill>
                  <a:srgbClr val="FF0000"/>
                </a:solidFill>
                <a:effectLst/>
              </a:rPr>
              <a:t>detailed plan </a:t>
            </a:r>
            <a:r>
              <a:rPr lang="en-US" sz="2000" b="0" i="0" dirty="0">
                <a:effectLst/>
              </a:rPr>
              <a:t>to be followed </a:t>
            </a:r>
            <a:r>
              <a:rPr lang="en-US" sz="2000" b="0" i="0" dirty="0">
                <a:solidFill>
                  <a:srgbClr val="FF0000"/>
                </a:solidFill>
                <a:effectLst/>
              </a:rPr>
              <a:t>systematically for successful completion of a good quality software</a:t>
            </a:r>
            <a:r>
              <a:rPr lang="en-US" sz="2000" b="0" i="0" dirty="0">
                <a:effectLst/>
              </a:rPr>
              <a:t>.</a:t>
            </a:r>
          </a:p>
          <a:p>
            <a:pPr lvl="1" algn="just" fontAlgn="base"/>
            <a:r>
              <a:rPr lang="en-US" sz="2000" b="0" i="0" dirty="0">
                <a:effectLst/>
              </a:rPr>
              <a:t>Configuration Management- The </a:t>
            </a:r>
            <a:r>
              <a:rPr lang="en-US" sz="2000" b="0" i="0" dirty="0">
                <a:solidFill>
                  <a:srgbClr val="FF0000"/>
                </a:solidFill>
                <a:effectLst/>
              </a:rPr>
              <a:t>focus is on maintaining the performance of the software product</a:t>
            </a:r>
            <a:r>
              <a:rPr lang="en-US" sz="2000" b="0" i="0" dirty="0">
                <a:effectLst/>
              </a:rPr>
              <a:t>, including all its components, for the entire lifecycle.</a:t>
            </a:r>
          </a:p>
          <a:p>
            <a:pPr lvl="1" algn="just" fontAlgn="base"/>
            <a:r>
              <a:rPr lang="en-US" sz="2000" b="0" i="0" dirty="0">
                <a:effectLst/>
              </a:rPr>
              <a:t>Requirements Management- It includes the management of customer reviews and feedback which result in some changes in the requirement set. It also consists of accommodation of those modified requirements.</a:t>
            </a:r>
          </a:p>
          <a:p>
            <a:pPr lvl="1" algn="just" fontAlgn="base"/>
            <a:r>
              <a:rPr lang="en-US" sz="2000" b="0" i="0" dirty="0">
                <a:effectLst/>
              </a:rPr>
              <a:t>Subcontract Management- It focuses on the effective management of qualified software contractors i.e. it manages the parts of the software which are developed by third parties.</a:t>
            </a:r>
          </a:p>
          <a:p>
            <a:pPr lvl="1" algn="just" fontAlgn="base"/>
            <a:r>
              <a:rPr lang="en-US" sz="2000" b="0" i="0" dirty="0">
                <a:effectLst/>
              </a:rPr>
              <a:t>Software Quality Assurance- It guarantees a good quality software product by following certain rules and quality standard guidelines while development.</a:t>
            </a:r>
            <a:br>
              <a:rPr lang="en-US" sz="2000" dirty="0"/>
            </a:br>
            <a:endParaRPr lang="en-US" sz="2000" dirty="0"/>
          </a:p>
        </p:txBody>
      </p:sp>
    </p:spTree>
    <p:extLst>
      <p:ext uri="{BB962C8B-B14F-4D97-AF65-F5344CB8AC3E}">
        <p14:creationId xmlns:p14="http://schemas.microsoft.com/office/powerpoint/2010/main" val="16094664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D499-D7B1-4434-85B0-C4158B025BCE}"/>
              </a:ext>
            </a:extLst>
          </p:cNvPr>
          <p:cNvSpPr>
            <a:spLocks noGrp="1"/>
          </p:cNvSpPr>
          <p:nvPr>
            <p:ph type="title"/>
          </p:nvPr>
        </p:nvSpPr>
        <p:spPr/>
        <p:txBody>
          <a:bodyPr/>
          <a:lstStyle/>
          <a:p>
            <a:r>
              <a:rPr lang="en-US" b="1" i="0" dirty="0">
                <a:effectLst/>
                <a:latin typeface="Roboto"/>
              </a:rPr>
              <a:t>Level-3: Defined</a:t>
            </a:r>
            <a:endParaRPr lang="en-US" dirty="0"/>
          </a:p>
        </p:txBody>
      </p:sp>
      <p:sp>
        <p:nvSpPr>
          <p:cNvPr id="3" name="Content Placeholder 2">
            <a:extLst>
              <a:ext uri="{FF2B5EF4-FFF2-40B4-BE49-F238E27FC236}">
                <a16:creationId xmlns:a16="http://schemas.microsoft.com/office/drawing/2014/main" id="{A47B80EA-91E6-4AD7-89BD-D1714F38149C}"/>
              </a:ext>
            </a:extLst>
          </p:cNvPr>
          <p:cNvSpPr>
            <a:spLocks noGrp="1"/>
          </p:cNvSpPr>
          <p:nvPr>
            <p:ph idx="1"/>
          </p:nvPr>
        </p:nvSpPr>
        <p:spPr/>
        <p:txBody>
          <a:bodyPr>
            <a:noAutofit/>
          </a:bodyPr>
          <a:lstStyle/>
          <a:p>
            <a:pPr algn="just" fontAlgn="base">
              <a:buFont typeface="Arial" panose="020B0604020202020204" pitchFamily="34" charset="0"/>
              <a:buChar char="•"/>
            </a:pPr>
            <a:r>
              <a:rPr lang="en-US" sz="2000" b="0" i="0" dirty="0">
                <a:effectLst/>
              </a:rPr>
              <a:t>At this level, documentation of the standard guidelines and procedures takes place.</a:t>
            </a:r>
          </a:p>
          <a:p>
            <a:pPr algn="just" fontAlgn="base">
              <a:buFont typeface="Arial" panose="020B0604020202020204" pitchFamily="34" charset="0"/>
              <a:buChar char="•"/>
            </a:pPr>
            <a:r>
              <a:rPr lang="en-US" sz="2000" b="0" i="0" dirty="0">
                <a:effectLst/>
              </a:rPr>
              <a:t>It is a well-defined integrated set of project specific software engineering and management processes.</a:t>
            </a:r>
          </a:p>
          <a:p>
            <a:pPr algn="just" fontAlgn="base">
              <a:buFont typeface="Arial" panose="020B0604020202020204" pitchFamily="34" charset="0"/>
              <a:buChar char="•"/>
            </a:pPr>
            <a:r>
              <a:rPr lang="en-US" sz="2000" b="0" i="0" dirty="0">
                <a:effectLst/>
              </a:rPr>
              <a:t>KPA’s:</a:t>
            </a:r>
          </a:p>
          <a:p>
            <a:pPr lvl="1" algn="just" fontAlgn="base"/>
            <a:r>
              <a:rPr lang="en-US" sz="2000" b="0" i="0" dirty="0">
                <a:effectLst/>
              </a:rPr>
              <a:t>Peer Reviews- In this method, defects are removed by using several review methods like walkthroughs, inspections, buddy checks, etc.</a:t>
            </a:r>
          </a:p>
          <a:p>
            <a:pPr lvl="1" algn="just" fontAlgn="base"/>
            <a:r>
              <a:rPr lang="en-US" sz="2000" b="0" i="0" dirty="0">
                <a:effectLst/>
              </a:rPr>
              <a:t>Intergroup Coordination- It consists of planned interactions between different development teams to ensure efficient and proper fulfilment of customer needs.</a:t>
            </a:r>
          </a:p>
          <a:p>
            <a:pPr lvl="1" algn="just" fontAlgn="base"/>
            <a:r>
              <a:rPr lang="en-US" sz="2000" b="0" i="0" dirty="0">
                <a:effectLst/>
              </a:rPr>
              <a:t>Organization Process Definition- It’s key focus is on the development and maintenance of the standard development processes.</a:t>
            </a:r>
          </a:p>
          <a:p>
            <a:pPr lvl="1" algn="just" fontAlgn="base"/>
            <a:r>
              <a:rPr lang="en-US" sz="2000" b="0" i="0" dirty="0">
                <a:effectLst/>
              </a:rPr>
              <a:t>Organization Process Focus- It includes activities and practices that should be followed to improve the process capabilities of an organization.</a:t>
            </a:r>
          </a:p>
          <a:p>
            <a:pPr lvl="1" algn="just" fontAlgn="base"/>
            <a:r>
              <a:rPr lang="en-US" sz="2000" b="0" i="0" dirty="0">
                <a:effectLst/>
              </a:rPr>
              <a:t>Training Programs- It focuses on the enhancement of knowledge and skills of the team members including the developers and ensuring an increase in work efficiency.</a:t>
            </a:r>
          </a:p>
        </p:txBody>
      </p:sp>
    </p:spTree>
    <p:extLst>
      <p:ext uri="{BB962C8B-B14F-4D97-AF65-F5344CB8AC3E}">
        <p14:creationId xmlns:p14="http://schemas.microsoft.com/office/powerpoint/2010/main" val="3907530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3801-334F-42DB-839D-DFE695A91F03}"/>
              </a:ext>
            </a:extLst>
          </p:cNvPr>
          <p:cNvSpPr>
            <a:spLocks noGrp="1"/>
          </p:cNvSpPr>
          <p:nvPr>
            <p:ph type="title"/>
          </p:nvPr>
        </p:nvSpPr>
        <p:spPr/>
        <p:txBody>
          <a:bodyPr/>
          <a:lstStyle/>
          <a:p>
            <a:r>
              <a:rPr lang="en-US" b="1" i="0" dirty="0">
                <a:effectLst/>
                <a:latin typeface="Roboto"/>
              </a:rPr>
              <a:t>Level-4: Managed</a:t>
            </a:r>
            <a:endParaRPr lang="en-US" dirty="0"/>
          </a:p>
        </p:txBody>
      </p:sp>
      <p:sp>
        <p:nvSpPr>
          <p:cNvPr id="3" name="Content Placeholder 2">
            <a:extLst>
              <a:ext uri="{FF2B5EF4-FFF2-40B4-BE49-F238E27FC236}">
                <a16:creationId xmlns:a16="http://schemas.microsoft.com/office/drawing/2014/main" id="{0283BD5F-78B7-40B4-A308-72911365F46B}"/>
              </a:ext>
            </a:extLst>
          </p:cNvPr>
          <p:cNvSpPr>
            <a:spLocks noGrp="1"/>
          </p:cNvSpPr>
          <p:nvPr>
            <p:ph idx="1"/>
          </p:nvPr>
        </p:nvSpPr>
        <p:spPr/>
        <p:txBody>
          <a:bodyPr>
            <a:normAutofit/>
          </a:bodyPr>
          <a:lstStyle/>
          <a:p>
            <a:pPr algn="just" fontAlgn="base">
              <a:buFont typeface="Arial" panose="020B0604020202020204" pitchFamily="34" charset="0"/>
              <a:buChar char="•"/>
            </a:pPr>
            <a:r>
              <a:rPr lang="en-US" sz="2000" b="0" i="0" dirty="0">
                <a:effectLst/>
              </a:rPr>
              <a:t>At this stage, quantitative quality goals are set for the organization for software products as well as software processes.</a:t>
            </a:r>
          </a:p>
          <a:p>
            <a:pPr algn="just" fontAlgn="base">
              <a:buFont typeface="Arial" panose="020B0604020202020204" pitchFamily="34" charset="0"/>
              <a:buChar char="•"/>
            </a:pPr>
            <a:r>
              <a:rPr lang="en-US" sz="2000" b="0" i="0" dirty="0">
                <a:effectLst/>
              </a:rPr>
              <a:t>The measurements made help the organization to predict the product and process quality within some limits defined quantitatively.</a:t>
            </a:r>
          </a:p>
          <a:p>
            <a:pPr algn="just" fontAlgn="base">
              <a:buFont typeface="Arial" panose="020B0604020202020204" pitchFamily="34" charset="0"/>
              <a:buChar char="•"/>
            </a:pPr>
            <a:r>
              <a:rPr lang="en-US" sz="2000" b="0" i="0" dirty="0">
                <a:effectLst/>
              </a:rPr>
              <a:t>KPA’s: </a:t>
            </a:r>
          </a:p>
          <a:p>
            <a:pPr lvl="1" algn="just" fontAlgn="base"/>
            <a:r>
              <a:rPr lang="en-US" sz="2000" b="0" i="0" dirty="0">
                <a:effectLst/>
              </a:rPr>
              <a:t>Software Quality Management- It includes the establishment of plans and strategies to develop a quantitative analysis and understanding of the product’s quality.</a:t>
            </a:r>
          </a:p>
          <a:p>
            <a:pPr lvl="1" algn="just" fontAlgn="base"/>
            <a:r>
              <a:rPr lang="en-US" sz="2000" b="0" i="0" dirty="0">
                <a:effectLst/>
              </a:rPr>
              <a:t>Quantitative Management- It focuses on controlling the project performance in a quantitative manner.</a:t>
            </a:r>
          </a:p>
          <a:p>
            <a:pPr algn="just"/>
            <a:endParaRPr lang="en-US" sz="2000" dirty="0"/>
          </a:p>
        </p:txBody>
      </p:sp>
    </p:spTree>
    <p:extLst>
      <p:ext uri="{BB962C8B-B14F-4D97-AF65-F5344CB8AC3E}">
        <p14:creationId xmlns:p14="http://schemas.microsoft.com/office/powerpoint/2010/main" val="13034713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7FED-5146-4601-B3D1-6EF183C3F2BF}"/>
              </a:ext>
            </a:extLst>
          </p:cNvPr>
          <p:cNvSpPr>
            <a:spLocks noGrp="1"/>
          </p:cNvSpPr>
          <p:nvPr>
            <p:ph type="title"/>
          </p:nvPr>
        </p:nvSpPr>
        <p:spPr/>
        <p:txBody>
          <a:bodyPr/>
          <a:lstStyle/>
          <a:p>
            <a:r>
              <a:rPr lang="en-US" b="1" i="0" dirty="0">
                <a:effectLst/>
                <a:latin typeface="Roboto"/>
              </a:rPr>
              <a:t>Level-5: Optimizing</a:t>
            </a:r>
            <a:endParaRPr lang="en-US" dirty="0"/>
          </a:p>
        </p:txBody>
      </p:sp>
      <p:sp>
        <p:nvSpPr>
          <p:cNvPr id="3" name="Content Placeholder 2">
            <a:extLst>
              <a:ext uri="{FF2B5EF4-FFF2-40B4-BE49-F238E27FC236}">
                <a16:creationId xmlns:a16="http://schemas.microsoft.com/office/drawing/2014/main" id="{8AC1C58A-75AD-4E7F-8540-57EA5108C482}"/>
              </a:ext>
            </a:extLst>
          </p:cNvPr>
          <p:cNvSpPr>
            <a:spLocks noGrp="1"/>
          </p:cNvSpPr>
          <p:nvPr>
            <p:ph idx="1"/>
          </p:nvPr>
        </p:nvSpPr>
        <p:spPr/>
        <p:txBody>
          <a:bodyPr>
            <a:normAutofit/>
          </a:bodyPr>
          <a:lstStyle/>
          <a:p>
            <a:pPr algn="just" fontAlgn="base">
              <a:buFont typeface="Arial" panose="020B0604020202020204" pitchFamily="34" charset="0"/>
              <a:buChar char="•"/>
            </a:pPr>
            <a:r>
              <a:rPr lang="en-US" sz="2000" b="0" i="0" dirty="0">
                <a:effectLst/>
              </a:rPr>
              <a:t>This is the highest level of process maturity in CMM and focuses on continuous process improvement in the organization using quantitative feedback.</a:t>
            </a:r>
          </a:p>
          <a:p>
            <a:pPr algn="just" fontAlgn="base">
              <a:buFont typeface="Arial" panose="020B0604020202020204" pitchFamily="34" charset="0"/>
              <a:buChar char="•"/>
            </a:pPr>
            <a:r>
              <a:rPr lang="en-US" sz="2000" b="0" i="0" dirty="0">
                <a:effectLst/>
              </a:rPr>
              <a:t>Use of new tools, techniques and evaluation of software processes is done to prevent recurrence of known defects.</a:t>
            </a:r>
          </a:p>
          <a:p>
            <a:pPr algn="just" fontAlgn="base">
              <a:buFont typeface="Arial" panose="020B0604020202020204" pitchFamily="34" charset="0"/>
              <a:buChar char="•"/>
            </a:pPr>
            <a:r>
              <a:rPr lang="en-US" sz="2000" b="0" i="0" dirty="0">
                <a:effectLst/>
              </a:rPr>
              <a:t>KPA’s:</a:t>
            </a:r>
          </a:p>
          <a:p>
            <a:pPr lvl="1" algn="just" fontAlgn="base"/>
            <a:r>
              <a:rPr lang="en-US" sz="2000" b="0" i="0" dirty="0">
                <a:effectLst/>
              </a:rPr>
              <a:t>Process Change Management- Its focus is on the continuous improvement of organization’s software processes to improve productivity, quality and cycle time for the software product.</a:t>
            </a:r>
          </a:p>
          <a:p>
            <a:pPr lvl="1" algn="just" fontAlgn="base"/>
            <a:r>
              <a:rPr lang="en-US" sz="2000" b="0" i="0" dirty="0">
                <a:effectLst/>
              </a:rPr>
              <a:t>Technology Change Management- It consists of identification and use of new technologies to improve product quality and decrease the product development time.</a:t>
            </a:r>
          </a:p>
          <a:p>
            <a:pPr lvl="1" algn="just" fontAlgn="base"/>
            <a:r>
              <a:rPr lang="en-US" sz="2000" b="0" i="0" dirty="0">
                <a:effectLst/>
              </a:rPr>
              <a:t>Defect Prevention- It focuses on identification of causes of defects and to prevent them from recurring in future projects by improving project defined process.</a:t>
            </a:r>
          </a:p>
          <a:p>
            <a:pPr algn="just"/>
            <a:endParaRPr lang="en-US" sz="2000" dirty="0"/>
          </a:p>
        </p:txBody>
      </p:sp>
    </p:spTree>
    <p:extLst>
      <p:ext uri="{BB962C8B-B14F-4D97-AF65-F5344CB8AC3E}">
        <p14:creationId xmlns:p14="http://schemas.microsoft.com/office/powerpoint/2010/main" val="2426931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3387371-7A42-4223-A9A5-9CCB0626BB4D}"/>
              </a:ext>
            </a:extLst>
          </p:cNvPr>
          <p:cNvGraphicFramePr>
            <a:graphicFrameLocks noGrp="1"/>
          </p:cNvGraphicFramePr>
          <p:nvPr>
            <p:extLst>
              <p:ext uri="{D42A27DB-BD31-4B8C-83A1-F6EECF244321}">
                <p14:modId xmlns:p14="http://schemas.microsoft.com/office/powerpoint/2010/main" val="2071713172"/>
              </p:ext>
            </p:extLst>
          </p:nvPr>
        </p:nvGraphicFramePr>
        <p:xfrm>
          <a:off x="50800" y="469575"/>
          <a:ext cx="12090400" cy="6388425"/>
        </p:xfrm>
        <a:graphic>
          <a:graphicData uri="http://schemas.openxmlformats.org/drawingml/2006/table">
            <a:tbl>
              <a:tblPr/>
              <a:tblGrid>
                <a:gridCol w="6045200">
                  <a:extLst>
                    <a:ext uri="{9D8B030D-6E8A-4147-A177-3AD203B41FA5}">
                      <a16:colId xmlns:a16="http://schemas.microsoft.com/office/drawing/2014/main" val="2482636200"/>
                    </a:ext>
                  </a:extLst>
                </a:gridCol>
                <a:gridCol w="6045200">
                  <a:extLst>
                    <a:ext uri="{9D8B030D-6E8A-4147-A177-3AD203B41FA5}">
                      <a16:colId xmlns:a16="http://schemas.microsoft.com/office/drawing/2014/main" val="1075493922"/>
                    </a:ext>
                  </a:extLst>
                </a:gridCol>
              </a:tblGrid>
              <a:tr h="1339112">
                <a:tc>
                  <a:txBody>
                    <a:bodyPr/>
                    <a:lstStyle/>
                    <a:p>
                      <a:pPr algn="l" fontAlgn="base"/>
                      <a:r>
                        <a:rPr lang="en-US" sz="1800" b="0">
                          <a:effectLst/>
                        </a:rPr>
                        <a:t>ISO 9000 is a set of international standarads on quality management and quality assurance developed to help companies effectively document the quality system elements needed to an efficient quality system.</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SEI (Software Engineering Institute), Capability Maturity Model (CMM) specifies an increasing series of levels of a software development organization.</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202049501"/>
                  </a:ext>
                </a:extLst>
              </a:tr>
              <a:tr h="707911">
                <a:tc>
                  <a:txBody>
                    <a:bodyPr/>
                    <a:lstStyle/>
                    <a:p>
                      <a:pPr algn="l" fontAlgn="base"/>
                      <a:r>
                        <a:rPr lang="en-US" sz="1800" b="0">
                          <a:effectLst/>
                        </a:rPr>
                        <a:t>Focus is customer supplier relationship, attempting to reduce customer’s risk in choosing a supplier.</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Focus on the software supplier to improve its interval processes to achieve a higher quality product for the benefit of the customer.</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58393057"/>
                  </a:ext>
                </a:extLst>
              </a:tr>
              <a:tr h="392309">
                <a:tc>
                  <a:txBody>
                    <a:bodyPr/>
                    <a:lstStyle/>
                    <a:p>
                      <a:pPr algn="l" fontAlgn="base"/>
                      <a:r>
                        <a:rPr lang="en-US" sz="1800" b="0">
                          <a:effectLst/>
                        </a:rPr>
                        <a:t>It is created for hard goods manufacturing industries.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created for software industry.</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72750597"/>
                  </a:ext>
                </a:extLst>
              </a:tr>
              <a:tr h="392309">
                <a:tc>
                  <a:txBody>
                    <a:bodyPr/>
                    <a:lstStyle/>
                    <a:p>
                      <a:pPr algn="l" fontAlgn="base"/>
                      <a:r>
                        <a:rPr lang="en-US" sz="1800" b="0" dirty="0">
                          <a:effectLst/>
                        </a:rPr>
                        <a:t>ISO9000 is recognized and accepted in most of the countries.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SEICMM is used in USA, less widely elsewhere.</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298008040"/>
                  </a:ext>
                </a:extLst>
              </a:tr>
              <a:tr h="550110">
                <a:tc>
                  <a:txBody>
                    <a:bodyPr/>
                    <a:lstStyle/>
                    <a:p>
                      <a:pPr algn="l" fontAlgn="base"/>
                      <a:r>
                        <a:rPr lang="en-US" sz="1800" b="0">
                          <a:effectLst/>
                        </a:rPr>
                        <a:t>It specifies concepts, principles and safeguards that should be in place.</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CMM provides detailed and specific definition of what is required for given levels.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098169319"/>
                  </a:ext>
                </a:extLst>
              </a:tr>
              <a:tr h="392309">
                <a:tc>
                  <a:txBody>
                    <a:bodyPr/>
                    <a:lstStyle/>
                    <a:p>
                      <a:pPr algn="l" fontAlgn="base"/>
                      <a:r>
                        <a:rPr lang="en-US" sz="1800" b="0">
                          <a:effectLst/>
                        </a:rPr>
                        <a:t>This establishes one acceptance level.</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assesses on 5 levels.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48400025"/>
                  </a:ext>
                </a:extLst>
              </a:tr>
              <a:tr h="392309">
                <a:tc>
                  <a:txBody>
                    <a:bodyPr/>
                    <a:lstStyle/>
                    <a:p>
                      <a:pPr algn="l" fontAlgn="base"/>
                      <a:r>
                        <a:rPr lang="en-US" sz="1800" b="0">
                          <a:effectLst/>
                        </a:rPr>
                        <a:t>Its certification is valid for three years.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has no limit on certification.</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488916057"/>
                  </a:ext>
                </a:extLst>
              </a:tr>
              <a:tr h="239565">
                <a:tc>
                  <a:txBody>
                    <a:bodyPr/>
                    <a:lstStyle/>
                    <a:p>
                      <a:pPr algn="l" fontAlgn="base"/>
                      <a:r>
                        <a:rPr lang="en-US" sz="1800" b="0">
                          <a:effectLst/>
                        </a:rPr>
                        <a:t>It focuses on inwardly processes.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focus outwardly.</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246396448"/>
                  </a:ext>
                </a:extLst>
              </a:tr>
              <a:tr h="550110">
                <a:tc>
                  <a:txBody>
                    <a:bodyPr/>
                    <a:lstStyle/>
                    <a:p>
                      <a:pPr algn="l" fontAlgn="base"/>
                      <a:r>
                        <a:rPr lang="en-US" sz="1800" b="0">
                          <a:effectLst/>
                        </a:rPr>
                        <a:t>It has no level.</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has 5 levels:</a:t>
                      </a:r>
                      <a:r>
                        <a:rPr lang="en-US" sz="1800" b="1">
                          <a:effectLst/>
                        </a:rPr>
                        <a:t>(a).</a:t>
                      </a:r>
                      <a:r>
                        <a:rPr lang="en-US" sz="1800" b="0">
                          <a:effectLst/>
                        </a:rPr>
                        <a:t> Initial </a:t>
                      </a:r>
                      <a:r>
                        <a:rPr lang="en-US" sz="1800" b="1">
                          <a:effectLst/>
                        </a:rPr>
                        <a:t>(b).</a:t>
                      </a:r>
                      <a:r>
                        <a:rPr lang="en-US" sz="1800" b="0">
                          <a:effectLst/>
                        </a:rPr>
                        <a:t> Repeatable </a:t>
                      </a:r>
                      <a:r>
                        <a:rPr lang="en-US" sz="1800" b="1">
                          <a:effectLst/>
                        </a:rPr>
                        <a:t>(c).</a:t>
                      </a:r>
                      <a:r>
                        <a:rPr lang="en-US" sz="1800" b="0">
                          <a:effectLst/>
                        </a:rPr>
                        <a:t> Defined </a:t>
                      </a:r>
                      <a:r>
                        <a:rPr lang="en-US" sz="1800" b="1">
                          <a:effectLst/>
                        </a:rPr>
                        <a:t>(d).</a:t>
                      </a:r>
                      <a:r>
                        <a:rPr lang="en-US" sz="1800" b="0">
                          <a:effectLst/>
                        </a:rPr>
                        <a:t> Managed </a:t>
                      </a:r>
                      <a:r>
                        <a:rPr lang="en-US" sz="1800" b="1">
                          <a:effectLst/>
                        </a:rPr>
                        <a:t>(e).</a:t>
                      </a:r>
                      <a:r>
                        <a:rPr lang="en-US" sz="1800" b="0">
                          <a:effectLst/>
                        </a:rPr>
                        <a:t> Optimized </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121318726"/>
                  </a:ext>
                </a:extLst>
              </a:tr>
              <a:tr h="239565">
                <a:tc>
                  <a:txBody>
                    <a:bodyPr/>
                    <a:lstStyle/>
                    <a:p>
                      <a:pPr algn="l" fontAlgn="base"/>
                      <a:r>
                        <a:rPr lang="en-US" sz="1800" b="0">
                          <a:effectLst/>
                        </a:rPr>
                        <a:t>It is basically an audit.</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basically an appraisal.</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720366739"/>
                  </a:ext>
                </a:extLst>
              </a:tr>
              <a:tr h="239565">
                <a:tc>
                  <a:txBody>
                    <a:bodyPr/>
                    <a:lstStyle/>
                    <a:p>
                      <a:pPr algn="l" fontAlgn="base"/>
                      <a:r>
                        <a:rPr lang="en-US" sz="1800" b="0">
                          <a:effectLst/>
                        </a:rPr>
                        <a:t>It is open to multi sector.</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open to IT/ITES.</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182708866"/>
                  </a:ext>
                </a:extLst>
              </a:tr>
              <a:tr h="392309">
                <a:tc>
                  <a:txBody>
                    <a:bodyPr/>
                    <a:lstStyle/>
                    <a:p>
                      <a:pPr algn="l" fontAlgn="base"/>
                      <a:r>
                        <a:rPr lang="en-US" sz="1800" b="0">
                          <a:effectLst/>
                        </a:rPr>
                        <a:t>Follow set of standards to make success repeatable.</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rPr>
                        <a:t>It emphasizes a process of continuous improvement.</a:t>
                      </a:r>
                    </a:p>
                  </a:txBody>
                  <a:tcPr marL="57427" marR="57427" marT="28714" marB="28714"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57723171"/>
                  </a:ext>
                </a:extLst>
              </a:tr>
            </a:tbl>
          </a:graphicData>
        </a:graphic>
      </p:graphicFrame>
      <p:graphicFrame>
        <p:nvGraphicFramePr>
          <p:cNvPr id="3" name="Table 3">
            <a:extLst>
              <a:ext uri="{FF2B5EF4-FFF2-40B4-BE49-F238E27FC236}">
                <a16:creationId xmlns:a16="http://schemas.microsoft.com/office/drawing/2014/main" id="{3411094D-29EC-4C79-93C2-946D8BFC8CB0}"/>
              </a:ext>
            </a:extLst>
          </p:cNvPr>
          <p:cNvGraphicFramePr>
            <a:graphicFrameLocks noGrp="1"/>
          </p:cNvGraphicFramePr>
          <p:nvPr>
            <p:extLst>
              <p:ext uri="{D42A27DB-BD31-4B8C-83A1-F6EECF244321}">
                <p14:modId xmlns:p14="http://schemas.microsoft.com/office/powerpoint/2010/main" val="1340522772"/>
              </p:ext>
            </p:extLst>
          </p:nvPr>
        </p:nvGraphicFramePr>
        <p:xfrm>
          <a:off x="0" y="98735"/>
          <a:ext cx="12141200" cy="370840"/>
        </p:xfrm>
        <a:graphic>
          <a:graphicData uri="http://schemas.openxmlformats.org/drawingml/2006/table">
            <a:tbl>
              <a:tblPr firstRow="1" bandRow="1">
                <a:tableStyleId>{5C22544A-7EE6-4342-B048-85BDC9FD1C3A}</a:tableStyleId>
              </a:tblPr>
              <a:tblGrid>
                <a:gridCol w="6070600">
                  <a:extLst>
                    <a:ext uri="{9D8B030D-6E8A-4147-A177-3AD203B41FA5}">
                      <a16:colId xmlns:a16="http://schemas.microsoft.com/office/drawing/2014/main" val="3411496430"/>
                    </a:ext>
                  </a:extLst>
                </a:gridCol>
                <a:gridCol w="6070600">
                  <a:extLst>
                    <a:ext uri="{9D8B030D-6E8A-4147-A177-3AD203B41FA5}">
                      <a16:colId xmlns:a16="http://schemas.microsoft.com/office/drawing/2014/main" val="721466481"/>
                    </a:ext>
                  </a:extLst>
                </a:gridCol>
              </a:tblGrid>
              <a:tr h="370840">
                <a:tc>
                  <a:txBody>
                    <a:bodyPr/>
                    <a:lstStyle/>
                    <a:p>
                      <a:pPr algn="ctr"/>
                      <a:r>
                        <a:rPr lang="en-US" dirty="0"/>
                        <a:t>ISO</a:t>
                      </a:r>
                    </a:p>
                  </a:txBody>
                  <a:tcPr/>
                </a:tc>
                <a:tc>
                  <a:txBody>
                    <a:bodyPr/>
                    <a:lstStyle/>
                    <a:p>
                      <a:pPr algn="ctr"/>
                      <a:r>
                        <a:rPr lang="en-US" dirty="0"/>
                        <a:t>CMM</a:t>
                      </a:r>
                    </a:p>
                  </a:txBody>
                  <a:tcPr/>
                </a:tc>
                <a:extLst>
                  <a:ext uri="{0D108BD9-81ED-4DB2-BD59-A6C34878D82A}">
                    <a16:rowId xmlns:a16="http://schemas.microsoft.com/office/drawing/2014/main" val="1722905482"/>
                  </a:ext>
                </a:extLst>
              </a:tr>
            </a:tbl>
          </a:graphicData>
        </a:graphic>
      </p:graphicFrame>
    </p:spTree>
    <p:extLst>
      <p:ext uri="{BB962C8B-B14F-4D97-AF65-F5344CB8AC3E}">
        <p14:creationId xmlns:p14="http://schemas.microsoft.com/office/powerpoint/2010/main" val="20641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672D-3EDD-4085-A868-ABB6D1C0C445}"/>
              </a:ext>
            </a:extLst>
          </p:cNvPr>
          <p:cNvSpPr>
            <a:spLocks noGrp="1"/>
          </p:cNvSpPr>
          <p:nvPr>
            <p:ph type="title"/>
          </p:nvPr>
        </p:nvSpPr>
        <p:spPr/>
        <p:txBody>
          <a:bodyPr/>
          <a:lstStyle/>
          <a:p>
            <a:r>
              <a:rPr lang="en-US" dirty="0"/>
              <a:t>Interface Requirements</a:t>
            </a:r>
          </a:p>
        </p:txBody>
      </p:sp>
      <p:sp>
        <p:nvSpPr>
          <p:cNvPr id="3" name="Content Placeholder 2">
            <a:extLst>
              <a:ext uri="{FF2B5EF4-FFF2-40B4-BE49-F238E27FC236}">
                <a16:creationId xmlns:a16="http://schemas.microsoft.com/office/drawing/2014/main" id="{AB2862F4-B4DD-4E89-A832-EBBD3A5ACAC3}"/>
              </a:ext>
            </a:extLst>
          </p:cNvPr>
          <p:cNvSpPr>
            <a:spLocks noGrp="1"/>
          </p:cNvSpPr>
          <p:nvPr>
            <p:ph idx="1"/>
          </p:nvPr>
        </p:nvSpPr>
        <p:spPr/>
        <p:txBody>
          <a:bodyPr>
            <a:noAutofit/>
          </a:bodyPr>
          <a:lstStyle/>
          <a:p>
            <a:pPr marL="0" marR="0" indent="0" algn="just">
              <a:lnSpc>
                <a:spcPct val="115000"/>
              </a:lnSpc>
              <a:spcBef>
                <a:spcPts val="0"/>
              </a:spcBef>
              <a:spcAft>
                <a:spcPts val="1000"/>
              </a:spcAft>
              <a:buNone/>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3200" u="sng" dirty="0">
                <a:effectLst/>
                <a:latin typeface="Times New Roman" panose="02020603050405020304" pitchFamily="18" charset="0"/>
                <a:ea typeface="Calibri" panose="020F0502020204030204" pitchFamily="34" charset="0"/>
                <a:cs typeface="Times New Roman" panose="02020603050405020304" pitchFamily="18" charset="0"/>
              </a:rPr>
              <a:t>Inverse Requirements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Inverse requirements specify the constraints on allowable behavior. Software safety and security requirements are usually stated in this manner. </a:t>
            </a:r>
          </a:p>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Inverse requirements can be functional and nonfunctional. </a:t>
            </a:r>
          </a:p>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For example: When a customer specifies that something must not be done. For example, User ID should only contain digits.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990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98D4-2FCE-40C3-8AB0-E00D87538DE0}"/>
              </a:ext>
            </a:extLst>
          </p:cNvPr>
          <p:cNvSpPr>
            <a:spLocks noGrp="1"/>
          </p:cNvSpPr>
          <p:nvPr>
            <p:ph type="title"/>
          </p:nvPr>
        </p:nvSpPr>
        <p:spPr/>
        <p:txBody>
          <a:bodyPr/>
          <a:lstStyle/>
          <a:p>
            <a:r>
              <a:rPr lang="en-US" dirty="0"/>
              <a:t>Design and Implementation Requirements</a:t>
            </a:r>
          </a:p>
        </p:txBody>
      </p:sp>
      <p:sp>
        <p:nvSpPr>
          <p:cNvPr id="3" name="Content Placeholder 2">
            <a:extLst>
              <a:ext uri="{FF2B5EF4-FFF2-40B4-BE49-F238E27FC236}">
                <a16:creationId xmlns:a16="http://schemas.microsoft.com/office/drawing/2014/main" id="{D103EDA3-B25E-4797-8CD0-E90964629BFB}"/>
              </a:ext>
            </a:extLst>
          </p:cNvPr>
          <p:cNvSpPr>
            <a:spLocks noGrp="1"/>
          </p:cNvSpPr>
          <p:nvPr>
            <p:ph idx="1"/>
          </p:nvPr>
        </p:nvSpPr>
        <p:spPr/>
        <p:txBody>
          <a:bodyPr>
            <a:normAutofit fontScale="92500" lnSpcReduction="10000"/>
          </a:bodyPr>
          <a:lstStyle/>
          <a:p>
            <a:pPr marL="0" marR="0" indent="0" algn="just">
              <a:lnSpc>
                <a:spcPct val="115000"/>
              </a:lnSpc>
              <a:spcBef>
                <a:spcPts val="0"/>
              </a:spcBef>
              <a:spcAft>
                <a:spcPts val="1000"/>
              </a:spcAft>
              <a:buNone/>
            </a:pPr>
            <a:r>
              <a:rPr lang="en-US" sz="3600" dirty="0">
                <a:effectLst/>
                <a:ea typeface="Calibri" panose="020F0502020204030204" pitchFamily="34" charset="0"/>
                <a:cs typeface="Times New Roman" panose="02020603050405020304" pitchFamily="18" charset="0"/>
              </a:rPr>
              <a:t>6. </a:t>
            </a:r>
            <a:r>
              <a:rPr lang="en-US" sz="3600" u="sng" dirty="0">
                <a:effectLst/>
                <a:ea typeface="Calibri" panose="020F0502020204030204" pitchFamily="34" charset="0"/>
                <a:cs typeface="Times New Roman" panose="02020603050405020304" pitchFamily="18" charset="0"/>
              </a:rPr>
              <a:t>Design and Implementation Requirements</a:t>
            </a:r>
            <a:endParaRPr lang="en-US" sz="3600" dirty="0">
              <a:effectLst/>
              <a:ea typeface="Calibri" panose="020F0502020204030204" pitchFamily="34" charset="0"/>
              <a:cs typeface="Times New Roman" panose="02020603050405020304" pitchFamily="18" charset="0"/>
            </a:endParaRPr>
          </a:p>
          <a:p>
            <a:pPr marL="0" indent="0" algn="just">
              <a:buNone/>
            </a:pPr>
            <a:r>
              <a:rPr lang="en-US" sz="3600" dirty="0">
                <a:effectLst/>
                <a:ea typeface="Calibri" panose="020F0502020204030204" pitchFamily="34" charset="0"/>
              </a:rPr>
              <a:t>Design constraints and implementation constraints are boundary conditions on how the required software is to be constructed and implemented. </a:t>
            </a:r>
          </a:p>
          <a:p>
            <a:pPr marL="0" indent="0" algn="just">
              <a:buNone/>
            </a:pPr>
            <a:endParaRPr lang="en-US" sz="3600" dirty="0">
              <a:ea typeface="Calibri" panose="020F0502020204030204" pitchFamily="34" charset="0"/>
            </a:endParaRPr>
          </a:p>
          <a:p>
            <a:pPr marL="0" indent="0" algn="just">
              <a:buNone/>
            </a:pPr>
            <a:r>
              <a:rPr lang="en-US" sz="3600" dirty="0">
                <a:effectLst/>
                <a:ea typeface="Calibri" panose="020F0502020204030204" pitchFamily="34" charset="0"/>
              </a:rPr>
              <a:t>Examples of design constraints include the fact that the software must run using a certain database system or that the software must fit into the memory of a 512 Kbyte machine.</a:t>
            </a:r>
            <a:endParaRPr lang="en-US" sz="3600" dirty="0"/>
          </a:p>
          <a:p>
            <a:pPr algn="just"/>
            <a:endParaRPr lang="en-US" sz="2000" dirty="0"/>
          </a:p>
        </p:txBody>
      </p:sp>
    </p:spTree>
    <p:extLst>
      <p:ext uri="{BB962C8B-B14F-4D97-AF65-F5344CB8AC3E}">
        <p14:creationId xmlns:p14="http://schemas.microsoft.com/office/powerpoint/2010/main" val="33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0359-36D1-40E8-93BD-9DB1DDB6C244}"/>
              </a:ext>
            </a:extLst>
          </p:cNvPr>
          <p:cNvSpPr>
            <a:spLocks noGrp="1"/>
          </p:cNvSpPr>
          <p:nvPr>
            <p:ph type="title"/>
          </p:nvPr>
        </p:nvSpPr>
        <p:spPr>
          <a:xfrm>
            <a:off x="1676400" y="0"/>
            <a:ext cx="10515600" cy="820615"/>
          </a:xfrm>
        </p:spPr>
        <p:txBody>
          <a:bodyPr/>
          <a:lstStyle/>
          <a:p>
            <a:r>
              <a:rPr lang="en-US" dirty="0"/>
              <a:t>Requirement Engineering</a:t>
            </a:r>
          </a:p>
        </p:txBody>
      </p:sp>
      <p:sp>
        <p:nvSpPr>
          <p:cNvPr id="3" name="Content Placeholder 2">
            <a:extLst>
              <a:ext uri="{FF2B5EF4-FFF2-40B4-BE49-F238E27FC236}">
                <a16:creationId xmlns:a16="http://schemas.microsoft.com/office/drawing/2014/main" id="{918B7B6D-D13D-41E9-9423-BF972AF492D4}"/>
              </a:ext>
            </a:extLst>
          </p:cNvPr>
          <p:cNvSpPr>
            <a:spLocks noGrp="1"/>
          </p:cNvSpPr>
          <p:nvPr>
            <p:ph idx="1"/>
          </p:nvPr>
        </p:nvSpPr>
        <p:spPr>
          <a:xfrm>
            <a:off x="246185" y="820614"/>
            <a:ext cx="11711353" cy="5908431"/>
          </a:xfrm>
        </p:spPr>
        <p:txBody>
          <a:bodyPr>
            <a:normAutofit lnSpcReduction="10000"/>
          </a:bodyPr>
          <a:lstStyle/>
          <a:p>
            <a:pPr marL="0" marR="0" algn="just">
              <a:lnSpc>
                <a:spcPct val="115000"/>
              </a:lnSpc>
              <a:spcBef>
                <a:spcPts val="0"/>
              </a:spcBef>
              <a:spcAft>
                <a:spcPts val="1000"/>
              </a:spcAft>
            </a:pPr>
            <a:r>
              <a:rPr lang="en-US" dirty="0">
                <a:effectLst/>
                <a:ea typeface="Calibri" panose="020F0502020204030204" pitchFamily="34" charset="0"/>
                <a:cs typeface="Times New Roman" panose="02020603050405020304" pitchFamily="18" charset="0"/>
              </a:rPr>
              <a:t>According to </a:t>
            </a:r>
            <a:r>
              <a:rPr lang="en-US" b="1" dirty="0">
                <a:effectLst/>
                <a:ea typeface="Calibri" panose="020F0502020204030204" pitchFamily="34" charset="0"/>
                <a:cs typeface="Times New Roman" panose="02020603050405020304" pitchFamily="18" charset="0"/>
              </a:rPr>
              <a:t>Pohl</a:t>
            </a:r>
            <a:r>
              <a:rPr lang="en-US" dirty="0">
                <a:effectLst/>
                <a:ea typeface="Calibri" panose="020F0502020204030204" pitchFamily="34" charset="0"/>
                <a:cs typeface="Times New Roman" panose="02020603050405020304" pitchFamily="18" charset="0"/>
              </a:rPr>
              <a:t> in 1993, “it can be defined as the process of developing requirements through an interactive, co-operative process of analyzing the problem, documenting the resulting observations in a variety of representation formats, and checking the accuracy of the understanding gained”.</a:t>
            </a:r>
          </a:p>
          <a:p>
            <a:pPr algn="just" fontAlgn="base"/>
            <a:r>
              <a:rPr lang="en-US" dirty="0">
                <a:cs typeface="Times New Roman" panose="02020603050405020304" pitchFamily="18" charset="0"/>
              </a:rPr>
              <a:t>Requirement Engineering is the process of defining, documenting and maintaining the requirements. It is a process of gathering and defining service provided by the system. Requirements Engineering Process consists of the following main activities:</a:t>
            </a:r>
          </a:p>
          <a:p>
            <a:pPr lvl="1" fontAlgn="base"/>
            <a:r>
              <a:rPr lang="en-US" sz="2800" dirty="0">
                <a:cs typeface="Times New Roman" panose="02020603050405020304" pitchFamily="18" charset="0"/>
              </a:rPr>
              <a:t>Requirements elicitation</a:t>
            </a:r>
          </a:p>
          <a:p>
            <a:pPr lvl="1" fontAlgn="base"/>
            <a:r>
              <a:rPr lang="en-US" sz="2800" dirty="0">
                <a:cs typeface="Times New Roman" panose="02020603050405020304" pitchFamily="18" charset="0"/>
              </a:rPr>
              <a:t>Requirement Analysis</a:t>
            </a:r>
          </a:p>
          <a:p>
            <a:pPr lvl="1" fontAlgn="base"/>
            <a:r>
              <a:rPr lang="en-US" sz="2800" dirty="0">
                <a:cs typeface="Times New Roman" panose="02020603050405020304" pitchFamily="18" charset="0"/>
              </a:rPr>
              <a:t>Requirements specification</a:t>
            </a:r>
          </a:p>
          <a:p>
            <a:pPr lvl="1" fontAlgn="base"/>
            <a:r>
              <a:rPr lang="en-US" sz="2800" dirty="0">
                <a:cs typeface="Times New Roman" panose="02020603050405020304" pitchFamily="18" charset="0"/>
              </a:rPr>
              <a:t>Requirements verification and validation</a:t>
            </a:r>
          </a:p>
          <a:p>
            <a:pPr lvl="1" fontAlgn="base"/>
            <a:r>
              <a:rPr lang="en-US" sz="2800" dirty="0">
                <a:cs typeface="Times New Roman" panose="02020603050405020304" pitchFamily="18" charset="0"/>
              </a:rPr>
              <a:t>Requirements management</a:t>
            </a:r>
          </a:p>
          <a:p>
            <a:pPr marL="0" marR="0" algn="just">
              <a:lnSpc>
                <a:spcPct val="115000"/>
              </a:lnSpc>
              <a:spcBef>
                <a:spcPts val="0"/>
              </a:spcBef>
              <a:spcAft>
                <a:spcPts val="1000"/>
              </a:spcAft>
            </a:pPr>
            <a:endParaRPr lang="en-US" sz="2000" dirty="0">
              <a:effectLst/>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13110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D0B638-64D3-4359-974F-7322D2030866}"/>
              </a:ext>
            </a:extLst>
          </p:cNvPr>
          <p:cNvPicPr>
            <a:picLocks noChangeAspect="1"/>
          </p:cNvPicPr>
          <p:nvPr/>
        </p:nvPicPr>
        <p:blipFill>
          <a:blip r:embed="rId2"/>
          <a:stretch>
            <a:fillRect/>
          </a:stretch>
        </p:blipFill>
        <p:spPr>
          <a:xfrm>
            <a:off x="72571" y="859473"/>
            <a:ext cx="12046858" cy="4844642"/>
          </a:xfrm>
          <a:prstGeom prst="rect">
            <a:avLst/>
          </a:prstGeom>
        </p:spPr>
      </p:pic>
    </p:spTree>
    <p:extLst>
      <p:ext uri="{BB962C8B-B14F-4D97-AF65-F5344CB8AC3E}">
        <p14:creationId xmlns:p14="http://schemas.microsoft.com/office/powerpoint/2010/main" val="244096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9C8A-E53B-42B9-AE02-34BBC26EACD0}"/>
              </a:ext>
            </a:extLst>
          </p:cNvPr>
          <p:cNvSpPr>
            <a:spLocks noGrp="1"/>
          </p:cNvSpPr>
          <p:nvPr>
            <p:ph type="title"/>
          </p:nvPr>
        </p:nvSpPr>
        <p:spPr>
          <a:xfrm>
            <a:off x="1676400" y="1"/>
            <a:ext cx="10515600" cy="914400"/>
          </a:xfrm>
        </p:spPr>
        <p:txBody>
          <a:bodyPr/>
          <a:lstStyle/>
          <a:p>
            <a:r>
              <a:rPr lang="en-US" b="1" i="0" dirty="0">
                <a:effectLst/>
                <a:latin typeface="Roboto"/>
              </a:rPr>
              <a:t>Requirements Elicitation</a:t>
            </a:r>
            <a:endParaRPr lang="en-US" dirty="0"/>
          </a:p>
        </p:txBody>
      </p:sp>
      <p:sp>
        <p:nvSpPr>
          <p:cNvPr id="3" name="Content Placeholder 2">
            <a:extLst>
              <a:ext uri="{FF2B5EF4-FFF2-40B4-BE49-F238E27FC236}">
                <a16:creationId xmlns:a16="http://schemas.microsoft.com/office/drawing/2014/main" id="{4BF98B57-585D-4315-B0D5-D04209A3B090}"/>
              </a:ext>
            </a:extLst>
          </p:cNvPr>
          <p:cNvSpPr>
            <a:spLocks noGrp="1"/>
          </p:cNvSpPr>
          <p:nvPr>
            <p:ph idx="1"/>
          </p:nvPr>
        </p:nvSpPr>
        <p:spPr>
          <a:xfrm>
            <a:off x="128953" y="797169"/>
            <a:ext cx="11875477" cy="5379794"/>
          </a:xfrm>
        </p:spPr>
        <p:txBody>
          <a:bodyPr>
            <a:normAutofit/>
          </a:bodyPr>
          <a:lstStyle/>
          <a:p>
            <a:pPr algn="just"/>
            <a:r>
              <a:rPr lang="en-US" b="0" i="0" dirty="0">
                <a:effectLst/>
              </a:rPr>
              <a:t>It is related to the various ways used to gain knowledge about the project domain and requirements. </a:t>
            </a:r>
          </a:p>
          <a:p>
            <a:pPr algn="just"/>
            <a:r>
              <a:rPr lang="en-US" b="0" i="0" dirty="0">
                <a:effectLst/>
              </a:rPr>
              <a:t>The various sources of domain knowledge include customers, business manuals, the existing software of same type, standards and other stakeholders of the project.</a:t>
            </a:r>
            <a:br>
              <a:rPr lang="en-US" dirty="0"/>
            </a:br>
            <a:endParaRPr lang="en-US" dirty="0"/>
          </a:p>
          <a:p>
            <a:pPr algn="just"/>
            <a:r>
              <a:rPr lang="en-US" b="0" i="0" dirty="0">
                <a:effectLst/>
              </a:rPr>
              <a:t>The techniques used for requirements elicitation include interviews, brainstorming, task analysis, Delphi technique (</a:t>
            </a:r>
            <a:r>
              <a:rPr lang="en-US" b="0" i="0" dirty="0">
                <a:solidFill>
                  <a:srgbClr val="222222"/>
                </a:solidFill>
                <a:effectLst/>
                <a:latin typeface="arial" panose="020B0604020202020204" pitchFamily="34" charset="0"/>
              </a:rPr>
              <a:t>opinions are most valuable, traditionally industry experts)</a:t>
            </a:r>
            <a:r>
              <a:rPr lang="en-US" b="0" i="0" dirty="0">
                <a:effectLst/>
              </a:rPr>
              <a:t>, prototyping, etc. Elicitation does not produce formal models of the requirements understood. </a:t>
            </a:r>
          </a:p>
          <a:p>
            <a:pPr algn="just"/>
            <a:r>
              <a:rPr lang="en-US" b="0" i="0" dirty="0">
                <a:effectLst/>
              </a:rPr>
              <a:t>Instead, it widens the domain knowledge of the analyst and thus helps in providing input to the next stage.</a:t>
            </a:r>
            <a:endParaRPr lang="en-US" dirty="0"/>
          </a:p>
        </p:txBody>
      </p:sp>
    </p:spTree>
    <p:extLst>
      <p:ext uri="{BB962C8B-B14F-4D97-AF65-F5344CB8AC3E}">
        <p14:creationId xmlns:p14="http://schemas.microsoft.com/office/powerpoint/2010/main" val="12359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D424-5DAA-4CCC-B0F8-99F3B954EFC7}"/>
              </a:ext>
            </a:extLst>
          </p:cNvPr>
          <p:cNvSpPr>
            <a:spLocks noGrp="1"/>
          </p:cNvSpPr>
          <p:nvPr>
            <p:ph type="title"/>
          </p:nvPr>
        </p:nvSpPr>
        <p:spPr>
          <a:xfrm>
            <a:off x="1154723" y="0"/>
            <a:ext cx="10515600" cy="807183"/>
          </a:xfrm>
        </p:spPr>
        <p:txBody>
          <a:bodyPr/>
          <a:lstStyle/>
          <a:p>
            <a:r>
              <a:rPr lang="en-US" b="1" i="0" dirty="0">
                <a:effectLst/>
                <a:latin typeface="Roboto"/>
              </a:rPr>
              <a:t>Requirements Analysis</a:t>
            </a:r>
            <a:endParaRPr lang="en-US" dirty="0"/>
          </a:p>
        </p:txBody>
      </p:sp>
      <p:sp>
        <p:nvSpPr>
          <p:cNvPr id="3" name="Content Placeholder 2">
            <a:extLst>
              <a:ext uri="{FF2B5EF4-FFF2-40B4-BE49-F238E27FC236}">
                <a16:creationId xmlns:a16="http://schemas.microsoft.com/office/drawing/2014/main" id="{5CD94342-E7B9-4636-B176-682FA6653285}"/>
              </a:ext>
            </a:extLst>
          </p:cNvPr>
          <p:cNvSpPr>
            <a:spLocks noGrp="1"/>
          </p:cNvSpPr>
          <p:nvPr>
            <p:ph idx="1"/>
          </p:nvPr>
        </p:nvSpPr>
        <p:spPr>
          <a:xfrm>
            <a:off x="386862" y="807183"/>
            <a:ext cx="11582400" cy="5369780"/>
          </a:xfrm>
        </p:spPr>
        <p:txBody>
          <a:bodyPr>
            <a:normAutofit fontScale="92500" lnSpcReduction="10000"/>
          </a:bodyPr>
          <a:lstStyle/>
          <a:p>
            <a:pPr algn="just" eaLnBrk="1" hangingPunct="1"/>
            <a:r>
              <a:rPr lang="en-US" altLang="en-US" sz="3600" dirty="0"/>
              <a:t>Requirements Analysis is the activity during which the requirements gathered elicitation are analyzed for </a:t>
            </a:r>
            <a:r>
              <a:rPr lang="en-US" altLang="en-US" sz="3600" b="1" dirty="0">
                <a:solidFill>
                  <a:srgbClr val="FF0000"/>
                </a:solidFill>
              </a:rPr>
              <a:t>conflicts, ambiguity, inconsistencies, missing requirements or extra requirements</a:t>
            </a:r>
            <a:r>
              <a:rPr lang="en-US" altLang="en-US" sz="3600" dirty="0"/>
              <a:t>.</a:t>
            </a:r>
          </a:p>
          <a:p>
            <a:pPr algn="just" eaLnBrk="1" hangingPunct="1"/>
            <a:r>
              <a:rPr lang="en-US" altLang="en-US" sz="3600" dirty="0"/>
              <a:t>This activity reviews all requirements and may provide </a:t>
            </a:r>
            <a:r>
              <a:rPr lang="en-US" altLang="en-US" sz="3600" b="1" dirty="0">
                <a:solidFill>
                  <a:srgbClr val="FF0000"/>
                </a:solidFill>
              </a:rPr>
              <a:t>a graphical view of the entire system</a:t>
            </a:r>
            <a:r>
              <a:rPr lang="en-US" altLang="en-US" sz="3600" dirty="0"/>
              <a:t>.</a:t>
            </a:r>
          </a:p>
          <a:p>
            <a:pPr algn="just" eaLnBrk="1" hangingPunct="1"/>
            <a:r>
              <a:rPr lang="en-US" altLang="en-US" sz="3600" b="1" dirty="0">
                <a:solidFill>
                  <a:srgbClr val="FF0000"/>
                </a:solidFill>
              </a:rPr>
              <a:t>After the completion of analysis</a:t>
            </a:r>
            <a:r>
              <a:rPr lang="en-US" altLang="en-US" sz="3600" dirty="0"/>
              <a:t>, it is expected that the </a:t>
            </a:r>
            <a:r>
              <a:rPr lang="en-US" altLang="en-US" sz="3600" b="1" dirty="0">
                <a:solidFill>
                  <a:srgbClr val="FF0000"/>
                </a:solidFill>
              </a:rPr>
              <a:t>understandability of the project</a:t>
            </a:r>
            <a:r>
              <a:rPr lang="en-US" altLang="en-US" sz="3600" dirty="0"/>
              <a:t> may improve significantly.</a:t>
            </a:r>
          </a:p>
          <a:p>
            <a:pPr algn="just" eaLnBrk="1" hangingPunct="1"/>
            <a:endParaRPr lang="en-US" altLang="en-US" sz="3600" dirty="0"/>
          </a:p>
          <a:p>
            <a:pPr algn="just" eaLnBrk="1" hangingPunct="1"/>
            <a:r>
              <a:rPr lang="en-US" altLang="en-US" sz="3600" dirty="0"/>
              <a:t>An important part of the analysis effort is to model the system to understand what you are trying to understand.</a:t>
            </a:r>
          </a:p>
          <a:p>
            <a:endParaRPr lang="en-US" sz="2000" dirty="0"/>
          </a:p>
        </p:txBody>
      </p:sp>
    </p:spTree>
    <p:extLst>
      <p:ext uri="{BB962C8B-B14F-4D97-AF65-F5344CB8AC3E}">
        <p14:creationId xmlns:p14="http://schemas.microsoft.com/office/powerpoint/2010/main" val="60386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9915-3BC8-48A5-A22F-DF584529B79A}"/>
              </a:ext>
            </a:extLst>
          </p:cNvPr>
          <p:cNvSpPr>
            <a:spLocks noGrp="1"/>
          </p:cNvSpPr>
          <p:nvPr>
            <p:ph type="title"/>
          </p:nvPr>
        </p:nvSpPr>
        <p:spPr>
          <a:xfrm>
            <a:off x="1518138" y="-8915"/>
            <a:ext cx="10515600" cy="689952"/>
          </a:xfrm>
        </p:spPr>
        <p:txBody>
          <a:bodyPr>
            <a:normAutofit fontScale="90000"/>
          </a:bodyPr>
          <a:lstStyle/>
          <a:p>
            <a:r>
              <a:rPr lang="en-US" dirty="0"/>
              <a:t>Requirement Specification</a:t>
            </a:r>
          </a:p>
        </p:txBody>
      </p:sp>
      <p:sp>
        <p:nvSpPr>
          <p:cNvPr id="3" name="Content Placeholder 2">
            <a:extLst>
              <a:ext uri="{FF2B5EF4-FFF2-40B4-BE49-F238E27FC236}">
                <a16:creationId xmlns:a16="http://schemas.microsoft.com/office/drawing/2014/main" id="{B1D6CBC8-BA16-492A-AB7A-4E9BE7D043C6}"/>
              </a:ext>
            </a:extLst>
          </p:cNvPr>
          <p:cNvSpPr>
            <a:spLocks noGrp="1"/>
          </p:cNvSpPr>
          <p:nvPr>
            <p:ph idx="1"/>
          </p:nvPr>
        </p:nvSpPr>
        <p:spPr>
          <a:xfrm>
            <a:off x="257908" y="562708"/>
            <a:ext cx="11775830" cy="6131169"/>
          </a:xfrm>
        </p:spPr>
        <p:txBody>
          <a:bodyPr>
            <a:normAutofit fontScale="92500" lnSpcReduction="10000"/>
          </a:bodyPr>
          <a:lstStyle/>
          <a:p>
            <a:pPr algn="just"/>
            <a:r>
              <a:rPr lang="en-US" sz="3000" dirty="0">
                <a:effectLst/>
                <a:ea typeface="Calibri" panose="020F0502020204030204" pitchFamily="34" charset="0"/>
              </a:rPr>
              <a:t>The purpose of the requirements analysis is to identify requirements for the proposed system. The emphasis is on the discovery of user requirements. Each requirement (or problem) must be defined and documented in the requirements catalogue.</a:t>
            </a:r>
            <a:endParaRPr lang="en-US" sz="3000" b="0" i="0" dirty="0">
              <a:effectLst/>
            </a:endParaRPr>
          </a:p>
          <a:p>
            <a:pPr algn="just"/>
            <a:r>
              <a:rPr lang="en-US" sz="3000" b="0" i="0" dirty="0">
                <a:effectLst/>
              </a:rPr>
              <a:t>This activity is used to produce formal software requirement models. </a:t>
            </a:r>
          </a:p>
          <a:p>
            <a:pPr algn="just"/>
            <a:r>
              <a:rPr lang="en-US" sz="3000" b="0" i="0" dirty="0">
                <a:effectLst/>
              </a:rPr>
              <a:t>All the requirements including the functional as well as the non-functional requirements and the constraints are specified by these models in totality. </a:t>
            </a:r>
          </a:p>
          <a:p>
            <a:pPr algn="just"/>
            <a:r>
              <a:rPr lang="en-US" sz="3000" b="0" i="0" dirty="0">
                <a:effectLst/>
              </a:rPr>
              <a:t>During specification, more knowledge about the problem may be required which can again trigger the elicitation process.</a:t>
            </a:r>
            <a:br>
              <a:rPr lang="en-US" sz="3000" dirty="0"/>
            </a:br>
            <a:endParaRPr lang="en-US" sz="3000" dirty="0"/>
          </a:p>
          <a:p>
            <a:pPr algn="just"/>
            <a:r>
              <a:rPr lang="en-US" sz="3000" b="0" i="0" dirty="0">
                <a:solidFill>
                  <a:srgbClr val="FF0000"/>
                </a:solidFill>
                <a:effectLst/>
              </a:rPr>
              <a:t>The models used at this stage include ER diagrams, data flow diagrams(DFDs), data dictionaries, etc.</a:t>
            </a:r>
          </a:p>
          <a:p>
            <a:pPr algn="just"/>
            <a:r>
              <a:rPr lang="en-US" sz="3000" dirty="0">
                <a:solidFill>
                  <a:srgbClr val="FF0000"/>
                </a:solidFill>
                <a:effectLst/>
                <a:ea typeface="Calibri" panose="020F0502020204030204" pitchFamily="34" charset="0"/>
                <a:cs typeface="Times New Roman" panose="02020603050405020304" pitchFamily="18" charset="0"/>
              </a:rPr>
              <a:t>Requirements specification is the activity during which requirements are recorded in one or more forms, usually in a Software Requirement Specification Document (SRS)</a:t>
            </a:r>
          </a:p>
          <a:p>
            <a:pPr algn="just"/>
            <a:endParaRPr lang="en-US" sz="2000" dirty="0"/>
          </a:p>
        </p:txBody>
      </p:sp>
    </p:spTree>
    <p:extLst>
      <p:ext uri="{BB962C8B-B14F-4D97-AF65-F5344CB8AC3E}">
        <p14:creationId xmlns:p14="http://schemas.microsoft.com/office/powerpoint/2010/main" val="180960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6027-3917-43F3-8CC9-9D740057FE8C}"/>
              </a:ext>
            </a:extLst>
          </p:cNvPr>
          <p:cNvSpPr>
            <a:spLocks noGrp="1"/>
          </p:cNvSpPr>
          <p:nvPr>
            <p:ph type="title"/>
          </p:nvPr>
        </p:nvSpPr>
        <p:spPr>
          <a:xfrm>
            <a:off x="838200" y="27493"/>
            <a:ext cx="10515600" cy="804845"/>
          </a:xfrm>
        </p:spPr>
        <p:txBody>
          <a:bodyPr/>
          <a:lstStyle/>
          <a:p>
            <a:r>
              <a:rPr lang="en-US" dirty="0"/>
              <a:t>Requirement Verification and Validation</a:t>
            </a:r>
          </a:p>
        </p:txBody>
      </p:sp>
      <p:sp>
        <p:nvSpPr>
          <p:cNvPr id="3" name="Content Placeholder 2">
            <a:extLst>
              <a:ext uri="{FF2B5EF4-FFF2-40B4-BE49-F238E27FC236}">
                <a16:creationId xmlns:a16="http://schemas.microsoft.com/office/drawing/2014/main" id="{4CA74AEA-2D43-48B9-9243-3B9DA5BC937B}"/>
              </a:ext>
            </a:extLst>
          </p:cNvPr>
          <p:cNvSpPr>
            <a:spLocks noGrp="1"/>
          </p:cNvSpPr>
          <p:nvPr>
            <p:ph idx="1"/>
          </p:nvPr>
        </p:nvSpPr>
        <p:spPr>
          <a:xfrm>
            <a:off x="363415" y="1192578"/>
            <a:ext cx="11594123" cy="4351338"/>
          </a:xfrm>
        </p:spPr>
        <p:txBody>
          <a:bodyPr>
            <a:noAutofit/>
          </a:bodyPr>
          <a:lstStyle/>
          <a:p>
            <a:pPr algn="just"/>
            <a:r>
              <a:rPr lang="en-GB" altLang="en-US" b="1" dirty="0">
                <a:solidFill>
                  <a:srgbClr val="FF0000"/>
                </a:solidFill>
              </a:rPr>
              <a:t>Concerned with demonstrating that the requirements define the system that the customer really wants</a:t>
            </a:r>
            <a:r>
              <a:rPr lang="en-GB" altLang="en-US" dirty="0"/>
              <a:t>.</a:t>
            </a:r>
          </a:p>
          <a:p>
            <a:pPr algn="just"/>
            <a:r>
              <a:rPr lang="en-GB" altLang="en-US" dirty="0"/>
              <a:t>Requirements error costs are high, so </a:t>
            </a:r>
            <a:r>
              <a:rPr lang="en-GB" altLang="en-US" b="1" dirty="0">
                <a:solidFill>
                  <a:srgbClr val="FF0000"/>
                </a:solidFill>
              </a:rPr>
              <a:t>validation is very important</a:t>
            </a:r>
          </a:p>
          <a:p>
            <a:pPr lvl="1" algn="just"/>
            <a:r>
              <a:rPr lang="en-GB" altLang="en-US" sz="2800" dirty="0"/>
              <a:t>Fixing a requirements error after delivery may cost up to 100 times the cost of fixing an implementation error.</a:t>
            </a:r>
          </a:p>
          <a:p>
            <a:pPr fontAlgn="base"/>
            <a:r>
              <a:rPr lang="en-US" b="1" i="0" dirty="0">
                <a:solidFill>
                  <a:srgbClr val="FF0000"/>
                </a:solidFill>
                <a:effectLst/>
              </a:rPr>
              <a:t>Verification:</a:t>
            </a:r>
            <a:r>
              <a:rPr lang="en-US" b="0" i="0" dirty="0">
                <a:solidFill>
                  <a:srgbClr val="FF0000"/>
                </a:solidFill>
                <a:effectLst/>
              </a:rPr>
              <a:t> It refers to the set of tasks that ensures that the software correctly implements a specific function.</a:t>
            </a:r>
          </a:p>
          <a:p>
            <a:pPr fontAlgn="base"/>
            <a:br>
              <a:rPr lang="en-US" b="0" i="0" dirty="0">
                <a:effectLst/>
              </a:rPr>
            </a:br>
            <a:r>
              <a:rPr lang="en-US" b="1" i="0" dirty="0">
                <a:effectLst/>
              </a:rPr>
              <a:t>Validation:</a:t>
            </a:r>
            <a:r>
              <a:rPr lang="en-US" b="0" i="0" dirty="0">
                <a:effectLst/>
              </a:rPr>
              <a:t> </a:t>
            </a:r>
            <a:r>
              <a:rPr lang="en-US" b="0" i="0" dirty="0">
                <a:solidFill>
                  <a:srgbClr val="FF0000"/>
                </a:solidFill>
                <a:effectLst/>
              </a:rPr>
              <a:t>It refers to a different set of tasks that ensures that the software that has been built is traceable to customer requirements.</a:t>
            </a:r>
            <a:br>
              <a:rPr lang="en-US" b="0" i="0" dirty="0">
                <a:solidFill>
                  <a:srgbClr val="FF0000"/>
                </a:solidFill>
                <a:effectLst/>
              </a:rPr>
            </a:br>
            <a:r>
              <a:rPr lang="en-US" b="0" i="0" dirty="0">
                <a:effectLst/>
              </a:rPr>
              <a:t>If requirements are not validated, errors in the requirement definitions would propagate to the successive stages resulting in a lot of modification and rework. The main steps for this process include:</a:t>
            </a:r>
          </a:p>
        </p:txBody>
      </p:sp>
    </p:spTree>
    <p:extLst>
      <p:ext uri="{BB962C8B-B14F-4D97-AF65-F5344CB8AC3E}">
        <p14:creationId xmlns:p14="http://schemas.microsoft.com/office/powerpoint/2010/main" val="424575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01F1-7C1A-4D93-90C7-60E3C02106AF}"/>
              </a:ext>
            </a:extLst>
          </p:cNvPr>
          <p:cNvSpPr>
            <a:spLocks noGrp="1"/>
          </p:cNvSpPr>
          <p:nvPr>
            <p:ph type="title"/>
          </p:nvPr>
        </p:nvSpPr>
        <p:spPr>
          <a:xfrm>
            <a:off x="978877" y="0"/>
            <a:ext cx="10515600" cy="797169"/>
          </a:xfrm>
        </p:spPr>
        <p:txBody>
          <a:bodyPr/>
          <a:lstStyle/>
          <a:p>
            <a:r>
              <a:rPr lang="en-US" dirty="0"/>
              <a:t>Classification of Software Requirements</a:t>
            </a:r>
          </a:p>
        </p:txBody>
      </p:sp>
      <p:sp>
        <p:nvSpPr>
          <p:cNvPr id="3" name="Content Placeholder 2">
            <a:extLst>
              <a:ext uri="{FF2B5EF4-FFF2-40B4-BE49-F238E27FC236}">
                <a16:creationId xmlns:a16="http://schemas.microsoft.com/office/drawing/2014/main" id="{6299601B-EF2C-4B96-ADD5-E0E870B5A80F}"/>
              </a:ext>
            </a:extLst>
          </p:cNvPr>
          <p:cNvSpPr>
            <a:spLocks noGrp="1"/>
          </p:cNvSpPr>
          <p:nvPr>
            <p:ph idx="1"/>
          </p:nvPr>
        </p:nvSpPr>
        <p:spPr>
          <a:xfrm>
            <a:off x="304800" y="797170"/>
            <a:ext cx="11652738" cy="5379794"/>
          </a:xfrm>
        </p:spPr>
        <p:txBody>
          <a:bodyPr>
            <a:normAutofit fontScale="92500" lnSpcReduction="10000"/>
          </a:bodyPr>
          <a:lstStyle/>
          <a:p>
            <a:pPr algn="just" fontAlgn="base"/>
            <a:r>
              <a:rPr lang="en-US" b="0" i="0" dirty="0">
                <a:effectLst/>
                <a:latin typeface="Roboto"/>
              </a:rPr>
              <a:t>According to IEEE standard 729, a requirement is defined as follows:</a:t>
            </a:r>
          </a:p>
          <a:p>
            <a:pPr marL="0" indent="0" algn="just" fontAlgn="base">
              <a:buNone/>
            </a:pPr>
            <a:endParaRPr lang="en-US" b="0" i="0" dirty="0">
              <a:effectLst/>
              <a:latin typeface="Roboto"/>
            </a:endParaRPr>
          </a:p>
          <a:p>
            <a:pPr algn="just" fontAlgn="base">
              <a:buFont typeface="Arial" panose="020B0604020202020204" pitchFamily="34" charset="0"/>
              <a:buChar char="•"/>
            </a:pPr>
            <a:r>
              <a:rPr lang="en-US" b="0" i="0" dirty="0">
                <a:effectLst/>
                <a:latin typeface="Roboto"/>
              </a:rPr>
              <a:t>A condition or capability needed by a user to solve a problem or achieve an objective.</a:t>
            </a:r>
          </a:p>
          <a:p>
            <a:pPr algn="just" fontAlgn="base">
              <a:buFont typeface="Arial" panose="020B0604020202020204" pitchFamily="34" charset="0"/>
              <a:buChar char="•"/>
            </a:pPr>
            <a:endParaRPr lang="en-US" b="0" i="0" dirty="0">
              <a:effectLst/>
              <a:latin typeface="Roboto"/>
            </a:endParaRPr>
          </a:p>
          <a:p>
            <a:pPr algn="just" fontAlgn="base">
              <a:buFont typeface="Arial" panose="020B0604020202020204" pitchFamily="34" charset="0"/>
              <a:buChar char="•"/>
            </a:pPr>
            <a:r>
              <a:rPr lang="en-US" b="0" i="0" dirty="0">
                <a:effectLst/>
                <a:latin typeface="Roboto"/>
              </a:rPr>
              <a:t>A condition or capability that must be met or possessed by a system or system component to satisfy a contract, standard, specification or other formally imposed documents</a:t>
            </a:r>
          </a:p>
          <a:p>
            <a:pPr marL="0" indent="0" algn="just" fontAlgn="base">
              <a:buNone/>
            </a:pPr>
            <a:endParaRPr lang="en-US" b="0" i="0" dirty="0">
              <a:effectLst/>
              <a:latin typeface="Roboto"/>
            </a:endParaRPr>
          </a:p>
          <a:p>
            <a:pPr algn="just" fontAlgn="base">
              <a:buFont typeface="Arial" panose="020B0604020202020204" pitchFamily="34" charset="0"/>
              <a:buChar char="•"/>
            </a:pPr>
            <a:r>
              <a:rPr lang="en-US" b="0" i="0" dirty="0">
                <a:effectLst/>
                <a:latin typeface="Roboto"/>
              </a:rPr>
              <a:t>A documented representation of a condition or capability as in 1 and 2.</a:t>
            </a:r>
          </a:p>
          <a:p>
            <a:pPr marL="0" indent="0" algn="just" fontAlgn="base">
              <a:buNone/>
            </a:pPr>
            <a:endParaRPr lang="en-US" b="0" i="0" dirty="0">
              <a:effectLst/>
              <a:latin typeface="Roboto"/>
            </a:endParaRPr>
          </a:p>
          <a:p>
            <a:pPr algn="l" fontAlgn="base"/>
            <a:r>
              <a:rPr lang="en-US" b="1" i="0" dirty="0">
                <a:effectLst/>
                <a:latin typeface="Roboto"/>
              </a:rPr>
              <a:t>A software requirement can be of :</a:t>
            </a:r>
            <a:endParaRPr lang="en-US" b="0" i="0" dirty="0">
              <a:effectLst/>
              <a:latin typeface="Roboto"/>
            </a:endParaRPr>
          </a:p>
          <a:p>
            <a:pPr lvl="1" fontAlgn="base"/>
            <a:r>
              <a:rPr lang="en-US" sz="2800" b="0" i="0" dirty="0">
                <a:effectLst/>
                <a:latin typeface="Roboto"/>
              </a:rPr>
              <a:t>Functional requirements</a:t>
            </a:r>
          </a:p>
        </p:txBody>
      </p:sp>
    </p:spTree>
    <p:extLst>
      <p:ext uri="{BB962C8B-B14F-4D97-AF65-F5344CB8AC3E}">
        <p14:creationId xmlns:p14="http://schemas.microsoft.com/office/powerpoint/2010/main" val="61873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6027-3917-43F3-8CC9-9D740057FE8C}"/>
              </a:ext>
            </a:extLst>
          </p:cNvPr>
          <p:cNvSpPr>
            <a:spLocks noGrp="1"/>
          </p:cNvSpPr>
          <p:nvPr>
            <p:ph type="title"/>
          </p:nvPr>
        </p:nvSpPr>
        <p:spPr>
          <a:xfrm>
            <a:off x="838200" y="27493"/>
            <a:ext cx="10515600" cy="1325563"/>
          </a:xfrm>
        </p:spPr>
        <p:txBody>
          <a:bodyPr/>
          <a:lstStyle/>
          <a:p>
            <a:r>
              <a:rPr lang="en-US" dirty="0"/>
              <a:t>Requirement Verification and Validation</a:t>
            </a:r>
          </a:p>
        </p:txBody>
      </p:sp>
      <p:sp>
        <p:nvSpPr>
          <p:cNvPr id="3" name="Content Placeholder 2">
            <a:extLst>
              <a:ext uri="{FF2B5EF4-FFF2-40B4-BE49-F238E27FC236}">
                <a16:creationId xmlns:a16="http://schemas.microsoft.com/office/drawing/2014/main" id="{4CA74AEA-2D43-48B9-9243-3B9DA5BC937B}"/>
              </a:ext>
            </a:extLst>
          </p:cNvPr>
          <p:cNvSpPr>
            <a:spLocks noGrp="1"/>
          </p:cNvSpPr>
          <p:nvPr>
            <p:ph idx="1"/>
          </p:nvPr>
        </p:nvSpPr>
        <p:spPr>
          <a:xfrm>
            <a:off x="838200" y="1192578"/>
            <a:ext cx="10515600" cy="4351338"/>
          </a:xfrm>
        </p:spPr>
        <p:txBody>
          <a:bodyPr>
            <a:noAutofit/>
          </a:bodyPr>
          <a:lstStyle/>
          <a:p>
            <a:pPr algn="just" fontAlgn="base">
              <a:buFont typeface="Arial" panose="020B0604020202020204" pitchFamily="34" charset="0"/>
              <a:buChar char="•"/>
            </a:pPr>
            <a:r>
              <a:rPr lang="en-US" sz="3600" b="0" i="0" dirty="0">
                <a:effectLst/>
              </a:rPr>
              <a:t>The requirements should be consistent with all the other requirements </a:t>
            </a:r>
            <a:r>
              <a:rPr lang="en-US" sz="3600" b="0" i="0" dirty="0" err="1">
                <a:effectLst/>
              </a:rPr>
              <a:t>i</a:t>
            </a:r>
            <a:r>
              <a:rPr lang="en-US" sz="3600" b="0" i="0" dirty="0">
                <a:effectLst/>
              </a:rPr>
              <a:t>. e. no two requirements should conflict with each other.</a:t>
            </a:r>
          </a:p>
          <a:p>
            <a:pPr algn="just" fontAlgn="base">
              <a:buFont typeface="Arial" panose="020B0604020202020204" pitchFamily="34" charset="0"/>
              <a:buChar char="•"/>
            </a:pPr>
            <a:r>
              <a:rPr lang="en-US" sz="3600" b="0" i="0" dirty="0">
                <a:effectLst/>
              </a:rPr>
              <a:t>The requirements should be complete in every sense.</a:t>
            </a:r>
          </a:p>
          <a:p>
            <a:pPr algn="just" fontAlgn="base">
              <a:buFont typeface="Arial" panose="020B0604020202020204" pitchFamily="34" charset="0"/>
              <a:buChar char="•"/>
            </a:pPr>
            <a:r>
              <a:rPr lang="en-US" sz="3600" b="0" i="0" dirty="0">
                <a:effectLst/>
              </a:rPr>
              <a:t>The requirements should be practically achievable.</a:t>
            </a:r>
          </a:p>
          <a:p>
            <a:pPr algn="just" fontAlgn="base"/>
            <a:r>
              <a:rPr lang="en-US" sz="3600" b="0" i="0" dirty="0">
                <a:effectLst/>
              </a:rPr>
              <a:t>Reviews, buddy checks, making test cases, etc. are some of the methods used for this.</a:t>
            </a:r>
          </a:p>
          <a:p>
            <a:pPr algn="just"/>
            <a:endParaRPr lang="en-US" sz="2000" dirty="0"/>
          </a:p>
        </p:txBody>
      </p:sp>
    </p:spTree>
    <p:extLst>
      <p:ext uri="{BB962C8B-B14F-4D97-AF65-F5344CB8AC3E}">
        <p14:creationId xmlns:p14="http://schemas.microsoft.com/office/powerpoint/2010/main" val="781628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6DA2-2A23-4623-B5C5-E501C5B8A2A5}"/>
              </a:ext>
            </a:extLst>
          </p:cNvPr>
          <p:cNvSpPr>
            <a:spLocks noGrp="1"/>
          </p:cNvSpPr>
          <p:nvPr>
            <p:ph type="title"/>
          </p:nvPr>
        </p:nvSpPr>
        <p:spPr>
          <a:xfrm>
            <a:off x="1459523" y="-103798"/>
            <a:ext cx="10515600" cy="1325563"/>
          </a:xfrm>
        </p:spPr>
        <p:txBody>
          <a:bodyPr/>
          <a:lstStyle/>
          <a:p>
            <a:r>
              <a:rPr lang="en-US" b="1" i="0" dirty="0">
                <a:effectLst/>
                <a:latin typeface="Roboto"/>
              </a:rPr>
              <a:t>Requirements Management</a:t>
            </a:r>
            <a:endParaRPr lang="en-US" dirty="0"/>
          </a:p>
        </p:txBody>
      </p:sp>
      <p:sp>
        <p:nvSpPr>
          <p:cNvPr id="3" name="Content Placeholder 2">
            <a:extLst>
              <a:ext uri="{FF2B5EF4-FFF2-40B4-BE49-F238E27FC236}">
                <a16:creationId xmlns:a16="http://schemas.microsoft.com/office/drawing/2014/main" id="{617DDE2E-3CDB-4952-8749-DAAC60BE3A0B}"/>
              </a:ext>
            </a:extLst>
          </p:cNvPr>
          <p:cNvSpPr>
            <a:spLocks noGrp="1"/>
          </p:cNvSpPr>
          <p:nvPr>
            <p:ph idx="1"/>
          </p:nvPr>
        </p:nvSpPr>
        <p:spPr>
          <a:xfrm>
            <a:off x="445477" y="1031631"/>
            <a:ext cx="11529646" cy="5145332"/>
          </a:xfrm>
        </p:spPr>
        <p:txBody>
          <a:bodyPr>
            <a:noAutofit/>
          </a:bodyPr>
          <a:lstStyle/>
          <a:p>
            <a:pPr algn="just"/>
            <a:r>
              <a:rPr lang="en-US" b="0" i="0" dirty="0">
                <a:effectLst/>
                <a:latin typeface="Roboto"/>
              </a:rPr>
              <a:t>Requirement management is the process of analyzing, documenting, tracking, prioritizing and agreeing on the requirement and controlling the communication to relevant stakeholders. </a:t>
            </a:r>
          </a:p>
          <a:p>
            <a:pPr marL="0" indent="0" algn="just">
              <a:buNone/>
            </a:pPr>
            <a:endParaRPr lang="en-US" dirty="0">
              <a:latin typeface="Roboto"/>
            </a:endParaRPr>
          </a:p>
          <a:p>
            <a:pPr algn="just"/>
            <a:r>
              <a:rPr lang="en-US" b="0" i="0" dirty="0">
                <a:effectLst/>
                <a:latin typeface="Roboto"/>
              </a:rPr>
              <a:t>This stage takes care of the changing nature of requirements. </a:t>
            </a:r>
          </a:p>
          <a:p>
            <a:pPr marL="0" indent="0" algn="just">
              <a:buNone/>
            </a:pPr>
            <a:endParaRPr lang="en-US" b="0" i="0" dirty="0">
              <a:effectLst/>
              <a:latin typeface="Roboto"/>
            </a:endParaRPr>
          </a:p>
          <a:p>
            <a:pPr algn="just"/>
            <a:r>
              <a:rPr lang="en-US" b="0" i="0" dirty="0">
                <a:effectLst/>
                <a:latin typeface="Roboto"/>
              </a:rPr>
              <a:t>It should be ensured that the SRS is as modifiable as possible so as to incorporate changes in requirements specified by the end users at later stages too. </a:t>
            </a:r>
          </a:p>
          <a:p>
            <a:pPr marL="0" indent="0" algn="just">
              <a:buNone/>
            </a:pPr>
            <a:endParaRPr lang="en-US" b="0" i="0" dirty="0">
              <a:effectLst/>
              <a:latin typeface="Roboto"/>
            </a:endParaRPr>
          </a:p>
          <a:p>
            <a:pPr algn="just"/>
            <a:r>
              <a:rPr lang="en-US" b="0" i="0" dirty="0">
                <a:effectLst/>
                <a:latin typeface="Roboto"/>
              </a:rPr>
              <a:t>Being able to modify the software as per requirements in a systematic and controlled manner is an extremely important part of the requirements engineering process.</a:t>
            </a:r>
            <a:endParaRPr lang="en-US" dirty="0"/>
          </a:p>
        </p:txBody>
      </p:sp>
    </p:spTree>
    <p:extLst>
      <p:ext uri="{BB962C8B-B14F-4D97-AF65-F5344CB8AC3E}">
        <p14:creationId xmlns:p14="http://schemas.microsoft.com/office/powerpoint/2010/main" val="246838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27FC-7E79-4B62-AC08-3177DADEC297}"/>
              </a:ext>
            </a:extLst>
          </p:cNvPr>
          <p:cNvSpPr>
            <a:spLocks noGrp="1"/>
          </p:cNvSpPr>
          <p:nvPr>
            <p:ph type="title"/>
          </p:nvPr>
        </p:nvSpPr>
        <p:spPr/>
        <p:txBody>
          <a:bodyPr/>
          <a:lstStyle/>
          <a:p>
            <a:r>
              <a:rPr lang="en-US" dirty="0"/>
              <a:t>Feasibility Study</a:t>
            </a:r>
          </a:p>
        </p:txBody>
      </p:sp>
      <p:sp>
        <p:nvSpPr>
          <p:cNvPr id="3" name="Content Placeholder 2">
            <a:extLst>
              <a:ext uri="{FF2B5EF4-FFF2-40B4-BE49-F238E27FC236}">
                <a16:creationId xmlns:a16="http://schemas.microsoft.com/office/drawing/2014/main" id="{76BDB174-AF6B-406D-9320-B429FDD1F7B2}"/>
              </a:ext>
            </a:extLst>
          </p:cNvPr>
          <p:cNvSpPr>
            <a:spLocks noGrp="1"/>
          </p:cNvSpPr>
          <p:nvPr>
            <p:ph idx="1"/>
          </p:nvPr>
        </p:nvSpPr>
        <p:spPr/>
        <p:txBody>
          <a:bodyPr>
            <a:noAutofit/>
          </a:bodyPr>
          <a:lstStyle/>
          <a:p>
            <a:pPr algn="just"/>
            <a:r>
              <a:rPr lang="en-US" sz="2000" b="1" i="0" dirty="0">
                <a:effectLst/>
                <a:latin typeface="Roboto"/>
              </a:rPr>
              <a:t>Feasibility Study</a:t>
            </a:r>
            <a:r>
              <a:rPr lang="en-US" sz="2000" b="0" i="0" dirty="0">
                <a:effectLst/>
                <a:latin typeface="Roboto"/>
              </a:rPr>
              <a:t> in </a:t>
            </a:r>
            <a:r>
              <a:rPr lang="en-US" sz="2000" b="0" i="0" u="none" strike="noStrike" dirty="0">
                <a:solidFill>
                  <a:srgbClr val="EC4E20"/>
                </a:solidFill>
                <a:effectLst/>
                <a:latin typeface="Roboto"/>
              </a:rPr>
              <a:t>Software Engineering</a:t>
            </a:r>
            <a:r>
              <a:rPr lang="en-US" sz="2000" b="0" i="0" dirty="0">
                <a:effectLst/>
                <a:latin typeface="Roboto"/>
              </a:rPr>
              <a:t> is a study to evaluate feasibility of proposed project or system. </a:t>
            </a:r>
          </a:p>
          <a:p>
            <a:pPr algn="just"/>
            <a:r>
              <a:rPr lang="en-US" sz="2000" b="0" i="0" dirty="0">
                <a:effectLst/>
                <a:latin typeface="Roboto"/>
              </a:rPr>
              <a:t>Feasibility study is the feasibility analysis, or it is a measure of the software product in terms of how much beneficial product development will be for the organization in a practical point of view. </a:t>
            </a:r>
          </a:p>
          <a:p>
            <a:pPr algn="just"/>
            <a:r>
              <a:rPr lang="en-US" sz="2000" b="0" i="0" dirty="0">
                <a:effectLst/>
                <a:latin typeface="Roboto"/>
              </a:rPr>
              <a:t>Feasibility study is carried out based on many purposes to analyze whether software product will be right in terms of development, implantation, contribution of project to the organization etc.</a:t>
            </a:r>
          </a:p>
          <a:p>
            <a:pPr algn="just"/>
            <a:r>
              <a:rPr lang="en-US" sz="2000" b="1" i="0" dirty="0">
                <a:effectLst/>
                <a:latin typeface="Roboto"/>
              </a:rPr>
              <a:t>Types of Feasibility Study</a:t>
            </a:r>
            <a:endParaRPr lang="en-US" sz="2000" dirty="0">
              <a:latin typeface="Roboto"/>
            </a:endParaRPr>
          </a:p>
          <a:p>
            <a:pPr marL="342900" indent="-342900" algn="just">
              <a:lnSpc>
                <a:spcPct val="115000"/>
              </a:lnSpc>
              <a:spcBef>
                <a:spcPts val="0"/>
              </a:spcBef>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Technical Feasibility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Operational Feasibility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Economic Feasibility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Schedule Feasibility</a:t>
            </a:r>
          </a:p>
          <a:p>
            <a:pPr marL="342900" marR="0" lvl="0" indent="-342900" algn="just">
              <a:lnSpc>
                <a:spcPct val="115000"/>
              </a:lnSpc>
              <a:spcBef>
                <a:spcPts val="0"/>
              </a:spcBef>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Legal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1270304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1D3C-504C-441D-97E2-6C421F5D02A3}"/>
              </a:ext>
            </a:extLst>
          </p:cNvPr>
          <p:cNvSpPr>
            <a:spLocks noGrp="1"/>
          </p:cNvSpPr>
          <p:nvPr>
            <p:ph type="title"/>
          </p:nvPr>
        </p:nvSpPr>
        <p:spPr/>
        <p:txBody>
          <a:bodyPr/>
          <a:lstStyle/>
          <a:p>
            <a:r>
              <a:rPr lang="en-US" b="1" i="0" dirty="0">
                <a:effectLst/>
                <a:latin typeface="Roboto"/>
              </a:rPr>
              <a:t>Technical Feasibility</a:t>
            </a:r>
            <a:endParaRPr lang="en-US" dirty="0"/>
          </a:p>
        </p:txBody>
      </p:sp>
      <p:sp>
        <p:nvSpPr>
          <p:cNvPr id="3" name="Content Placeholder 2">
            <a:extLst>
              <a:ext uri="{FF2B5EF4-FFF2-40B4-BE49-F238E27FC236}">
                <a16:creationId xmlns:a16="http://schemas.microsoft.com/office/drawing/2014/main" id="{99F20BDB-46C9-44A4-9ABD-F13A3DBF7CF4}"/>
              </a:ext>
            </a:extLst>
          </p:cNvPr>
          <p:cNvSpPr>
            <a:spLocks noGrp="1"/>
          </p:cNvSpPr>
          <p:nvPr>
            <p:ph idx="1"/>
          </p:nvPr>
        </p:nvSpPr>
        <p:spPr/>
        <p:txBody>
          <a:bodyPr>
            <a:normAutofit/>
          </a:bodyPr>
          <a:lstStyle/>
          <a:p>
            <a:pPr algn="just"/>
            <a:r>
              <a:rPr lang="en-US" sz="2000" b="0" i="0" dirty="0">
                <a:effectLst/>
                <a:latin typeface="Roboto"/>
              </a:rPr>
              <a:t>In Technical Feasibility current resources both hardware software along with required technology are analyzed/assessed to develop project. </a:t>
            </a:r>
          </a:p>
          <a:p>
            <a:pPr algn="just"/>
            <a:r>
              <a:rPr lang="en-US" sz="2000" b="0" i="0" dirty="0">
                <a:effectLst/>
                <a:latin typeface="Roboto"/>
              </a:rPr>
              <a:t>This technical feasibility study gives report whether there exists correct required resources and technologies which will be used for project development. </a:t>
            </a:r>
          </a:p>
          <a:p>
            <a:pPr algn="just"/>
            <a:r>
              <a:rPr lang="en-US" sz="2000" b="0" i="0" dirty="0">
                <a:effectLst/>
                <a:latin typeface="Roboto"/>
              </a:rPr>
              <a:t>Along with this, feasibility study also analyzes technical skills and capabilities of technical team, existing technology can be used or not, maintenance and up-gradation is easy or not for chosen technology etc.</a:t>
            </a:r>
            <a:endParaRPr lang="en-US" sz="2000" dirty="0"/>
          </a:p>
        </p:txBody>
      </p:sp>
    </p:spTree>
    <p:extLst>
      <p:ext uri="{BB962C8B-B14F-4D97-AF65-F5344CB8AC3E}">
        <p14:creationId xmlns:p14="http://schemas.microsoft.com/office/powerpoint/2010/main" val="3534271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E5DC-8C1D-4AEC-9798-299ED6F9F9B9}"/>
              </a:ext>
            </a:extLst>
          </p:cNvPr>
          <p:cNvSpPr>
            <a:spLocks noGrp="1"/>
          </p:cNvSpPr>
          <p:nvPr>
            <p:ph type="title"/>
          </p:nvPr>
        </p:nvSpPr>
        <p:spPr/>
        <p:txBody>
          <a:bodyPr/>
          <a:lstStyle/>
          <a:p>
            <a:r>
              <a:rPr lang="en-US" b="1" i="0" dirty="0">
                <a:effectLst/>
                <a:latin typeface="Roboto"/>
              </a:rPr>
              <a:t>Operational Feasibility</a:t>
            </a:r>
            <a:endParaRPr lang="en-US" dirty="0"/>
          </a:p>
        </p:txBody>
      </p:sp>
      <p:sp>
        <p:nvSpPr>
          <p:cNvPr id="3" name="Content Placeholder 2">
            <a:extLst>
              <a:ext uri="{FF2B5EF4-FFF2-40B4-BE49-F238E27FC236}">
                <a16:creationId xmlns:a16="http://schemas.microsoft.com/office/drawing/2014/main" id="{145A8A79-5E12-436E-8347-336DA827560D}"/>
              </a:ext>
            </a:extLst>
          </p:cNvPr>
          <p:cNvSpPr>
            <a:spLocks noGrp="1"/>
          </p:cNvSpPr>
          <p:nvPr>
            <p:ph idx="1"/>
          </p:nvPr>
        </p:nvSpPr>
        <p:spPr/>
        <p:txBody>
          <a:bodyPr>
            <a:normAutofit/>
          </a:bodyPr>
          <a:lstStyle/>
          <a:p>
            <a:pPr algn="just"/>
            <a:r>
              <a:rPr lang="en-US" sz="2000" b="0" i="0" dirty="0">
                <a:effectLst/>
                <a:latin typeface="Roboto"/>
              </a:rPr>
              <a:t>In Operational Feasibility degree of providing service to requirements is analyzed along with how much easy product will be to operate and maintenance after deployment. </a:t>
            </a:r>
          </a:p>
          <a:p>
            <a:pPr algn="just"/>
            <a:r>
              <a:rPr lang="en-US" sz="2000" b="0" i="0" dirty="0">
                <a:effectLst/>
                <a:latin typeface="Roboto"/>
              </a:rPr>
              <a:t>Along with this other operational scopes are determining usability of product, Determining suggested solution by software development team is acceptable or not etc.</a:t>
            </a:r>
            <a:endParaRPr lang="en-US" sz="2000" dirty="0"/>
          </a:p>
        </p:txBody>
      </p:sp>
    </p:spTree>
    <p:extLst>
      <p:ext uri="{BB962C8B-B14F-4D97-AF65-F5344CB8AC3E}">
        <p14:creationId xmlns:p14="http://schemas.microsoft.com/office/powerpoint/2010/main" val="1596196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C44D-1B8B-4FEF-8E95-39CA79C4841A}"/>
              </a:ext>
            </a:extLst>
          </p:cNvPr>
          <p:cNvSpPr>
            <a:spLocks noGrp="1"/>
          </p:cNvSpPr>
          <p:nvPr>
            <p:ph type="title"/>
          </p:nvPr>
        </p:nvSpPr>
        <p:spPr/>
        <p:txBody>
          <a:bodyPr/>
          <a:lstStyle/>
          <a:p>
            <a:r>
              <a:rPr lang="en-US" b="1" i="0" dirty="0">
                <a:effectLst/>
                <a:latin typeface="Roboto"/>
              </a:rPr>
              <a:t>Economic Feasibility</a:t>
            </a:r>
            <a:endParaRPr lang="en-US" dirty="0"/>
          </a:p>
        </p:txBody>
      </p:sp>
      <p:sp>
        <p:nvSpPr>
          <p:cNvPr id="3" name="Content Placeholder 2">
            <a:extLst>
              <a:ext uri="{FF2B5EF4-FFF2-40B4-BE49-F238E27FC236}">
                <a16:creationId xmlns:a16="http://schemas.microsoft.com/office/drawing/2014/main" id="{3DEDD49A-1935-47C7-8C5D-FD1916772E2E}"/>
              </a:ext>
            </a:extLst>
          </p:cNvPr>
          <p:cNvSpPr>
            <a:spLocks noGrp="1"/>
          </p:cNvSpPr>
          <p:nvPr>
            <p:ph idx="1"/>
          </p:nvPr>
        </p:nvSpPr>
        <p:spPr/>
        <p:txBody>
          <a:bodyPr>
            <a:normAutofit/>
          </a:bodyPr>
          <a:lstStyle/>
          <a:p>
            <a:pPr algn="just"/>
            <a:r>
              <a:rPr lang="en-US" sz="2000" b="0" i="0" dirty="0">
                <a:effectLst/>
                <a:latin typeface="Roboto"/>
              </a:rPr>
              <a:t>In Economic Feasibility study cost and benefit of the project is analyzed. </a:t>
            </a:r>
          </a:p>
          <a:p>
            <a:pPr algn="just"/>
            <a:r>
              <a:rPr lang="en-US" sz="2000" b="0" i="0" dirty="0">
                <a:effectLst/>
                <a:latin typeface="Roboto"/>
              </a:rPr>
              <a:t>In this feasibility study a detail analysis is carried out what will be cost of the project for development which includes all required cost for final development like hardware and software resource required, design and development cost and operational cost and so on. </a:t>
            </a:r>
          </a:p>
          <a:p>
            <a:pPr algn="just"/>
            <a:r>
              <a:rPr lang="en-US" sz="2000" b="0" i="0" dirty="0">
                <a:effectLst/>
                <a:latin typeface="Roboto"/>
              </a:rPr>
              <a:t>After that it is analyzed whether project will be beneficial in terms of finance for organization or not.</a:t>
            </a:r>
            <a:endParaRPr lang="en-US" sz="2000" dirty="0"/>
          </a:p>
        </p:txBody>
      </p:sp>
    </p:spTree>
    <p:extLst>
      <p:ext uri="{BB962C8B-B14F-4D97-AF65-F5344CB8AC3E}">
        <p14:creationId xmlns:p14="http://schemas.microsoft.com/office/powerpoint/2010/main" val="3507318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43E3-6B6D-479C-A4E9-D67712442090}"/>
              </a:ext>
            </a:extLst>
          </p:cNvPr>
          <p:cNvSpPr>
            <a:spLocks noGrp="1"/>
          </p:cNvSpPr>
          <p:nvPr>
            <p:ph type="title"/>
          </p:nvPr>
        </p:nvSpPr>
        <p:spPr/>
        <p:txBody>
          <a:bodyPr/>
          <a:lstStyle/>
          <a:p>
            <a:r>
              <a:rPr lang="en-US" b="1" i="0" dirty="0">
                <a:effectLst/>
                <a:latin typeface="Roboto"/>
              </a:rPr>
              <a:t>Schedule Feasibility</a:t>
            </a:r>
            <a:endParaRPr lang="en-US" dirty="0"/>
          </a:p>
        </p:txBody>
      </p:sp>
      <p:sp>
        <p:nvSpPr>
          <p:cNvPr id="3" name="Content Placeholder 2">
            <a:extLst>
              <a:ext uri="{FF2B5EF4-FFF2-40B4-BE49-F238E27FC236}">
                <a16:creationId xmlns:a16="http://schemas.microsoft.com/office/drawing/2014/main" id="{9F8A6761-C2F8-430B-9A9C-EB7CC843A7A3}"/>
              </a:ext>
            </a:extLst>
          </p:cNvPr>
          <p:cNvSpPr>
            <a:spLocks noGrp="1"/>
          </p:cNvSpPr>
          <p:nvPr>
            <p:ph idx="1"/>
          </p:nvPr>
        </p:nvSpPr>
        <p:spPr/>
        <p:txBody>
          <a:bodyPr/>
          <a:lstStyle/>
          <a:p>
            <a:pPr algn="just"/>
            <a:r>
              <a:rPr lang="en-US" b="0" i="0" dirty="0">
                <a:effectLst/>
                <a:latin typeface="Roboto"/>
              </a:rPr>
              <a:t>In Schedule Feasibility Study mainly timelines/deadlines is analyzed for proposed project which includes how many times teams will take to complete final project which has a great impact on the organization as purpose of project may fail if it can’t be completed on time.</a:t>
            </a:r>
            <a:endParaRPr lang="en-US" dirty="0"/>
          </a:p>
        </p:txBody>
      </p:sp>
    </p:spTree>
    <p:extLst>
      <p:ext uri="{BB962C8B-B14F-4D97-AF65-F5344CB8AC3E}">
        <p14:creationId xmlns:p14="http://schemas.microsoft.com/office/powerpoint/2010/main" val="229695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7327-00CF-4BD8-948B-078CFAD62BEF}"/>
              </a:ext>
            </a:extLst>
          </p:cNvPr>
          <p:cNvSpPr>
            <a:spLocks noGrp="1"/>
          </p:cNvSpPr>
          <p:nvPr>
            <p:ph type="title"/>
          </p:nvPr>
        </p:nvSpPr>
        <p:spPr/>
        <p:txBody>
          <a:bodyPr/>
          <a:lstStyle/>
          <a:p>
            <a:r>
              <a:rPr lang="en-US" b="1" i="0" dirty="0">
                <a:effectLst/>
                <a:latin typeface="Roboto"/>
              </a:rPr>
              <a:t>Legal Feasibility</a:t>
            </a:r>
            <a:endParaRPr lang="en-US" dirty="0"/>
          </a:p>
        </p:txBody>
      </p:sp>
      <p:sp>
        <p:nvSpPr>
          <p:cNvPr id="3" name="Content Placeholder 2">
            <a:extLst>
              <a:ext uri="{FF2B5EF4-FFF2-40B4-BE49-F238E27FC236}">
                <a16:creationId xmlns:a16="http://schemas.microsoft.com/office/drawing/2014/main" id="{701CFEAC-B758-474F-ABC6-A823374B27C4}"/>
              </a:ext>
            </a:extLst>
          </p:cNvPr>
          <p:cNvSpPr>
            <a:spLocks noGrp="1"/>
          </p:cNvSpPr>
          <p:nvPr>
            <p:ph idx="1"/>
          </p:nvPr>
        </p:nvSpPr>
        <p:spPr/>
        <p:txBody>
          <a:bodyPr/>
          <a:lstStyle/>
          <a:p>
            <a:pPr algn="just"/>
            <a:r>
              <a:rPr lang="en-US" b="0" i="0" dirty="0">
                <a:effectLst/>
                <a:latin typeface="Roboto"/>
              </a:rPr>
              <a:t>In Legal Feasibility study project is analyzed in legality point of view. This includes analyzing barriers of legal implementation of project, data protection acts or social media laws, project certificate, license, copyright etc. </a:t>
            </a:r>
          </a:p>
          <a:p>
            <a:pPr algn="just"/>
            <a:r>
              <a:rPr lang="en-US" b="0" i="0" dirty="0">
                <a:effectLst/>
                <a:latin typeface="Roboto"/>
              </a:rPr>
              <a:t>Overall it can be said that Legal Feasibility Study is study to know if proposed project conform legal and ethical requirements.</a:t>
            </a:r>
            <a:endParaRPr lang="en-US" dirty="0"/>
          </a:p>
        </p:txBody>
      </p:sp>
    </p:spTree>
    <p:extLst>
      <p:ext uri="{BB962C8B-B14F-4D97-AF65-F5344CB8AC3E}">
        <p14:creationId xmlns:p14="http://schemas.microsoft.com/office/powerpoint/2010/main" val="3049905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58DA-D7C4-4042-85C5-CA8823F794FA}"/>
              </a:ext>
            </a:extLst>
          </p:cNvPr>
          <p:cNvSpPr>
            <a:spLocks noGrp="1"/>
          </p:cNvSpPr>
          <p:nvPr>
            <p:ph type="title"/>
          </p:nvPr>
        </p:nvSpPr>
        <p:spPr/>
        <p:txBody>
          <a:bodyPr/>
          <a:lstStyle/>
          <a:p>
            <a:r>
              <a:rPr lang="en-US" b="1" i="0" dirty="0">
                <a:effectLst/>
                <a:latin typeface="Roboto"/>
              </a:rPr>
              <a:t>Feasibility Study Process</a:t>
            </a:r>
            <a:endParaRPr lang="en-US" dirty="0"/>
          </a:p>
        </p:txBody>
      </p:sp>
      <p:sp>
        <p:nvSpPr>
          <p:cNvPr id="3" name="Content Placeholder 2">
            <a:extLst>
              <a:ext uri="{FF2B5EF4-FFF2-40B4-BE49-F238E27FC236}">
                <a16:creationId xmlns:a16="http://schemas.microsoft.com/office/drawing/2014/main" id="{9DB3E4F8-D5ED-45DA-8111-BD44550A4B49}"/>
              </a:ext>
            </a:extLst>
          </p:cNvPr>
          <p:cNvSpPr>
            <a:spLocks noGrp="1"/>
          </p:cNvSpPr>
          <p:nvPr>
            <p:ph idx="1"/>
          </p:nvPr>
        </p:nvSpPr>
        <p:spPr>
          <a:xfrm>
            <a:off x="838200" y="1825625"/>
            <a:ext cx="10950526" cy="4351338"/>
          </a:xfrm>
        </p:spPr>
        <p:txBody>
          <a:bodyPr/>
          <a:lstStyle/>
          <a:p>
            <a:pPr algn="l" fontAlgn="base"/>
            <a:r>
              <a:rPr lang="en-US" b="0" i="0" dirty="0">
                <a:effectLst/>
                <a:latin typeface="Roboto"/>
              </a:rPr>
              <a:t>The below steps are carried out during entire feasibility analysis.</a:t>
            </a:r>
          </a:p>
          <a:p>
            <a:pPr algn="l" fontAlgn="base">
              <a:buFont typeface="+mj-lt"/>
              <a:buAutoNum type="arabicPeriod"/>
            </a:pPr>
            <a:r>
              <a:rPr lang="en-US" b="0" i="0" dirty="0">
                <a:effectLst/>
                <a:latin typeface="Roboto"/>
              </a:rPr>
              <a:t>Information assessment</a:t>
            </a:r>
          </a:p>
          <a:p>
            <a:pPr algn="l" fontAlgn="base">
              <a:buFont typeface="+mj-lt"/>
              <a:buAutoNum type="arabicPeriod"/>
            </a:pPr>
            <a:r>
              <a:rPr lang="en-US" b="0" i="0" dirty="0">
                <a:effectLst/>
                <a:latin typeface="Roboto"/>
              </a:rPr>
              <a:t>Information collection</a:t>
            </a:r>
          </a:p>
          <a:p>
            <a:pPr algn="l" fontAlgn="base">
              <a:buFont typeface="+mj-lt"/>
              <a:buAutoNum type="arabicPeriod"/>
            </a:pPr>
            <a:r>
              <a:rPr lang="en-US" b="0" i="0" dirty="0">
                <a:effectLst/>
                <a:latin typeface="Roboto"/>
              </a:rPr>
              <a:t>Report writing</a:t>
            </a:r>
          </a:p>
          <a:p>
            <a:pPr algn="l" fontAlgn="base">
              <a:buFont typeface="+mj-lt"/>
              <a:buAutoNum type="arabicPeriod"/>
            </a:pPr>
            <a:r>
              <a:rPr lang="en-US" b="0" i="0" dirty="0">
                <a:effectLst/>
                <a:latin typeface="Roboto"/>
              </a:rPr>
              <a:t>General information</a:t>
            </a:r>
          </a:p>
          <a:p>
            <a:endParaRPr lang="en-US" dirty="0"/>
          </a:p>
        </p:txBody>
      </p:sp>
    </p:spTree>
    <p:extLst>
      <p:ext uri="{BB962C8B-B14F-4D97-AF65-F5344CB8AC3E}">
        <p14:creationId xmlns:p14="http://schemas.microsoft.com/office/powerpoint/2010/main" val="41187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6CFF-0423-40A3-A136-B922CE263976}"/>
              </a:ext>
            </a:extLst>
          </p:cNvPr>
          <p:cNvSpPr>
            <a:spLocks noGrp="1"/>
          </p:cNvSpPr>
          <p:nvPr>
            <p:ph type="title"/>
          </p:nvPr>
        </p:nvSpPr>
        <p:spPr/>
        <p:txBody>
          <a:bodyPr/>
          <a:lstStyle/>
          <a:p>
            <a:r>
              <a:rPr lang="en-US" dirty="0"/>
              <a:t>Need for Feasibility Study</a:t>
            </a:r>
          </a:p>
        </p:txBody>
      </p:sp>
      <p:sp>
        <p:nvSpPr>
          <p:cNvPr id="3" name="Content Placeholder 2">
            <a:extLst>
              <a:ext uri="{FF2B5EF4-FFF2-40B4-BE49-F238E27FC236}">
                <a16:creationId xmlns:a16="http://schemas.microsoft.com/office/drawing/2014/main" id="{67157B08-CAF6-4BE3-AE94-6126874CBE23}"/>
              </a:ext>
            </a:extLst>
          </p:cNvPr>
          <p:cNvSpPr>
            <a:spLocks noGrp="1"/>
          </p:cNvSpPr>
          <p:nvPr>
            <p:ph idx="1"/>
          </p:nvPr>
        </p:nvSpPr>
        <p:spPr/>
        <p:txBody>
          <a:bodyPr>
            <a:normAutofit/>
          </a:bodyPr>
          <a:lstStyle/>
          <a:p>
            <a:pPr algn="just" fontAlgn="base"/>
            <a:r>
              <a:rPr lang="en-US" sz="2000" b="0" i="0" dirty="0">
                <a:effectLst/>
                <a:latin typeface="Roboto"/>
              </a:rPr>
              <a:t>Feasibility study is so important stage of </a:t>
            </a:r>
            <a:r>
              <a:rPr lang="en-US" sz="2000" b="0" i="0" u="none" strike="noStrike" dirty="0">
                <a:solidFill>
                  <a:srgbClr val="EC4E20"/>
                </a:solidFill>
                <a:effectLst/>
                <a:latin typeface="Roboto"/>
              </a:rPr>
              <a:t>Software Project Management Process</a:t>
            </a:r>
            <a:r>
              <a:rPr lang="en-US" sz="2000" b="0" i="0" dirty="0">
                <a:effectLst/>
                <a:latin typeface="Roboto"/>
              </a:rPr>
              <a:t> as after completion of feasibility study it gives a conclusion of whether to go ahead with proposed project as it is practically feasible or to stop proposed project here as it is not right/feasible to develop or to think/analyze about proposed project again.</a:t>
            </a:r>
          </a:p>
          <a:p>
            <a:pPr algn="just" fontAlgn="base"/>
            <a:r>
              <a:rPr lang="en-US" sz="2000" b="0" i="0" dirty="0">
                <a:effectLst/>
                <a:latin typeface="Roboto"/>
              </a:rPr>
              <a:t>Along with this Feasibility study helps in identifying risk factors involved in developing and deploying system and planning for risk analysis also narrows the business alternatives and enhance success rate analyzing different parameters associated with proposed project development.</a:t>
            </a:r>
          </a:p>
          <a:p>
            <a:pPr algn="just"/>
            <a:endParaRPr lang="en-US" sz="2000" dirty="0"/>
          </a:p>
        </p:txBody>
      </p:sp>
    </p:spTree>
    <p:extLst>
      <p:ext uri="{BB962C8B-B14F-4D97-AF65-F5344CB8AC3E}">
        <p14:creationId xmlns:p14="http://schemas.microsoft.com/office/powerpoint/2010/main" val="19298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01F1-7C1A-4D93-90C7-60E3C02106AF}"/>
              </a:ext>
            </a:extLst>
          </p:cNvPr>
          <p:cNvSpPr>
            <a:spLocks noGrp="1"/>
          </p:cNvSpPr>
          <p:nvPr>
            <p:ph type="title"/>
          </p:nvPr>
        </p:nvSpPr>
        <p:spPr>
          <a:xfrm>
            <a:off x="978877" y="0"/>
            <a:ext cx="10515600" cy="797169"/>
          </a:xfrm>
        </p:spPr>
        <p:txBody>
          <a:bodyPr/>
          <a:lstStyle/>
          <a:p>
            <a:r>
              <a:rPr lang="en-US" dirty="0"/>
              <a:t>Classification of Software Requirements</a:t>
            </a:r>
          </a:p>
        </p:txBody>
      </p:sp>
      <p:sp>
        <p:nvSpPr>
          <p:cNvPr id="3" name="Content Placeholder 2">
            <a:extLst>
              <a:ext uri="{FF2B5EF4-FFF2-40B4-BE49-F238E27FC236}">
                <a16:creationId xmlns:a16="http://schemas.microsoft.com/office/drawing/2014/main" id="{6299601B-EF2C-4B96-ADD5-E0E870B5A80F}"/>
              </a:ext>
            </a:extLst>
          </p:cNvPr>
          <p:cNvSpPr>
            <a:spLocks noGrp="1"/>
          </p:cNvSpPr>
          <p:nvPr>
            <p:ph idx="1"/>
          </p:nvPr>
        </p:nvSpPr>
        <p:spPr>
          <a:xfrm>
            <a:off x="304800" y="797170"/>
            <a:ext cx="11652738" cy="5379794"/>
          </a:xfrm>
        </p:spPr>
        <p:txBody>
          <a:bodyPr>
            <a:normAutofit/>
          </a:bodyPr>
          <a:lstStyle/>
          <a:p>
            <a:pPr lvl="1" fontAlgn="base"/>
            <a:r>
              <a:rPr lang="en-US" sz="2800" b="0" i="0" dirty="0">
                <a:effectLst/>
                <a:latin typeface="Roboto"/>
              </a:rPr>
              <a:t>Non-functional requirements</a:t>
            </a:r>
          </a:p>
          <a:p>
            <a:pPr lvl="1" algn="just">
              <a:lnSpc>
                <a:spcPct val="115000"/>
              </a:lnSpc>
              <a:spcBef>
                <a:spcPts val="0"/>
              </a:spcBef>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Interface Requirements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Bef>
                <a:spcPts val="0"/>
              </a:spcBef>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Inverse Requirements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Bef>
                <a:spcPts val="0"/>
              </a:spcBef>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Design and Constraints Requirements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buFont typeface="Arial" panose="020B0604020202020204" pitchFamily="34" charset="0"/>
              <a:buChar char="•"/>
            </a:pPr>
            <a:endParaRPr lang="en-US" sz="2000" b="0" i="0" dirty="0">
              <a:effectLst/>
              <a:latin typeface="Roboto"/>
            </a:endParaRPr>
          </a:p>
          <a:p>
            <a:pPr algn="just"/>
            <a:endParaRPr lang="en-US" sz="2000" dirty="0"/>
          </a:p>
        </p:txBody>
      </p:sp>
    </p:spTree>
    <p:extLst>
      <p:ext uri="{BB962C8B-B14F-4D97-AF65-F5344CB8AC3E}">
        <p14:creationId xmlns:p14="http://schemas.microsoft.com/office/powerpoint/2010/main" val="959928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981200" y="274638"/>
            <a:ext cx="8229600" cy="334962"/>
          </a:xfrm>
        </p:spPr>
        <p:txBody>
          <a:bodyPr>
            <a:normAutofit fontScale="90000"/>
          </a:bodyPr>
          <a:lstStyle/>
          <a:p>
            <a:r>
              <a:rPr lang="en-US" altLang="en-US"/>
              <a:t>Information Modelling</a:t>
            </a:r>
          </a:p>
        </p:txBody>
      </p:sp>
      <p:sp>
        <p:nvSpPr>
          <p:cNvPr id="87043" name="Content Placeholder 2"/>
          <p:cNvSpPr>
            <a:spLocks noGrp="1"/>
          </p:cNvSpPr>
          <p:nvPr>
            <p:ph idx="1"/>
          </p:nvPr>
        </p:nvSpPr>
        <p:spPr>
          <a:xfrm>
            <a:off x="269631" y="990600"/>
            <a:ext cx="11723077" cy="5486400"/>
          </a:xfrm>
        </p:spPr>
        <p:txBody>
          <a:bodyPr/>
          <a:lstStyle/>
          <a:p>
            <a:pPr algn="just"/>
            <a:r>
              <a:rPr lang="en-US" altLang="en-US" sz="2600" dirty="0">
                <a:latin typeface="Calibri" panose="020F0502020204030204" pitchFamily="34" charset="0"/>
                <a:cs typeface="Arial" panose="020B0604020202020204" pitchFamily="34" charset="0"/>
              </a:rPr>
              <a:t>An information model is essential to provide the structure for information that is transferred in a communication. </a:t>
            </a:r>
          </a:p>
          <a:p>
            <a:pPr algn="just"/>
            <a:r>
              <a:rPr lang="en-US" altLang="en-US" sz="2600" dirty="0">
                <a:latin typeface="Calibri" panose="020F0502020204030204" pitchFamily="34" charset="0"/>
                <a:cs typeface="Arial" panose="020B0604020202020204" pitchFamily="34" charset="0"/>
              </a:rPr>
              <a:t>An information model is a formal description of a portion of interest of the real world and that provides explicit rules to enable the data items that populate the model to be interpreted without ambiguity.</a:t>
            </a:r>
          </a:p>
          <a:p>
            <a:pPr eaLnBrk="1" hangingPunct="1"/>
            <a:r>
              <a:rPr lang="en-US" altLang="en-US" sz="2600" dirty="0">
                <a:latin typeface="Calibri" panose="020F0502020204030204" pitchFamily="34" charset="0"/>
                <a:cs typeface="Arial" panose="020B0604020202020204" pitchFamily="34" charset="0"/>
              </a:rPr>
              <a:t>A quality information model should be complete, sharable, stable, extensible, well-structured, precise, and unambiguous.</a:t>
            </a:r>
          </a:p>
          <a:p>
            <a:pPr eaLnBrk="1" hangingPunct="1"/>
            <a:r>
              <a:rPr lang="en-US" altLang="en-US" sz="2600" dirty="0">
                <a:latin typeface="Calibri" panose="020F0502020204030204" pitchFamily="34" charset="0"/>
                <a:cs typeface="Arial" panose="020B0604020202020204" pitchFamily="34" charset="0"/>
              </a:rPr>
              <a:t>In general, the contents of an information model include </a:t>
            </a:r>
          </a:p>
          <a:p>
            <a:pPr lvl="1" eaLnBrk="1" hangingPunct="1"/>
            <a:r>
              <a:rPr lang="en-US" altLang="en-US" sz="2600" dirty="0">
                <a:latin typeface="Calibri" panose="020F0502020204030204" pitchFamily="34" charset="0"/>
                <a:cs typeface="Arial" panose="020B0604020202020204" pitchFamily="34" charset="0"/>
              </a:rPr>
              <a:t>Scope </a:t>
            </a:r>
          </a:p>
          <a:p>
            <a:pPr lvl="1" eaLnBrk="1" hangingPunct="1"/>
            <a:r>
              <a:rPr lang="en-US" altLang="en-US" sz="2600" dirty="0">
                <a:latin typeface="Calibri" panose="020F0502020204030204" pitchFamily="34" charset="0"/>
                <a:cs typeface="Arial" panose="020B0604020202020204" pitchFamily="34" charset="0"/>
              </a:rPr>
              <a:t>Information requirements</a:t>
            </a:r>
            <a:endParaRPr lang="en-US" altLang="en-US" sz="2600" dirty="0"/>
          </a:p>
        </p:txBody>
      </p:sp>
    </p:spTree>
    <p:extLst>
      <p:ext uri="{BB962C8B-B14F-4D97-AF65-F5344CB8AC3E}">
        <p14:creationId xmlns:p14="http://schemas.microsoft.com/office/powerpoint/2010/main" val="767383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a:t>Scope</a:t>
            </a:r>
            <a:endParaRPr lang="en-IN" altLang="en-US"/>
          </a:p>
        </p:txBody>
      </p:sp>
      <p:sp>
        <p:nvSpPr>
          <p:cNvPr id="88067" name="Content Placeholder 2"/>
          <p:cNvSpPr>
            <a:spLocks noGrp="1"/>
          </p:cNvSpPr>
          <p:nvPr>
            <p:ph idx="1"/>
          </p:nvPr>
        </p:nvSpPr>
        <p:spPr>
          <a:xfrm>
            <a:off x="1752600" y="1219201"/>
            <a:ext cx="8915400" cy="4525963"/>
          </a:xfrm>
        </p:spPr>
        <p:txBody>
          <a:bodyPr>
            <a:normAutofit lnSpcReduction="10000"/>
          </a:bodyPr>
          <a:lstStyle/>
          <a:p>
            <a:pPr algn="just" eaLnBrk="1" hangingPunct="1"/>
            <a:r>
              <a:rPr lang="en-US" altLang="en-US" sz="2600"/>
              <a:t>The scope specifies the domain of discourse and the processes that are to be supported by the information model.</a:t>
            </a:r>
          </a:p>
          <a:p>
            <a:pPr algn="just" eaLnBrk="1" hangingPunct="1"/>
            <a:r>
              <a:rPr lang="en-US" altLang="en-US" sz="2600"/>
              <a:t> It is a bounded collection of processes, information, and constraints that satisfy some industry need. </a:t>
            </a:r>
          </a:p>
          <a:p>
            <a:pPr algn="just" eaLnBrk="1" hangingPunct="1"/>
            <a:r>
              <a:rPr lang="en-US" altLang="en-US" sz="2600"/>
              <a:t>The scope statements include the purpose as well as viewpoints of the model mentioned bellow: </a:t>
            </a:r>
          </a:p>
          <a:p>
            <a:pPr lvl="1" algn="just" eaLnBrk="1" hangingPunct="1"/>
            <a:r>
              <a:rPr lang="en-US" altLang="en-US" sz="2600"/>
              <a:t>type of product, </a:t>
            </a:r>
          </a:p>
          <a:p>
            <a:pPr lvl="1" algn="just" eaLnBrk="1" hangingPunct="1"/>
            <a:r>
              <a:rPr lang="en-US" altLang="en-US" sz="2600"/>
              <a:t>type of data requirements, </a:t>
            </a:r>
          </a:p>
          <a:p>
            <a:pPr lvl="1" algn="just" eaLnBrk="1" hangingPunct="1"/>
            <a:r>
              <a:rPr lang="en-US" altLang="en-US" sz="2600"/>
              <a:t>supporting manufacturing scenario,</a:t>
            </a:r>
          </a:p>
          <a:p>
            <a:pPr lvl="1" algn="just" eaLnBrk="1" hangingPunct="1"/>
            <a:r>
              <a:rPr lang="en-US" altLang="en-US" sz="2600"/>
              <a:t>supporting manufacturing activities,</a:t>
            </a:r>
          </a:p>
          <a:p>
            <a:pPr lvl="1" algn="just" eaLnBrk="1" hangingPunct="1"/>
            <a:r>
              <a:rPr lang="en-US" altLang="en-US" sz="2600"/>
              <a:t>supporting stage in the product life cycle. </a:t>
            </a:r>
          </a:p>
          <a:p>
            <a:endParaRPr lang="en-IN" altLang="en-US" sz="2600"/>
          </a:p>
        </p:txBody>
      </p:sp>
    </p:spTree>
    <p:extLst>
      <p:ext uri="{BB962C8B-B14F-4D97-AF65-F5344CB8AC3E}">
        <p14:creationId xmlns:p14="http://schemas.microsoft.com/office/powerpoint/2010/main" val="2585077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a:t>Information Requirement</a:t>
            </a:r>
            <a:endParaRPr lang="en-IN" altLang="en-US"/>
          </a:p>
        </p:txBody>
      </p:sp>
      <p:sp>
        <p:nvSpPr>
          <p:cNvPr id="89091" name="Content Placeholder 2"/>
          <p:cNvSpPr>
            <a:spLocks noGrp="1"/>
          </p:cNvSpPr>
          <p:nvPr>
            <p:ph idx="1"/>
          </p:nvPr>
        </p:nvSpPr>
        <p:spPr>
          <a:xfrm>
            <a:off x="1981200" y="1600200"/>
            <a:ext cx="8229600" cy="4800600"/>
          </a:xfrm>
        </p:spPr>
        <p:txBody>
          <a:bodyPr/>
          <a:lstStyle/>
          <a:p>
            <a:pPr algn="just" eaLnBrk="1" hangingPunct="1"/>
            <a:r>
              <a:rPr lang="en-US" altLang="en-US" sz="2600"/>
              <a:t>After the scope is defined, the next phase is to conduct a requirements analysis. There is no standard method for collecting information requirements. However, requirements analysis may be accomplished by:</a:t>
            </a:r>
          </a:p>
          <a:p>
            <a:pPr algn="just" eaLnBrk="1" hangingPunct="1"/>
            <a:endParaRPr lang="en-US" altLang="en-US" sz="2600"/>
          </a:p>
          <a:p>
            <a:pPr lvl="1" algn="just" eaLnBrk="1" hangingPunct="1"/>
            <a:r>
              <a:rPr lang="en-US" altLang="en-US" sz="2600"/>
              <a:t>Literature surveys,</a:t>
            </a:r>
          </a:p>
          <a:p>
            <a:pPr lvl="1" algn="just" eaLnBrk="1" hangingPunct="1"/>
            <a:r>
              <a:rPr lang="en-US" altLang="en-US" sz="2600"/>
              <a:t>Standards surveys, </a:t>
            </a:r>
          </a:p>
          <a:p>
            <a:pPr lvl="1" algn="just" eaLnBrk="1" hangingPunct="1"/>
            <a:r>
              <a:rPr lang="en-US" altLang="en-US" sz="2600"/>
              <a:t>Domain experts’ interviews,</a:t>
            </a:r>
          </a:p>
          <a:p>
            <a:pPr lvl="1" algn="just" eaLnBrk="1" hangingPunct="1"/>
            <a:r>
              <a:rPr lang="en-US" altLang="en-US" sz="2600"/>
              <a:t>Industrial data reviews, </a:t>
            </a:r>
          </a:p>
          <a:p>
            <a:pPr lvl="1" algn="just" eaLnBrk="1" hangingPunct="1"/>
            <a:r>
              <a:rPr lang="en-US" altLang="en-US" sz="2600"/>
              <a:t>State-of-the-art assessments.</a:t>
            </a:r>
            <a:endParaRPr lang="en-IN" altLang="en-US" sz="2600"/>
          </a:p>
        </p:txBody>
      </p:sp>
    </p:spTree>
    <p:extLst>
      <p:ext uri="{BB962C8B-B14F-4D97-AF65-F5344CB8AC3E}">
        <p14:creationId xmlns:p14="http://schemas.microsoft.com/office/powerpoint/2010/main" val="393881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a:t>Information Modeling</a:t>
            </a:r>
            <a:endParaRPr lang="en-IN" altLang="en-US"/>
          </a:p>
        </p:txBody>
      </p:sp>
      <p:sp>
        <p:nvSpPr>
          <p:cNvPr id="90115" name="Content Placeholder 2"/>
          <p:cNvSpPr>
            <a:spLocks noGrp="1"/>
          </p:cNvSpPr>
          <p:nvPr>
            <p:ph idx="1"/>
          </p:nvPr>
        </p:nvSpPr>
        <p:spPr/>
        <p:txBody>
          <a:bodyPr/>
          <a:lstStyle/>
          <a:p>
            <a:pPr eaLnBrk="1" hangingPunct="1"/>
            <a:r>
              <a:rPr lang="en-US" altLang="en-US" sz="2600"/>
              <a:t>Information modeling is a technique for specifying the data requirements that are needed within the application domain.</a:t>
            </a:r>
          </a:p>
          <a:p>
            <a:pPr eaLnBrk="1" hangingPunct="1"/>
            <a:endParaRPr lang="en-US" altLang="en-US" sz="2600"/>
          </a:p>
          <a:p>
            <a:pPr eaLnBrk="1" hangingPunct="1"/>
            <a:r>
              <a:rPr lang="en-US" altLang="en-US" sz="2600"/>
              <a:t>There are different practices in developing an information model:</a:t>
            </a:r>
          </a:p>
          <a:p>
            <a:pPr lvl="1"/>
            <a:r>
              <a:rPr lang="en-US" altLang="en-US"/>
              <a:t>Data Flow Diagram</a:t>
            </a:r>
          </a:p>
          <a:p>
            <a:pPr lvl="1"/>
            <a:r>
              <a:rPr lang="en-US" altLang="en-US"/>
              <a:t>Data Dictionaries</a:t>
            </a:r>
          </a:p>
          <a:p>
            <a:pPr lvl="1"/>
            <a:r>
              <a:rPr lang="en-US" altLang="en-US"/>
              <a:t>E-R Diagram</a:t>
            </a:r>
          </a:p>
          <a:p>
            <a:pPr lvl="1"/>
            <a:r>
              <a:rPr lang="en-US" altLang="en-US"/>
              <a:t>Decision Tables</a:t>
            </a:r>
          </a:p>
        </p:txBody>
      </p:sp>
    </p:spTree>
    <p:extLst>
      <p:ext uri="{BB962C8B-B14F-4D97-AF65-F5344CB8AC3E}">
        <p14:creationId xmlns:p14="http://schemas.microsoft.com/office/powerpoint/2010/main" val="1375008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44BB-FA4D-415B-86FB-6FA57A737E01}"/>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6411722C-BEF4-4D20-8001-CB175DDD23EA}"/>
              </a:ext>
            </a:extLst>
          </p:cNvPr>
          <p:cNvSpPr>
            <a:spLocks noGrp="1"/>
          </p:cNvSpPr>
          <p:nvPr>
            <p:ph idx="1"/>
          </p:nvPr>
        </p:nvSpPr>
        <p:spPr/>
        <p:txBody>
          <a:bodyPr>
            <a:normAutofit/>
          </a:bodyPr>
          <a:lstStyle/>
          <a:p>
            <a:pPr algn="just"/>
            <a:r>
              <a:rPr lang="en-US" sz="2000" b="0" i="0" dirty="0">
                <a:solidFill>
                  <a:srgbClr val="000000"/>
                </a:solidFill>
                <a:effectLst/>
              </a:rPr>
              <a:t>A Data Flow Diagram (DFD) is a traditional visual representation of the information flows within a system. A neat and clear DFD can depict the right amount of the system requirement graphically. It can be manual, automated, or a combination of both.</a:t>
            </a:r>
          </a:p>
          <a:p>
            <a:pPr algn="just"/>
            <a:r>
              <a:rPr lang="en-US" sz="2000" b="0" i="0" dirty="0">
                <a:solidFill>
                  <a:srgbClr val="000000"/>
                </a:solidFill>
                <a:effectLst/>
              </a:rPr>
              <a:t>It shows how data enters and leaves the system, what changes the information, and where data is stored.</a:t>
            </a:r>
          </a:p>
          <a:p>
            <a:pPr algn="just"/>
            <a:r>
              <a:rPr lang="en-US" sz="2000" b="0" i="0" dirty="0">
                <a:solidFill>
                  <a:srgbClr val="000000"/>
                </a:solidFill>
                <a:effectLst/>
              </a:rPr>
              <a:t>The objective of a DFD is to show the scope and boundaries of a system as a whole. It may be used as a communication tool between a system analyst and any person who plays a part in the order that acts as a starting point for redesigning a system. The DFD is also called as a data flow graph or bubble chart.</a:t>
            </a:r>
          </a:p>
          <a:p>
            <a:pPr algn="just"/>
            <a:endParaRPr lang="en-US" sz="2000" dirty="0"/>
          </a:p>
        </p:txBody>
      </p:sp>
    </p:spTree>
    <p:extLst>
      <p:ext uri="{BB962C8B-B14F-4D97-AF65-F5344CB8AC3E}">
        <p14:creationId xmlns:p14="http://schemas.microsoft.com/office/powerpoint/2010/main" val="947158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44BB-FA4D-415B-86FB-6FA57A737E01}"/>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6411722C-BEF4-4D20-8001-CB175DDD23EA}"/>
              </a:ext>
            </a:extLst>
          </p:cNvPr>
          <p:cNvSpPr>
            <a:spLocks noGrp="1"/>
          </p:cNvSpPr>
          <p:nvPr>
            <p:ph idx="1"/>
          </p:nvPr>
        </p:nvSpPr>
        <p:spPr/>
        <p:txBody>
          <a:bodyPr>
            <a:normAutofit/>
          </a:bodyPr>
          <a:lstStyle/>
          <a:p>
            <a:pPr algn="just"/>
            <a:r>
              <a:rPr lang="en-US" sz="2000" b="1" i="0" dirty="0">
                <a:solidFill>
                  <a:srgbClr val="000000"/>
                </a:solidFill>
                <a:effectLst/>
              </a:rPr>
              <a:t>The following observations about DFDs are essential:</a:t>
            </a:r>
            <a:endParaRPr lang="en-US" sz="2000" b="0" i="0" dirty="0">
              <a:solidFill>
                <a:srgbClr val="000000"/>
              </a:solidFill>
              <a:effectLst/>
            </a:endParaRPr>
          </a:p>
          <a:p>
            <a:pPr algn="just">
              <a:buFont typeface="+mj-lt"/>
              <a:buAutoNum type="arabicPeriod"/>
            </a:pPr>
            <a:r>
              <a:rPr lang="en-US" sz="2000" b="0" i="0" dirty="0">
                <a:solidFill>
                  <a:srgbClr val="000000"/>
                </a:solidFill>
                <a:effectLst/>
              </a:rPr>
              <a:t>All names should be unique. This makes it easier to refer to elements in the DFD.</a:t>
            </a:r>
          </a:p>
          <a:p>
            <a:pPr algn="just">
              <a:buFont typeface="+mj-lt"/>
              <a:buAutoNum type="arabicPeriod"/>
            </a:pPr>
            <a:r>
              <a:rPr lang="en-US" sz="2000" b="0" i="0" dirty="0">
                <a:solidFill>
                  <a:srgbClr val="000000"/>
                </a:solidFill>
                <a:effectLst/>
              </a:rPr>
              <a:t>Remember that DFD is not a flow chart. Arrows is a flow chart that represents the order of events; arrows in DFD represents flowing data. A DFD does not involve any order of events.</a:t>
            </a:r>
          </a:p>
          <a:p>
            <a:pPr algn="just">
              <a:buFont typeface="+mj-lt"/>
              <a:buAutoNum type="arabicPeriod"/>
            </a:pPr>
            <a:r>
              <a:rPr lang="en-US" sz="2000" b="0" i="0" dirty="0">
                <a:solidFill>
                  <a:srgbClr val="000000"/>
                </a:solidFill>
                <a:effectLst/>
              </a:rPr>
              <a:t>Suppress logical decisions. If we ever have the urge to draw a diamond-shaped box in a DFD, suppress that urge! A diamond-shaped box is used in flow charts to represents decision points with multiple exists paths of which the only one is taken. This implies an ordering of events, which makes no sense in a DFD.</a:t>
            </a:r>
          </a:p>
          <a:p>
            <a:pPr algn="just">
              <a:buFont typeface="+mj-lt"/>
              <a:buAutoNum type="arabicPeriod"/>
            </a:pPr>
            <a:r>
              <a:rPr lang="en-US" sz="2000" b="0" i="0" dirty="0">
                <a:solidFill>
                  <a:srgbClr val="000000"/>
                </a:solidFill>
                <a:effectLst/>
              </a:rPr>
              <a:t>Do not become bogged down with details. Defer error conditions and error handling until the end of the analysis.</a:t>
            </a:r>
          </a:p>
          <a:p>
            <a:pPr algn="just"/>
            <a:endParaRPr lang="en-US" sz="2000" dirty="0"/>
          </a:p>
        </p:txBody>
      </p:sp>
    </p:spTree>
    <p:extLst>
      <p:ext uri="{BB962C8B-B14F-4D97-AF65-F5344CB8AC3E}">
        <p14:creationId xmlns:p14="http://schemas.microsoft.com/office/powerpoint/2010/main" val="1185444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683D-4A76-4B9E-976A-DEDEDD1E273D}"/>
              </a:ext>
            </a:extLst>
          </p:cNvPr>
          <p:cNvSpPr>
            <a:spLocks noGrp="1"/>
          </p:cNvSpPr>
          <p:nvPr>
            <p:ph type="title"/>
          </p:nvPr>
        </p:nvSpPr>
        <p:spPr/>
        <p:txBody>
          <a:bodyPr/>
          <a:lstStyle/>
          <a:p>
            <a:r>
              <a:rPr lang="en-US" dirty="0"/>
              <a:t>Symbols used in DFD</a:t>
            </a:r>
          </a:p>
        </p:txBody>
      </p:sp>
      <p:pic>
        <p:nvPicPr>
          <p:cNvPr id="4" name="Picture 3">
            <a:extLst>
              <a:ext uri="{FF2B5EF4-FFF2-40B4-BE49-F238E27FC236}">
                <a16:creationId xmlns:a16="http://schemas.microsoft.com/office/drawing/2014/main" id="{0C832F57-17C4-4E2E-881D-09A22439728D}"/>
              </a:ext>
            </a:extLst>
          </p:cNvPr>
          <p:cNvPicPr>
            <a:picLocks noChangeAspect="1"/>
          </p:cNvPicPr>
          <p:nvPr/>
        </p:nvPicPr>
        <p:blipFill>
          <a:blip r:embed="rId2"/>
          <a:stretch>
            <a:fillRect/>
          </a:stretch>
        </p:blipFill>
        <p:spPr>
          <a:xfrm>
            <a:off x="838200" y="1568366"/>
            <a:ext cx="10781714" cy="5057517"/>
          </a:xfrm>
          <a:prstGeom prst="rect">
            <a:avLst/>
          </a:prstGeom>
        </p:spPr>
      </p:pic>
    </p:spTree>
    <p:extLst>
      <p:ext uri="{BB962C8B-B14F-4D97-AF65-F5344CB8AC3E}">
        <p14:creationId xmlns:p14="http://schemas.microsoft.com/office/powerpoint/2010/main" val="1922828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812C-89C0-4D49-B484-85410333DFB3}"/>
              </a:ext>
            </a:extLst>
          </p:cNvPr>
          <p:cNvSpPr>
            <a:spLocks noGrp="1"/>
          </p:cNvSpPr>
          <p:nvPr>
            <p:ph type="title"/>
          </p:nvPr>
        </p:nvSpPr>
        <p:spPr>
          <a:xfrm>
            <a:off x="1213338" y="0"/>
            <a:ext cx="10515600" cy="681037"/>
          </a:xfrm>
        </p:spPr>
        <p:txBody>
          <a:bodyPr>
            <a:normAutofit fontScale="90000"/>
          </a:bodyPr>
          <a:lstStyle/>
          <a:p>
            <a:r>
              <a:rPr lang="en-US" b="0" i="0" dirty="0">
                <a:solidFill>
                  <a:srgbClr val="610B38"/>
                </a:solidFill>
                <a:effectLst/>
                <a:latin typeface="erdana"/>
              </a:rPr>
              <a:t>Levels in Data Flow Diagrams (DFD)</a:t>
            </a:r>
            <a:endParaRPr lang="en-US" dirty="0"/>
          </a:p>
        </p:txBody>
      </p:sp>
      <p:sp>
        <p:nvSpPr>
          <p:cNvPr id="3" name="Content Placeholder 2">
            <a:extLst>
              <a:ext uri="{FF2B5EF4-FFF2-40B4-BE49-F238E27FC236}">
                <a16:creationId xmlns:a16="http://schemas.microsoft.com/office/drawing/2014/main" id="{C70D4855-5C64-4966-9E91-92EB7DCFE7D7}"/>
              </a:ext>
            </a:extLst>
          </p:cNvPr>
          <p:cNvSpPr>
            <a:spLocks noGrp="1"/>
          </p:cNvSpPr>
          <p:nvPr>
            <p:ph idx="1"/>
          </p:nvPr>
        </p:nvSpPr>
        <p:spPr>
          <a:xfrm>
            <a:off x="234462" y="914400"/>
            <a:ext cx="11119338" cy="5262563"/>
          </a:xfrm>
        </p:spPr>
        <p:txBody>
          <a:bodyPr>
            <a:normAutofit/>
          </a:bodyPr>
          <a:lstStyle/>
          <a:p>
            <a:pPr algn="just"/>
            <a:r>
              <a:rPr lang="en-US" sz="3600" b="0" i="0" dirty="0">
                <a:solidFill>
                  <a:srgbClr val="000000"/>
                </a:solidFill>
                <a:effectLst/>
              </a:rPr>
              <a:t>The DFD may be used to perform a system or software at any level of abstraction. </a:t>
            </a:r>
          </a:p>
          <a:p>
            <a:pPr algn="just"/>
            <a:r>
              <a:rPr lang="en-US" sz="3600" b="0" i="0" dirty="0" err="1">
                <a:solidFill>
                  <a:srgbClr val="000000"/>
                </a:solidFill>
                <a:effectLst/>
              </a:rPr>
              <a:t>Infact</a:t>
            </a:r>
            <a:r>
              <a:rPr lang="en-US" sz="3600" b="0" i="0" dirty="0">
                <a:solidFill>
                  <a:srgbClr val="000000"/>
                </a:solidFill>
                <a:effectLst/>
              </a:rPr>
              <a:t>, DFDs may be partitioned into levels that represent increasing information flow and functional detail. </a:t>
            </a:r>
          </a:p>
          <a:p>
            <a:pPr algn="just"/>
            <a:r>
              <a:rPr lang="en-US" sz="3600" b="0" i="0" dirty="0">
                <a:solidFill>
                  <a:srgbClr val="000000"/>
                </a:solidFill>
                <a:effectLst/>
              </a:rPr>
              <a:t>Levels in DFD are numbered 0, 1, 2 or beyond. Here, we will see primarily three levels in the data flow diagram, which are: 0-level DFD, 1-level DFD, and 2-level DFD.</a:t>
            </a:r>
            <a:endParaRPr lang="en-US" sz="3600" dirty="0"/>
          </a:p>
        </p:txBody>
      </p:sp>
    </p:spTree>
    <p:extLst>
      <p:ext uri="{BB962C8B-B14F-4D97-AF65-F5344CB8AC3E}">
        <p14:creationId xmlns:p14="http://schemas.microsoft.com/office/powerpoint/2010/main" val="2487285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A0B1-5DDD-46C5-81F3-07453432F9D3}"/>
              </a:ext>
            </a:extLst>
          </p:cNvPr>
          <p:cNvSpPr>
            <a:spLocks noGrp="1"/>
          </p:cNvSpPr>
          <p:nvPr>
            <p:ph type="title"/>
          </p:nvPr>
        </p:nvSpPr>
        <p:spPr/>
        <p:txBody>
          <a:bodyPr/>
          <a:lstStyle/>
          <a:p>
            <a:r>
              <a:rPr lang="en-US" b="1" i="0" dirty="0">
                <a:effectLst/>
                <a:latin typeface="verdana" panose="020B0604030504040204" pitchFamily="34" charset="0"/>
              </a:rPr>
              <a:t>0-level DFD</a:t>
            </a:r>
            <a:endParaRPr lang="en-US" dirty="0"/>
          </a:p>
        </p:txBody>
      </p:sp>
      <p:sp>
        <p:nvSpPr>
          <p:cNvPr id="3" name="Content Placeholder 2">
            <a:extLst>
              <a:ext uri="{FF2B5EF4-FFF2-40B4-BE49-F238E27FC236}">
                <a16:creationId xmlns:a16="http://schemas.microsoft.com/office/drawing/2014/main" id="{0306B919-1E33-4460-B525-ECCAA2D3DCDC}"/>
              </a:ext>
            </a:extLst>
          </p:cNvPr>
          <p:cNvSpPr>
            <a:spLocks noGrp="1"/>
          </p:cNvSpPr>
          <p:nvPr>
            <p:ph idx="1"/>
          </p:nvPr>
        </p:nvSpPr>
        <p:spPr>
          <a:xfrm>
            <a:off x="838200" y="1577511"/>
            <a:ext cx="10515600" cy="3702978"/>
          </a:xfrm>
        </p:spPr>
        <p:txBody>
          <a:bodyPr>
            <a:normAutofit/>
          </a:bodyPr>
          <a:lstStyle/>
          <a:p>
            <a:pPr algn="just"/>
            <a:r>
              <a:rPr lang="en-US" sz="2000" b="0" i="0" dirty="0">
                <a:solidFill>
                  <a:srgbClr val="000000"/>
                </a:solidFill>
                <a:effectLst/>
              </a:rPr>
              <a:t>It is also known as context diagram represents the entire software requirement as a single bubble with input and output data denoted by incoming and outgoing arrows. </a:t>
            </a:r>
          </a:p>
          <a:p>
            <a:pPr algn="just"/>
            <a:r>
              <a:rPr lang="en-US" sz="2000" b="0" i="0" dirty="0">
                <a:solidFill>
                  <a:srgbClr val="000000"/>
                </a:solidFill>
                <a:effectLst/>
              </a:rPr>
              <a:t>Then the system is decomposed and described as a DFD with multiple bubbles. </a:t>
            </a:r>
          </a:p>
          <a:p>
            <a:pPr algn="just"/>
            <a:r>
              <a:rPr lang="en-US" sz="2000" b="0" i="0" dirty="0">
                <a:solidFill>
                  <a:srgbClr val="000000"/>
                </a:solidFill>
                <a:effectLst/>
              </a:rPr>
              <a:t>Parts of the system represented by each of these bubbles are then decomposed and documented as more and more detailed DFDs. </a:t>
            </a:r>
          </a:p>
          <a:p>
            <a:pPr algn="just"/>
            <a:r>
              <a:rPr lang="en-US" sz="2000" b="0" i="0" dirty="0">
                <a:solidFill>
                  <a:srgbClr val="000000"/>
                </a:solidFill>
                <a:effectLst/>
              </a:rPr>
              <a:t>This process may be repeated at as many levels as necessary until the program at hand is well understood. </a:t>
            </a:r>
          </a:p>
          <a:p>
            <a:pPr algn="just"/>
            <a:r>
              <a:rPr lang="en-US" sz="2000" b="0" i="0" dirty="0">
                <a:solidFill>
                  <a:srgbClr val="000000"/>
                </a:solidFill>
                <a:effectLst/>
              </a:rPr>
              <a:t>It is essential to preserve the number of inputs and outputs between levels, this concept is called leveling by </a:t>
            </a:r>
            <a:r>
              <a:rPr lang="en-US" sz="2000" b="0" i="0" dirty="0" err="1">
                <a:solidFill>
                  <a:srgbClr val="000000"/>
                </a:solidFill>
                <a:effectLst/>
              </a:rPr>
              <a:t>DeMacro</a:t>
            </a:r>
            <a:r>
              <a:rPr lang="en-US" sz="2000" b="0" i="0" dirty="0">
                <a:solidFill>
                  <a:srgbClr val="000000"/>
                </a:solidFill>
                <a:effectLst/>
              </a:rPr>
              <a:t>. Thus, if bubble "A" has two inputs x</a:t>
            </a:r>
            <a:r>
              <a:rPr lang="en-US" sz="2000" b="0" i="0" baseline="-25000" dirty="0">
                <a:solidFill>
                  <a:srgbClr val="000000"/>
                </a:solidFill>
                <a:effectLst/>
              </a:rPr>
              <a:t>1</a:t>
            </a:r>
            <a:r>
              <a:rPr lang="en-US" sz="2000" b="0" i="0" dirty="0">
                <a:solidFill>
                  <a:srgbClr val="000000"/>
                </a:solidFill>
                <a:effectLst/>
              </a:rPr>
              <a:t> and x</a:t>
            </a:r>
            <a:r>
              <a:rPr lang="en-US" sz="2000" b="0" i="0" baseline="-25000" dirty="0">
                <a:solidFill>
                  <a:srgbClr val="000000"/>
                </a:solidFill>
                <a:effectLst/>
              </a:rPr>
              <a:t>2</a:t>
            </a:r>
            <a:r>
              <a:rPr lang="en-US" sz="2000" b="0" i="0" dirty="0">
                <a:solidFill>
                  <a:srgbClr val="000000"/>
                </a:solidFill>
                <a:effectLst/>
              </a:rPr>
              <a:t> and one output y, then the expanded DFD, that represents "A" should have exactly two external inputs and one external output as shown in fig:</a:t>
            </a:r>
            <a:endParaRPr lang="en-US" sz="2000" dirty="0"/>
          </a:p>
        </p:txBody>
      </p:sp>
      <p:pic>
        <p:nvPicPr>
          <p:cNvPr id="4" name="Picture 3">
            <a:extLst>
              <a:ext uri="{FF2B5EF4-FFF2-40B4-BE49-F238E27FC236}">
                <a16:creationId xmlns:a16="http://schemas.microsoft.com/office/drawing/2014/main" id="{C317B156-7DBC-4B5A-82D1-3594B6917586}"/>
              </a:ext>
            </a:extLst>
          </p:cNvPr>
          <p:cNvPicPr>
            <a:picLocks noChangeAspect="1"/>
          </p:cNvPicPr>
          <p:nvPr/>
        </p:nvPicPr>
        <p:blipFill>
          <a:blip r:embed="rId2"/>
          <a:stretch>
            <a:fillRect/>
          </a:stretch>
        </p:blipFill>
        <p:spPr>
          <a:xfrm>
            <a:off x="4792199" y="4987715"/>
            <a:ext cx="3887344" cy="1725282"/>
          </a:xfrm>
          <a:prstGeom prst="rect">
            <a:avLst/>
          </a:prstGeom>
        </p:spPr>
      </p:pic>
    </p:spTree>
    <p:extLst>
      <p:ext uri="{BB962C8B-B14F-4D97-AF65-F5344CB8AC3E}">
        <p14:creationId xmlns:p14="http://schemas.microsoft.com/office/powerpoint/2010/main" val="3885118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4EC048-CD30-458A-8F30-CC9E9FF4308C}"/>
              </a:ext>
            </a:extLst>
          </p:cNvPr>
          <p:cNvPicPr>
            <a:picLocks noChangeAspect="1"/>
          </p:cNvPicPr>
          <p:nvPr/>
        </p:nvPicPr>
        <p:blipFill>
          <a:blip r:embed="rId2"/>
          <a:stretch>
            <a:fillRect/>
          </a:stretch>
        </p:blipFill>
        <p:spPr>
          <a:xfrm>
            <a:off x="1665303" y="333829"/>
            <a:ext cx="9234926" cy="6249200"/>
          </a:xfrm>
          <a:prstGeom prst="rect">
            <a:avLst/>
          </a:prstGeom>
        </p:spPr>
      </p:pic>
    </p:spTree>
    <p:extLst>
      <p:ext uri="{BB962C8B-B14F-4D97-AF65-F5344CB8AC3E}">
        <p14:creationId xmlns:p14="http://schemas.microsoft.com/office/powerpoint/2010/main" val="110381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91A2-5CEA-4A7C-A3FB-C56F67835CC5}"/>
              </a:ext>
            </a:extLst>
          </p:cNvPr>
          <p:cNvSpPr>
            <a:spLocks noGrp="1"/>
          </p:cNvSpPr>
          <p:nvPr>
            <p:ph type="title"/>
          </p:nvPr>
        </p:nvSpPr>
        <p:spPr>
          <a:xfrm>
            <a:off x="1412631" y="18255"/>
            <a:ext cx="10515600" cy="1325563"/>
          </a:xfrm>
        </p:spPr>
        <p:txBody>
          <a:bodyPr/>
          <a:lstStyle/>
          <a:p>
            <a:r>
              <a:rPr lang="en-US" b="1" i="0" dirty="0">
                <a:effectLst/>
                <a:latin typeface="Roboto"/>
              </a:rPr>
              <a:t>Functional Requirements</a:t>
            </a:r>
            <a:endParaRPr lang="en-US" dirty="0"/>
          </a:p>
        </p:txBody>
      </p:sp>
      <p:sp>
        <p:nvSpPr>
          <p:cNvPr id="3" name="Content Placeholder 2">
            <a:extLst>
              <a:ext uri="{FF2B5EF4-FFF2-40B4-BE49-F238E27FC236}">
                <a16:creationId xmlns:a16="http://schemas.microsoft.com/office/drawing/2014/main" id="{87291F5C-C709-4E4A-B65F-BED54EDA5180}"/>
              </a:ext>
            </a:extLst>
          </p:cNvPr>
          <p:cNvSpPr>
            <a:spLocks noGrp="1"/>
          </p:cNvSpPr>
          <p:nvPr>
            <p:ph idx="1"/>
          </p:nvPr>
        </p:nvSpPr>
        <p:spPr>
          <a:xfrm>
            <a:off x="838200" y="1031631"/>
            <a:ext cx="10515600" cy="5145332"/>
          </a:xfrm>
        </p:spPr>
        <p:txBody>
          <a:bodyPr>
            <a:noAutofit/>
          </a:bodyPr>
          <a:lstStyle/>
          <a:p>
            <a:pPr algn="just"/>
            <a:r>
              <a:rPr lang="en-US" sz="3200" b="0" i="0" dirty="0">
                <a:effectLst/>
                <a:latin typeface="Roboto"/>
              </a:rPr>
              <a:t>These are the requirements that the end user specifically demands as basic facilities that the system should offer.</a:t>
            </a:r>
          </a:p>
          <a:p>
            <a:pPr marL="0" indent="0" algn="just">
              <a:buNone/>
            </a:pPr>
            <a:endParaRPr lang="en-US" sz="3200" b="0" i="0" dirty="0">
              <a:effectLst/>
              <a:latin typeface="Roboto"/>
            </a:endParaRPr>
          </a:p>
          <a:p>
            <a:pPr algn="just"/>
            <a:r>
              <a:rPr lang="en-US" sz="3200" b="0" i="0" dirty="0">
                <a:effectLst/>
                <a:latin typeface="Roboto"/>
              </a:rPr>
              <a:t>All these functionalities need to be necessarily incorporated into the system as a part of the contract. </a:t>
            </a:r>
          </a:p>
          <a:p>
            <a:pPr marL="0" indent="0" algn="just">
              <a:buNone/>
            </a:pPr>
            <a:endParaRPr lang="en-US" sz="3200" b="0" i="0" dirty="0">
              <a:effectLst/>
              <a:latin typeface="Roboto"/>
            </a:endParaRPr>
          </a:p>
          <a:p>
            <a:pPr algn="just"/>
            <a:r>
              <a:rPr lang="en-US" sz="3200" b="0" i="0" dirty="0">
                <a:effectLst/>
                <a:latin typeface="Roboto"/>
              </a:rPr>
              <a:t>These are represented or stated in the form of input to be given to the system, the operation performed, and the output expected. </a:t>
            </a:r>
          </a:p>
        </p:txBody>
      </p:sp>
    </p:spTree>
    <p:extLst>
      <p:ext uri="{BB962C8B-B14F-4D97-AF65-F5344CB8AC3E}">
        <p14:creationId xmlns:p14="http://schemas.microsoft.com/office/powerpoint/2010/main" val="2857326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809720" y="531209"/>
            <a:ext cx="8501122" cy="608536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738282" y="357167"/>
            <a:ext cx="8572560" cy="6143667"/>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CD2A-EB91-4ADF-83E6-C90F0DBD0A30}"/>
              </a:ext>
            </a:extLst>
          </p:cNvPr>
          <p:cNvSpPr>
            <a:spLocks noGrp="1"/>
          </p:cNvSpPr>
          <p:nvPr>
            <p:ph type="title"/>
          </p:nvPr>
        </p:nvSpPr>
        <p:spPr/>
        <p:txBody>
          <a:bodyPr/>
          <a:lstStyle/>
          <a:p>
            <a:r>
              <a:rPr lang="en-US" b="1" i="0" dirty="0">
                <a:effectLst/>
                <a:latin typeface="verdana" panose="020B0604030504040204" pitchFamily="34" charset="0"/>
              </a:rPr>
              <a:t>1-level DFD</a:t>
            </a:r>
            <a:endParaRPr lang="en-US" dirty="0"/>
          </a:p>
        </p:txBody>
      </p:sp>
      <p:sp>
        <p:nvSpPr>
          <p:cNvPr id="3" name="Content Placeholder 2">
            <a:extLst>
              <a:ext uri="{FF2B5EF4-FFF2-40B4-BE49-F238E27FC236}">
                <a16:creationId xmlns:a16="http://schemas.microsoft.com/office/drawing/2014/main" id="{1683FAA1-28A2-4AAB-8B0C-A8B1269EC686}"/>
              </a:ext>
            </a:extLst>
          </p:cNvPr>
          <p:cNvSpPr>
            <a:spLocks noGrp="1"/>
          </p:cNvSpPr>
          <p:nvPr>
            <p:ph idx="1"/>
          </p:nvPr>
        </p:nvSpPr>
        <p:spPr/>
        <p:txBody>
          <a:bodyPr/>
          <a:lstStyle/>
          <a:p>
            <a:pPr algn="just"/>
            <a:r>
              <a:rPr lang="en-US" b="0" i="0" dirty="0">
                <a:solidFill>
                  <a:srgbClr val="000000"/>
                </a:solidFill>
                <a:effectLst/>
                <a:latin typeface="verdana" panose="020B0604030504040204" pitchFamily="34" charset="0"/>
              </a:rPr>
              <a:t>In 1-level DFD, a context diagram is decomposed into multiple bubbles/processes. In this level, we highlight the main objectives of the system and breakdown the high-level process of 0-level DFD into subprocesses.</a:t>
            </a:r>
            <a:endParaRPr lang="en-US" dirty="0"/>
          </a:p>
        </p:txBody>
      </p:sp>
    </p:spTree>
    <p:extLst>
      <p:ext uri="{BB962C8B-B14F-4D97-AF65-F5344CB8AC3E}">
        <p14:creationId xmlns:p14="http://schemas.microsoft.com/office/powerpoint/2010/main" val="3063364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65617-93D3-4A86-9551-551997833EE7}"/>
              </a:ext>
            </a:extLst>
          </p:cNvPr>
          <p:cNvPicPr>
            <a:picLocks noChangeAspect="1"/>
          </p:cNvPicPr>
          <p:nvPr/>
        </p:nvPicPr>
        <p:blipFill>
          <a:blip r:embed="rId2"/>
          <a:stretch>
            <a:fillRect/>
          </a:stretch>
        </p:blipFill>
        <p:spPr>
          <a:xfrm>
            <a:off x="188686" y="145143"/>
            <a:ext cx="11843657" cy="6712857"/>
          </a:xfrm>
          <a:prstGeom prst="rect">
            <a:avLst/>
          </a:prstGeom>
        </p:spPr>
      </p:pic>
    </p:spTree>
    <p:extLst>
      <p:ext uri="{BB962C8B-B14F-4D97-AF65-F5344CB8AC3E}">
        <p14:creationId xmlns:p14="http://schemas.microsoft.com/office/powerpoint/2010/main" val="771166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7923-68FC-43BC-873E-6B09EFAAECD5}"/>
              </a:ext>
            </a:extLst>
          </p:cNvPr>
          <p:cNvSpPr>
            <a:spLocks noGrp="1"/>
          </p:cNvSpPr>
          <p:nvPr>
            <p:ph type="title"/>
          </p:nvPr>
        </p:nvSpPr>
        <p:spPr/>
        <p:txBody>
          <a:bodyPr/>
          <a:lstStyle/>
          <a:p>
            <a:r>
              <a:rPr lang="en-US" b="1" i="0" dirty="0">
                <a:effectLst/>
                <a:latin typeface="verdana" panose="020B0604030504040204" pitchFamily="34" charset="0"/>
              </a:rPr>
              <a:t>2-Level DFD</a:t>
            </a:r>
            <a:endParaRPr lang="en-US" dirty="0"/>
          </a:p>
        </p:txBody>
      </p:sp>
      <p:sp>
        <p:nvSpPr>
          <p:cNvPr id="3" name="Content Placeholder 2">
            <a:extLst>
              <a:ext uri="{FF2B5EF4-FFF2-40B4-BE49-F238E27FC236}">
                <a16:creationId xmlns:a16="http://schemas.microsoft.com/office/drawing/2014/main" id="{F00F80CC-7468-47EA-A92A-8BE2E9291D8F}"/>
              </a:ext>
            </a:extLst>
          </p:cNvPr>
          <p:cNvSpPr>
            <a:spLocks noGrp="1"/>
          </p:cNvSpPr>
          <p:nvPr>
            <p:ph idx="1"/>
          </p:nvPr>
        </p:nvSpPr>
        <p:spPr>
          <a:xfrm>
            <a:off x="838200" y="1473932"/>
            <a:ext cx="10515600" cy="664357"/>
          </a:xfrm>
        </p:spPr>
        <p:txBody>
          <a:bodyPr>
            <a:normAutofit/>
          </a:bodyPr>
          <a:lstStyle/>
          <a:p>
            <a:pPr algn="l"/>
            <a:r>
              <a:rPr lang="en-US" sz="2000" b="0" i="0" dirty="0">
                <a:solidFill>
                  <a:srgbClr val="000000"/>
                </a:solidFill>
                <a:effectLst/>
              </a:rPr>
              <a:t>2-level DFD goes one process deeper into parts of 1-level DFD. It can be used to project or record the specific/necessary detail about the system's functioning.</a:t>
            </a:r>
            <a:endParaRPr lang="en-US" sz="2000" dirty="0"/>
          </a:p>
        </p:txBody>
      </p:sp>
      <p:pic>
        <p:nvPicPr>
          <p:cNvPr id="4" name="Picture 3">
            <a:extLst>
              <a:ext uri="{FF2B5EF4-FFF2-40B4-BE49-F238E27FC236}">
                <a16:creationId xmlns:a16="http://schemas.microsoft.com/office/drawing/2014/main" id="{E9E13C27-2C64-408C-9E1D-A1EBCA381CE6}"/>
              </a:ext>
            </a:extLst>
          </p:cNvPr>
          <p:cNvPicPr>
            <a:picLocks noChangeAspect="1"/>
          </p:cNvPicPr>
          <p:nvPr/>
        </p:nvPicPr>
        <p:blipFill>
          <a:blip r:embed="rId2"/>
          <a:stretch>
            <a:fillRect/>
          </a:stretch>
        </p:blipFill>
        <p:spPr>
          <a:xfrm>
            <a:off x="838200" y="2506867"/>
            <a:ext cx="10947400" cy="3850390"/>
          </a:xfrm>
          <a:prstGeom prst="rect">
            <a:avLst/>
          </a:prstGeom>
        </p:spPr>
      </p:pic>
    </p:spTree>
    <p:extLst>
      <p:ext uri="{BB962C8B-B14F-4D97-AF65-F5344CB8AC3E}">
        <p14:creationId xmlns:p14="http://schemas.microsoft.com/office/powerpoint/2010/main" val="3704232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2CEEE4-40AC-48AD-964F-CF6F5EAD83B8}"/>
              </a:ext>
            </a:extLst>
          </p:cNvPr>
          <p:cNvPicPr>
            <a:picLocks noChangeAspect="1"/>
          </p:cNvPicPr>
          <p:nvPr/>
        </p:nvPicPr>
        <p:blipFill>
          <a:blip r:embed="rId2"/>
          <a:stretch>
            <a:fillRect/>
          </a:stretch>
        </p:blipFill>
        <p:spPr>
          <a:xfrm>
            <a:off x="583153" y="369912"/>
            <a:ext cx="11057303" cy="6100580"/>
          </a:xfrm>
          <a:prstGeom prst="rect">
            <a:avLst/>
          </a:prstGeom>
        </p:spPr>
      </p:pic>
    </p:spTree>
    <p:extLst>
      <p:ext uri="{BB962C8B-B14F-4D97-AF65-F5344CB8AC3E}">
        <p14:creationId xmlns:p14="http://schemas.microsoft.com/office/powerpoint/2010/main" val="2702575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A1B75-BCA4-4FED-AEEF-C376B498F84D}"/>
              </a:ext>
            </a:extLst>
          </p:cNvPr>
          <p:cNvPicPr>
            <a:picLocks noChangeAspect="1"/>
          </p:cNvPicPr>
          <p:nvPr/>
        </p:nvPicPr>
        <p:blipFill>
          <a:blip r:embed="rId2"/>
          <a:stretch>
            <a:fillRect/>
          </a:stretch>
        </p:blipFill>
        <p:spPr>
          <a:xfrm>
            <a:off x="751661" y="583762"/>
            <a:ext cx="10772681" cy="6323962"/>
          </a:xfrm>
          <a:prstGeom prst="rect">
            <a:avLst/>
          </a:prstGeom>
        </p:spPr>
      </p:pic>
    </p:spTree>
    <p:extLst>
      <p:ext uri="{BB962C8B-B14F-4D97-AF65-F5344CB8AC3E}">
        <p14:creationId xmlns:p14="http://schemas.microsoft.com/office/powerpoint/2010/main" val="3951173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CEFAD7-17B0-44B7-95A1-4AD40B310FD4}"/>
              </a:ext>
            </a:extLst>
          </p:cNvPr>
          <p:cNvPicPr>
            <a:picLocks noChangeAspect="1"/>
          </p:cNvPicPr>
          <p:nvPr/>
        </p:nvPicPr>
        <p:blipFill>
          <a:blip r:embed="rId2"/>
          <a:stretch>
            <a:fillRect/>
          </a:stretch>
        </p:blipFill>
        <p:spPr>
          <a:xfrm>
            <a:off x="193022" y="237400"/>
            <a:ext cx="11607092" cy="6660446"/>
          </a:xfrm>
          <a:prstGeom prst="rect">
            <a:avLst/>
          </a:prstGeom>
        </p:spPr>
      </p:pic>
    </p:spTree>
    <p:extLst>
      <p:ext uri="{BB962C8B-B14F-4D97-AF65-F5344CB8AC3E}">
        <p14:creationId xmlns:p14="http://schemas.microsoft.com/office/powerpoint/2010/main" val="1695606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29540B-3DAE-4C67-8CE9-2F39C810B64B}"/>
              </a:ext>
            </a:extLst>
          </p:cNvPr>
          <p:cNvPicPr>
            <a:picLocks noChangeAspect="1"/>
          </p:cNvPicPr>
          <p:nvPr/>
        </p:nvPicPr>
        <p:blipFill>
          <a:blip r:embed="rId2"/>
          <a:stretch>
            <a:fillRect/>
          </a:stretch>
        </p:blipFill>
        <p:spPr>
          <a:xfrm>
            <a:off x="310079" y="541975"/>
            <a:ext cx="11722263" cy="5674360"/>
          </a:xfrm>
          <a:prstGeom prst="rect">
            <a:avLst/>
          </a:prstGeom>
        </p:spPr>
      </p:pic>
    </p:spTree>
    <p:extLst>
      <p:ext uri="{BB962C8B-B14F-4D97-AF65-F5344CB8AC3E}">
        <p14:creationId xmlns:p14="http://schemas.microsoft.com/office/powerpoint/2010/main" val="3975077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6933F6-DC9A-4330-A003-7B2B2D8C2F02}"/>
              </a:ext>
            </a:extLst>
          </p:cNvPr>
          <p:cNvPicPr>
            <a:picLocks noChangeAspect="1"/>
          </p:cNvPicPr>
          <p:nvPr/>
        </p:nvPicPr>
        <p:blipFill>
          <a:blip r:embed="rId2"/>
          <a:stretch>
            <a:fillRect/>
          </a:stretch>
        </p:blipFill>
        <p:spPr>
          <a:xfrm>
            <a:off x="338573" y="512497"/>
            <a:ext cx="11505084" cy="6009068"/>
          </a:xfrm>
          <a:prstGeom prst="rect">
            <a:avLst/>
          </a:prstGeom>
        </p:spPr>
      </p:pic>
    </p:spTree>
    <p:extLst>
      <p:ext uri="{BB962C8B-B14F-4D97-AF65-F5344CB8AC3E}">
        <p14:creationId xmlns:p14="http://schemas.microsoft.com/office/powerpoint/2010/main" val="37142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91A2-5CEA-4A7C-A3FB-C56F67835CC5}"/>
              </a:ext>
            </a:extLst>
          </p:cNvPr>
          <p:cNvSpPr>
            <a:spLocks noGrp="1"/>
          </p:cNvSpPr>
          <p:nvPr>
            <p:ph type="title"/>
          </p:nvPr>
        </p:nvSpPr>
        <p:spPr>
          <a:xfrm>
            <a:off x="1676400" y="0"/>
            <a:ext cx="10515600" cy="1325563"/>
          </a:xfrm>
        </p:spPr>
        <p:txBody>
          <a:bodyPr/>
          <a:lstStyle/>
          <a:p>
            <a:r>
              <a:rPr lang="en-US" b="1" i="0" dirty="0">
                <a:effectLst/>
                <a:latin typeface="Roboto"/>
              </a:rPr>
              <a:t>Functional Requirements</a:t>
            </a:r>
            <a:endParaRPr lang="en-US" dirty="0"/>
          </a:p>
        </p:txBody>
      </p:sp>
      <p:sp>
        <p:nvSpPr>
          <p:cNvPr id="3" name="Content Placeholder 2">
            <a:extLst>
              <a:ext uri="{FF2B5EF4-FFF2-40B4-BE49-F238E27FC236}">
                <a16:creationId xmlns:a16="http://schemas.microsoft.com/office/drawing/2014/main" id="{87291F5C-C709-4E4A-B65F-BED54EDA5180}"/>
              </a:ext>
            </a:extLst>
          </p:cNvPr>
          <p:cNvSpPr>
            <a:spLocks noGrp="1"/>
          </p:cNvSpPr>
          <p:nvPr>
            <p:ph idx="1"/>
          </p:nvPr>
        </p:nvSpPr>
        <p:spPr>
          <a:xfrm>
            <a:off x="838200" y="1125415"/>
            <a:ext cx="10515600" cy="5051548"/>
          </a:xfrm>
        </p:spPr>
        <p:txBody>
          <a:bodyPr>
            <a:noAutofit/>
          </a:bodyPr>
          <a:lstStyle/>
          <a:p>
            <a:pPr algn="just"/>
            <a:r>
              <a:rPr lang="en-US" b="0" i="0" dirty="0">
                <a:effectLst/>
                <a:latin typeface="Roboto"/>
              </a:rPr>
              <a:t>They are basically the requirements stated by the user which one can see directly in the final product, unlike the non-functional requirements.</a:t>
            </a:r>
          </a:p>
          <a:p>
            <a:pPr algn="just"/>
            <a:r>
              <a:rPr lang="en-US" b="0" i="0" dirty="0">
                <a:effectLst/>
                <a:latin typeface="Roboto"/>
              </a:rPr>
              <a:t>Each high-level functional requirement may involve several interactions or dialogues between the system and the outside world. In order to accurately describe the functional requirements, all scenarios must be enumerated.</a:t>
            </a:r>
          </a:p>
          <a:p>
            <a:pPr algn="just"/>
            <a:r>
              <a:rPr lang="en-US" b="0" i="0" dirty="0">
                <a:effectLst/>
                <a:latin typeface="Roboto"/>
              </a:rPr>
              <a:t>There are many ways of expressing functional requirements e.g., natural language, a structured or formatted language with no rigorous syntax and formal specification language with proper syntax.</a:t>
            </a:r>
            <a:endParaRPr lang="en-US" dirty="0">
              <a:latin typeface="Roboto"/>
            </a:endParaRPr>
          </a:p>
          <a:p>
            <a:pPr algn="just"/>
            <a:endParaRPr lang="en-US" sz="2000" dirty="0"/>
          </a:p>
        </p:txBody>
      </p:sp>
    </p:spTree>
    <p:extLst>
      <p:ext uri="{BB962C8B-B14F-4D97-AF65-F5344CB8AC3E}">
        <p14:creationId xmlns:p14="http://schemas.microsoft.com/office/powerpoint/2010/main" val="695977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3" name="Content Placeholder 2"/>
          <p:cNvSpPr>
            <a:spLocks noGrp="1"/>
          </p:cNvSpPr>
          <p:nvPr>
            <p:ph idx="1"/>
          </p:nvPr>
        </p:nvSpPr>
        <p:spPr/>
        <p:txBody>
          <a:bodyPr/>
          <a:lstStyle/>
          <a:p>
            <a:r>
              <a:rPr lang="en-US" dirty="0"/>
              <a:t>Draw overall DFD for Issue/Return of a books in </a:t>
            </a:r>
            <a:r>
              <a:rPr lang="en-US"/>
              <a:t>a library</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a:t>Zero level DFD</a:t>
            </a:r>
          </a:p>
        </p:txBody>
      </p:sp>
      <p:pic>
        <p:nvPicPr>
          <p:cNvPr id="952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95526"/>
            <a:ext cx="91440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280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40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0489"/>
            <a:ext cx="8534400" cy="667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128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C9F2-352E-4910-A6A0-1E26CC054496}"/>
              </a:ext>
            </a:extLst>
          </p:cNvPr>
          <p:cNvSpPr>
            <a:spLocks noGrp="1"/>
          </p:cNvSpPr>
          <p:nvPr>
            <p:ph type="title"/>
          </p:nvPr>
        </p:nvSpPr>
        <p:spPr/>
        <p:txBody>
          <a:bodyPr/>
          <a:lstStyle/>
          <a:p>
            <a:r>
              <a:rPr lang="en-US" b="1" dirty="0"/>
              <a:t>Decision Table</a:t>
            </a:r>
          </a:p>
        </p:txBody>
      </p:sp>
      <p:sp>
        <p:nvSpPr>
          <p:cNvPr id="3" name="Content Placeholder 2">
            <a:extLst>
              <a:ext uri="{FF2B5EF4-FFF2-40B4-BE49-F238E27FC236}">
                <a16:creationId xmlns:a16="http://schemas.microsoft.com/office/drawing/2014/main" id="{2F410CC1-64B3-4C02-93A8-FB2094C284A8}"/>
              </a:ext>
            </a:extLst>
          </p:cNvPr>
          <p:cNvSpPr>
            <a:spLocks noGrp="1"/>
          </p:cNvSpPr>
          <p:nvPr>
            <p:ph idx="1"/>
          </p:nvPr>
        </p:nvSpPr>
        <p:spPr/>
        <p:txBody>
          <a:bodyPr>
            <a:noAutofit/>
          </a:bodyPr>
          <a:lstStyle/>
          <a:p>
            <a:pPr algn="just"/>
            <a:r>
              <a:rPr lang="en-US" sz="2000" b="1" i="0" dirty="0">
                <a:effectLst/>
                <a:latin typeface="Roboto"/>
              </a:rPr>
              <a:t>Decision table</a:t>
            </a:r>
            <a:r>
              <a:rPr lang="en-US" sz="2000" b="0" i="0" dirty="0">
                <a:effectLst/>
                <a:latin typeface="Roboto"/>
              </a:rPr>
              <a:t> is a brief visual representation for specifying which actions to perform depending on given conditions. </a:t>
            </a:r>
          </a:p>
          <a:p>
            <a:pPr algn="just"/>
            <a:r>
              <a:rPr lang="en-US" sz="2000" b="0" i="0" dirty="0">
                <a:effectLst/>
                <a:latin typeface="Roboto"/>
              </a:rPr>
              <a:t>The information represented in decision tables can also be represented as decision trees or in a programming language using if-then-else and switch-case statements.</a:t>
            </a:r>
          </a:p>
          <a:p>
            <a:pPr algn="just"/>
            <a:r>
              <a:rPr lang="en-US" altLang="en-US" sz="2000" dirty="0"/>
              <a:t>Decision tables specify:</a:t>
            </a:r>
          </a:p>
          <a:p>
            <a:pPr lvl="1" algn="just"/>
            <a:r>
              <a:rPr lang="en-US" altLang="en-US" sz="2000" dirty="0"/>
              <a:t>Which variables are to be tested</a:t>
            </a:r>
          </a:p>
          <a:p>
            <a:pPr lvl="1" algn="just"/>
            <a:r>
              <a:rPr lang="en-US" altLang="en-US" sz="2000" dirty="0"/>
              <a:t>What actions are to be taken if the conditions are true,</a:t>
            </a:r>
          </a:p>
          <a:p>
            <a:pPr lvl="1" algn="just"/>
            <a:r>
              <a:rPr lang="en-US" altLang="en-US" sz="2000" dirty="0"/>
              <a:t>The order in which decision making is performed.</a:t>
            </a:r>
          </a:p>
          <a:p>
            <a:pPr algn="just"/>
            <a:r>
              <a:rPr lang="en-US" altLang="en-US" sz="2000" dirty="0"/>
              <a:t>A </a:t>
            </a:r>
            <a:r>
              <a:rPr lang="en-US" altLang="en-US" sz="2000" b="1" dirty="0">
                <a:solidFill>
                  <a:schemeClr val="tx2"/>
                </a:solidFill>
              </a:rPr>
              <a:t>Decision table</a:t>
            </a:r>
            <a:r>
              <a:rPr lang="en-US" altLang="en-US" sz="2000" dirty="0"/>
              <a:t> is a table of rows and columns, separated into four quadrants and is designed to illustrate complex decision rules</a:t>
            </a:r>
          </a:p>
          <a:p>
            <a:pPr lvl="1"/>
            <a:r>
              <a:rPr lang="en-US" altLang="en-US" sz="2000" b="1" dirty="0"/>
              <a:t>Condition Stub</a:t>
            </a:r>
            <a:r>
              <a:rPr lang="en-US" altLang="en-US" sz="2000" dirty="0"/>
              <a:t> – upper left quadrant</a:t>
            </a:r>
          </a:p>
          <a:p>
            <a:pPr lvl="1"/>
            <a:r>
              <a:rPr lang="en-US" altLang="en-US" sz="2000" b="1" dirty="0"/>
              <a:t>Rules Stub</a:t>
            </a:r>
            <a:r>
              <a:rPr lang="en-US" altLang="en-US" sz="2000" dirty="0"/>
              <a:t> – upper right quadrant</a:t>
            </a:r>
          </a:p>
          <a:p>
            <a:pPr lvl="1"/>
            <a:r>
              <a:rPr lang="en-US" altLang="en-US" sz="2000" b="1" dirty="0"/>
              <a:t>Action Stub</a:t>
            </a:r>
            <a:r>
              <a:rPr lang="en-US" altLang="en-US" sz="2000" dirty="0"/>
              <a:t> – bottom left quadrant</a:t>
            </a:r>
          </a:p>
          <a:p>
            <a:pPr lvl="1"/>
            <a:r>
              <a:rPr lang="en-US" altLang="en-US" sz="2000" b="1" dirty="0"/>
              <a:t>Entries Stub</a:t>
            </a:r>
            <a:r>
              <a:rPr lang="en-US" altLang="en-US" sz="2000" dirty="0"/>
              <a:t> - bottom right quadrant</a:t>
            </a:r>
          </a:p>
          <a:p>
            <a:pPr algn="just"/>
            <a:endParaRPr lang="en-US" sz="2000" dirty="0"/>
          </a:p>
        </p:txBody>
      </p:sp>
    </p:spTree>
    <p:extLst>
      <p:ext uri="{BB962C8B-B14F-4D97-AF65-F5344CB8AC3E}">
        <p14:creationId xmlns:p14="http://schemas.microsoft.com/office/powerpoint/2010/main" val="1803965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C9F2-352E-4910-A6A0-1E26CC054496}"/>
              </a:ext>
            </a:extLst>
          </p:cNvPr>
          <p:cNvSpPr>
            <a:spLocks noGrp="1"/>
          </p:cNvSpPr>
          <p:nvPr>
            <p:ph type="title"/>
          </p:nvPr>
        </p:nvSpPr>
        <p:spPr/>
        <p:txBody>
          <a:bodyPr/>
          <a:lstStyle/>
          <a:p>
            <a:r>
              <a:rPr lang="en-US" b="1" dirty="0"/>
              <a:t>Decision Table</a:t>
            </a:r>
          </a:p>
        </p:txBody>
      </p:sp>
      <p:sp>
        <p:nvSpPr>
          <p:cNvPr id="3" name="Content Placeholder 2">
            <a:extLst>
              <a:ext uri="{FF2B5EF4-FFF2-40B4-BE49-F238E27FC236}">
                <a16:creationId xmlns:a16="http://schemas.microsoft.com/office/drawing/2014/main" id="{2F410CC1-64B3-4C02-93A8-FB2094C284A8}"/>
              </a:ext>
            </a:extLst>
          </p:cNvPr>
          <p:cNvSpPr>
            <a:spLocks noGrp="1"/>
          </p:cNvSpPr>
          <p:nvPr>
            <p:ph idx="1"/>
          </p:nvPr>
        </p:nvSpPr>
        <p:spPr/>
        <p:txBody>
          <a:bodyPr>
            <a:noAutofit/>
          </a:bodyPr>
          <a:lstStyle/>
          <a:p>
            <a:r>
              <a:rPr lang="en-US" altLang="en-US" sz="2000" dirty="0"/>
              <a:t>In technical terminology,</a:t>
            </a:r>
          </a:p>
          <a:p>
            <a:pPr lvl="1"/>
            <a:r>
              <a:rPr lang="en-US" altLang="en-US" sz="2000" dirty="0"/>
              <a:t>A column of the table is called a rule.</a:t>
            </a:r>
          </a:p>
          <a:p>
            <a:pPr lvl="1"/>
            <a:r>
              <a:rPr lang="en-US" altLang="en-US" sz="2000" dirty="0"/>
              <a:t>A rule implies:</a:t>
            </a:r>
          </a:p>
          <a:p>
            <a:pPr lvl="1"/>
            <a:r>
              <a:rPr lang="en-US" altLang="en-US" sz="2000" dirty="0"/>
              <a:t>If a condition is true, then execute the corresponding action.</a:t>
            </a:r>
          </a:p>
          <a:p>
            <a:pPr algn="just"/>
            <a:endParaRPr lang="en-US" sz="2000" dirty="0"/>
          </a:p>
        </p:txBody>
      </p:sp>
    </p:spTree>
    <p:extLst>
      <p:ext uri="{BB962C8B-B14F-4D97-AF65-F5344CB8AC3E}">
        <p14:creationId xmlns:p14="http://schemas.microsoft.com/office/powerpoint/2010/main" val="1762352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5"/>
          <p:cNvSpPr>
            <a:spLocks noGrp="1" noChangeArrowheads="1"/>
          </p:cNvSpPr>
          <p:nvPr>
            <p:ph type="title"/>
          </p:nvPr>
        </p:nvSpPr>
        <p:spPr>
          <a:xfrm>
            <a:off x="822325" y="533400"/>
            <a:ext cx="7793038" cy="381000"/>
          </a:xfrm>
        </p:spPr>
        <p:txBody>
          <a:bodyPr>
            <a:noAutofit/>
          </a:bodyPr>
          <a:lstStyle/>
          <a:p>
            <a:r>
              <a:rPr lang="en-US" altLang="en-US" b="1" dirty="0"/>
              <a:t>Decision Table Layout</a:t>
            </a:r>
          </a:p>
        </p:txBody>
      </p:sp>
      <p:sp>
        <p:nvSpPr>
          <p:cNvPr id="107523" name="Rectangle 116"/>
          <p:cNvSpPr>
            <a:spLocks noGrp="1" noChangeArrowheads="1"/>
          </p:cNvSpPr>
          <p:nvPr>
            <p:ph type="body" idx="1"/>
          </p:nvPr>
        </p:nvSpPr>
        <p:spPr/>
        <p:txBody>
          <a:bodyPr/>
          <a:lstStyle/>
          <a:p>
            <a:r>
              <a:rPr lang="en-US" altLang="en-US"/>
              <a:t>Standard format used for presenting decision tables.</a:t>
            </a:r>
          </a:p>
        </p:txBody>
      </p:sp>
      <p:graphicFrame>
        <p:nvGraphicFramePr>
          <p:cNvPr id="107524" name="Object 2"/>
          <p:cNvGraphicFramePr>
            <a:graphicFrameLocks noChangeAspect="1"/>
          </p:cNvGraphicFramePr>
          <p:nvPr/>
        </p:nvGraphicFramePr>
        <p:xfrm>
          <a:off x="-1333500" y="4233863"/>
          <a:ext cx="2857500" cy="1560512"/>
        </p:xfrm>
        <a:graphic>
          <a:graphicData uri="http://schemas.openxmlformats.org/presentationml/2006/ole">
            <mc:AlternateContent xmlns:mc="http://schemas.openxmlformats.org/markup-compatibility/2006">
              <mc:Choice xmlns:v="urn:schemas-microsoft-com:vml" Requires="v">
                <p:oleObj name="Document" r:id="rId2" imgW="2877312" imgH="1588008" progId="Word.Document.8">
                  <p:embed/>
                </p:oleObj>
              </mc:Choice>
              <mc:Fallback>
                <p:oleObj name="Document" r:id="rId2" imgW="2877312" imgH="1588008" progId="Word.Document.8">
                  <p:embed/>
                  <p:pic>
                    <p:nvPicPr>
                      <p:cNvPr id="10752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4233863"/>
                        <a:ext cx="2857500" cy="156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525" name="Group 127"/>
          <p:cNvGrpSpPr>
            <a:grpSpLocks/>
          </p:cNvGrpSpPr>
          <p:nvPr/>
        </p:nvGrpSpPr>
        <p:grpSpPr bwMode="auto">
          <a:xfrm>
            <a:off x="3733800" y="3429000"/>
            <a:ext cx="4800600" cy="2514600"/>
            <a:chOff x="1392" y="2160"/>
            <a:chExt cx="3024" cy="1584"/>
          </a:xfrm>
        </p:grpSpPr>
        <p:sp>
          <p:nvSpPr>
            <p:cNvPr id="34934" name="Rectangle 118"/>
            <p:cNvSpPr>
              <a:spLocks noChangeArrowheads="1"/>
            </p:cNvSpPr>
            <p:nvPr/>
          </p:nvSpPr>
          <p:spPr bwMode="auto">
            <a:xfrm>
              <a:off x="1392" y="2160"/>
              <a:ext cx="1488" cy="768"/>
            </a:xfrm>
            <a:prstGeom prst="rect">
              <a:avLst/>
            </a:prstGeom>
            <a:noFill/>
            <a:ln w="31750">
              <a:solidFill>
                <a:schemeClr val="tx1"/>
              </a:solidFill>
              <a:miter lim="800000"/>
              <a:headEnd/>
              <a:tailEnd/>
            </a:ln>
            <a:effectLst>
              <a:prstShdw prst="shdw18" dist="17961" dir="13500000">
                <a:schemeClr val="tx1">
                  <a:gamma/>
                  <a:shade val="60000"/>
                  <a:invGamma/>
                </a:schemeClr>
              </a:prstShdw>
            </a:effectLst>
          </p:spPr>
          <p:txBody>
            <a:bodyPr wrap="none" anchor="ctr"/>
            <a:lstStyle/>
            <a:p>
              <a:pPr eaLnBrk="1" hangingPunct="1">
                <a:defRPr/>
              </a:pPr>
              <a:endParaRPr lang="en-US"/>
            </a:p>
          </p:txBody>
        </p:sp>
        <p:sp>
          <p:nvSpPr>
            <p:cNvPr id="107527" name="Text Box 119"/>
            <p:cNvSpPr txBox="1">
              <a:spLocks noChangeArrowheads="1"/>
            </p:cNvSpPr>
            <p:nvPr/>
          </p:nvSpPr>
          <p:spPr bwMode="auto">
            <a:xfrm>
              <a:off x="1632" y="2256"/>
              <a:ext cx="79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1"/>
                <a:t>Condition</a:t>
              </a:r>
            </a:p>
            <a:p>
              <a:pPr eaLnBrk="1" hangingPunct="1">
                <a:spcBef>
                  <a:spcPct val="0"/>
                </a:spcBef>
                <a:buFontTx/>
                <a:buNone/>
              </a:pPr>
              <a:r>
                <a:rPr lang="en-US" altLang="en-US" sz="1800" b="1" i="1"/>
                <a:t>Stub</a:t>
              </a:r>
            </a:p>
          </p:txBody>
        </p:sp>
        <p:sp>
          <p:nvSpPr>
            <p:cNvPr id="34936" name="Rectangle 120"/>
            <p:cNvSpPr>
              <a:spLocks noChangeArrowheads="1"/>
            </p:cNvSpPr>
            <p:nvPr/>
          </p:nvSpPr>
          <p:spPr bwMode="auto">
            <a:xfrm>
              <a:off x="2928" y="2160"/>
              <a:ext cx="1488" cy="768"/>
            </a:xfrm>
            <a:prstGeom prst="rect">
              <a:avLst/>
            </a:prstGeom>
            <a:noFill/>
            <a:ln w="31750">
              <a:solidFill>
                <a:schemeClr val="tx1"/>
              </a:solidFill>
              <a:miter lim="800000"/>
              <a:headEnd/>
              <a:tailEnd/>
            </a:ln>
            <a:effectLst>
              <a:prstShdw prst="shdw18" dist="17961" dir="13500000">
                <a:schemeClr val="tx1">
                  <a:gamma/>
                  <a:shade val="60000"/>
                  <a:invGamma/>
                </a:schemeClr>
              </a:prstShdw>
            </a:effectLst>
          </p:spPr>
          <p:txBody>
            <a:bodyPr wrap="none" anchor="ctr"/>
            <a:lstStyle/>
            <a:p>
              <a:pPr eaLnBrk="1" hangingPunct="1">
                <a:defRPr/>
              </a:pPr>
              <a:endParaRPr lang="en-US"/>
            </a:p>
          </p:txBody>
        </p:sp>
        <p:sp>
          <p:nvSpPr>
            <p:cNvPr id="107529" name="Text Box 121"/>
            <p:cNvSpPr txBox="1">
              <a:spLocks noChangeArrowheads="1"/>
            </p:cNvSpPr>
            <p:nvPr/>
          </p:nvSpPr>
          <p:spPr bwMode="auto">
            <a:xfrm>
              <a:off x="3317" y="2367"/>
              <a:ext cx="5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1"/>
                <a:t>Rules</a:t>
              </a:r>
            </a:p>
            <a:p>
              <a:pPr eaLnBrk="1" hangingPunct="1">
                <a:spcBef>
                  <a:spcPct val="0"/>
                </a:spcBef>
                <a:buFontTx/>
                <a:buNone/>
              </a:pPr>
              <a:r>
                <a:rPr lang="en-US" altLang="en-US" sz="1800" b="1" i="1"/>
                <a:t>Stub</a:t>
              </a:r>
            </a:p>
          </p:txBody>
        </p:sp>
        <p:sp>
          <p:nvSpPr>
            <p:cNvPr id="34938" name="Rectangle 122"/>
            <p:cNvSpPr>
              <a:spLocks noChangeArrowheads="1"/>
            </p:cNvSpPr>
            <p:nvPr/>
          </p:nvSpPr>
          <p:spPr bwMode="auto">
            <a:xfrm>
              <a:off x="1392" y="2976"/>
              <a:ext cx="1488" cy="768"/>
            </a:xfrm>
            <a:prstGeom prst="rect">
              <a:avLst/>
            </a:prstGeom>
            <a:noFill/>
            <a:ln w="31750">
              <a:solidFill>
                <a:schemeClr val="tx1"/>
              </a:solidFill>
              <a:miter lim="800000"/>
              <a:headEnd/>
              <a:tailEnd/>
            </a:ln>
            <a:effectLst>
              <a:prstShdw prst="shdw18" dist="17961" dir="13500000">
                <a:schemeClr val="tx1">
                  <a:gamma/>
                  <a:shade val="60000"/>
                  <a:invGamma/>
                </a:schemeClr>
              </a:prstShdw>
            </a:effectLst>
          </p:spPr>
          <p:txBody>
            <a:bodyPr wrap="none" anchor="ctr"/>
            <a:lstStyle/>
            <a:p>
              <a:pPr eaLnBrk="1" hangingPunct="1">
                <a:defRPr/>
              </a:pPr>
              <a:endParaRPr lang="en-US"/>
            </a:p>
          </p:txBody>
        </p:sp>
        <p:sp>
          <p:nvSpPr>
            <p:cNvPr id="107531" name="Text Box 123"/>
            <p:cNvSpPr txBox="1">
              <a:spLocks noChangeArrowheads="1"/>
            </p:cNvSpPr>
            <p:nvPr/>
          </p:nvSpPr>
          <p:spPr bwMode="auto">
            <a:xfrm>
              <a:off x="1728" y="3183"/>
              <a:ext cx="56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1"/>
                <a:t>Action</a:t>
              </a:r>
            </a:p>
            <a:p>
              <a:pPr eaLnBrk="1" hangingPunct="1">
                <a:spcBef>
                  <a:spcPct val="0"/>
                </a:spcBef>
                <a:buFontTx/>
                <a:buNone/>
              </a:pPr>
              <a:r>
                <a:rPr lang="en-US" altLang="en-US" sz="1800" b="1" i="1"/>
                <a:t>Stub</a:t>
              </a:r>
            </a:p>
          </p:txBody>
        </p:sp>
        <p:sp>
          <p:nvSpPr>
            <p:cNvPr id="34940" name="Rectangle 124"/>
            <p:cNvSpPr>
              <a:spLocks noChangeArrowheads="1"/>
            </p:cNvSpPr>
            <p:nvPr/>
          </p:nvSpPr>
          <p:spPr bwMode="auto">
            <a:xfrm>
              <a:off x="2928" y="2976"/>
              <a:ext cx="1488" cy="768"/>
            </a:xfrm>
            <a:prstGeom prst="rect">
              <a:avLst/>
            </a:prstGeom>
            <a:noFill/>
            <a:ln w="31750">
              <a:solidFill>
                <a:schemeClr val="tx1"/>
              </a:solidFill>
              <a:miter lim="800000"/>
              <a:headEnd/>
              <a:tailEnd/>
            </a:ln>
            <a:effectLst>
              <a:prstShdw prst="shdw18" dist="17961" dir="13500000">
                <a:schemeClr val="tx1">
                  <a:gamma/>
                  <a:shade val="60000"/>
                  <a:invGamma/>
                </a:schemeClr>
              </a:prstShdw>
            </a:effectLst>
          </p:spPr>
          <p:txBody>
            <a:bodyPr wrap="none" anchor="ctr"/>
            <a:lstStyle/>
            <a:p>
              <a:pPr eaLnBrk="1" hangingPunct="1">
                <a:defRPr/>
              </a:pPr>
              <a:endParaRPr lang="en-US"/>
            </a:p>
          </p:txBody>
        </p:sp>
        <p:sp>
          <p:nvSpPr>
            <p:cNvPr id="107533" name="Text Box 125"/>
            <p:cNvSpPr txBox="1">
              <a:spLocks noChangeArrowheads="1"/>
            </p:cNvSpPr>
            <p:nvPr/>
          </p:nvSpPr>
          <p:spPr bwMode="auto">
            <a:xfrm>
              <a:off x="3264" y="3183"/>
              <a:ext cx="60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1"/>
                <a:t>Entries</a:t>
              </a:r>
            </a:p>
            <a:p>
              <a:pPr eaLnBrk="1" hangingPunct="1">
                <a:spcBef>
                  <a:spcPct val="0"/>
                </a:spcBef>
                <a:buFontTx/>
                <a:buNone/>
              </a:pPr>
              <a:r>
                <a:rPr lang="en-US" altLang="en-US" sz="1800" b="1" i="1"/>
                <a:t>Stub</a:t>
              </a:r>
              <a:endParaRPr lang="en-US" altLang="en-US" sz="1800"/>
            </a:p>
          </p:txBody>
        </p:sp>
      </p:grpSp>
    </p:spTree>
    <p:extLst>
      <p:ext uri="{BB962C8B-B14F-4D97-AF65-F5344CB8AC3E}">
        <p14:creationId xmlns:p14="http://schemas.microsoft.com/office/powerpoint/2010/main" val="3678635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a:bodyPr>
          <a:lstStyle/>
          <a:p>
            <a:r>
              <a:rPr lang="en-US" altLang="en-US" b="1" dirty="0"/>
              <a:t>Payroll System example</a:t>
            </a:r>
            <a:endParaRPr lang="en-US" altLang="en-US" b="1" dirty="0">
              <a:latin typeface="Geneva"/>
            </a:endParaRPr>
          </a:p>
        </p:txBody>
      </p:sp>
      <p:pic>
        <p:nvPicPr>
          <p:cNvPr id="1085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978662" cy="444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124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4"/>
          <p:cNvSpPr txBox="1">
            <a:spLocks/>
          </p:cNvSpPr>
          <p:nvPr/>
        </p:nvSpPr>
        <p:spPr bwMode="auto">
          <a:xfrm>
            <a:off x="1524000" y="685800"/>
            <a:ext cx="924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IN" altLang="en-US" sz="2800">
                <a:solidFill>
                  <a:schemeClr val="folHlink"/>
                </a:solidFill>
                <a:latin typeface="Times New Roman" panose="02020603050405020304" pitchFamily="18" charset="0"/>
              </a:rPr>
              <a:t>Decision Table </a:t>
            </a:r>
          </a:p>
        </p:txBody>
      </p:sp>
      <p:sp>
        <p:nvSpPr>
          <p:cNvPr id="110595" name="Line 2"/>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596" name="Line 3"/>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597" name="Line 5"/>
          <p:cNvSpPr>
            <a:spLocks noChangeShapeType="1"/>
          </p:cNvSpPr>
          <p:nvPr/>
        </p:nvSpPr>
        <p:spPr bwMode="auto">
          <a:xfrm>
            <a:off x="1752600" y="64008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1828800" y="1371601"/>
            <a:ext cx="8610600" cy="3540125"/>
          </a:xfrm>
          <a:prstGeom prst="rect">
            <a:avLst/>
          </a:prstGeom>
          <a:noFill/>
        </p:spPr>
        <p:txBody>
          <a:bodyPr>
            <a:spAutoFit/>
          </a:bodyPr>
          <a:lstStyle/>
          <a:p>
            <a:pPr marL="342900" indent="-342900" algn="just">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For example: A bookstore get a trade discount of 25% for order more then 6 books; for order from libraries and individuals, 5% allowed on orders of 6-19 copies per book title; 10% on orders for 20-49 copies per book title; 15% on orders for 50 copies or more per book title. </a:t>
            </a:r>
            <a:endParaRPr lang="en-IN" sz="3200" dirty="0">
              <a:solidFill>
                <a:schemeClr val="tx1">
                  <a:lumMod val="95000"/>
                  <a:lumOff val="5000"/>
                </a:schemeClr>
              </a:solidFill>
              <a:latin typeface="Times New Roman" pitchFamily="18" charset="0"/>
              <a:cs typeface="Times New Roman" pitchFamily="18" charset="0"/>
            </a:endParaRPr>
          </a:p>
          <a:p>
            <a:pPr eaLnBrk="1" hangingPunct="1">
              <a:defRPr/>
            </a:pPr>
            <a:endParaRPr lang="en-IN" sz="32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0166978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84138"/>
            <a:ext cx="8375650" cy="617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017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91A2-5CEA-4A7C-A3FB-C56F67835CC5}"/>
              </a:ext>
            </a:extLst>
          </p:cNvPr>
          <p:cNvSpPr>
            <a:spLocks noGrp="1"/>
          </p:cNvSpPr>
          <p:nvPr>
            <p:ph type="title"/>
          </p:nvPr>
        </p:nvSpPr>
        <p:spPr>
          <a:xfrm>
            <a:off x="990600" y="-92075"/>
            <a:ext cx="10515600" cy="1325563"/>
          </a:xfrm>
        </p:spPr>
        <p:txBody>
          <a:bodyPr/>
          <a:lstStyle/>
          <a:p>
            <a:r>
              <a:rPr lang="en-US" b="1" i="0" dirty="0">
                <a:effectLst/>
                <a:latin typeface="Roboto"/>
              </a:rPr>
              <a:t>Non-Functional Requirements</a:t>
            </a:r>
            <a:endParaRPr lang="en-US" dirty="0"/>
          </a:p>
        </p:txBody>
      </p:sp>
      <p:sp>
        <p:nvSpPr>
          <p:cNvPr id="3" name="Content Placeholder 2">
            <a:extLst>
              <a:ext uri="{FF2B5EF4-FFF2-40B4-BE49-F238E27FC236}">
                <a16:creationId xmlns:a16="http://schemas.microsoft.com/office/drawing/2014/main" id="{87291F5C-C709-4E4A-B65F-BED54EDA5180}"/>
              </a:ext>
            </a:extLst>
          </p:cNvPr>
          <p:cNvSpPr>
            <a:spLocks noGrp="1"/>
          </p:cNvSpPr>
          <p:nvPr>
            <p:ph idx="1"/>
          </p:nvPr>
        </p:nvSpPr>
        <p:spPr>
          <a:xfrm>
            <a:off x="199292" y="797169"/>
            <a:ext cx="11154508" cy="5379794"/>
          </a:xfrm>
        </p:spPr>
        <p:txBody>
          <a:bodyPr>
            <a:noAutofit/>
          </a:bodyPr>
          <a:lstStyle/>
          <a:p>
            <a:pPr algn="just" fontAlgn="base"/>
            <a:r>
              <a:rPr lang="en-US" b="0" i="0" dirty="0">
                <a:effectLst/>
                <a:latin typeface="Roboto"/>
              </a:rPr>
              <a:t>These are basically the quality constraints that the system must satisfy according to the project contract. The priority or extent to which these factors are implemented varies from one project to other. </a:t>
            </a:r>
            <a:r>
              <a:rPr lang="en-US" b="0" i="0" dirty="0">
                <a:solidFill>
                  <a:srgbClr val="FF0000"/>
                </a:solidFill>
                <a:effectLst/>
                <a:latin typeface="Roboto"/>
              </a:rPr>
              <a:t>They are also called non-behavioral requirements</a:t>
            </a:r>
            <a:r>
              <a:rPr lang="en-US" b="0" i="0" dirty="0">
                <a:effectLst/>
                <a:latin typeface="Roboto"/>
              </a:rPr>
              <a:t>.</a:t>
            </a:r>
            <a:br>
              <a:rPr lang="en-US" b="0" i="0" dirty="0">
                <a:effectLst/>
                <a:latin typeface="Roboto"/>
              </a:rPr>
            </a:br>
            <a:r>
              <a:rPr lang="en-US" b="0" i="0" dirty="0">
                <a:effectLst/>
                <a:latin typeface="Roboto"/>
              </a:rPr>
              <a:t>They basically deal with issues like:</a:t>
            </a:r>
          </a:p>
          <a:p>
            <a:pPr algn="just" fontAlgn="base">
              <a:buFont typeface="Arial" panose="020B0604020202020204" pitchFamily="34" charset="0"/>
              <a:buChar char="•"/>
            </a:pPr>
            <a:r>
              <a:rPr lang="en-US" b="0" i="0" dirty="0">
                <a:effectLst/>
                <a:latin typeface="Roboto"/>
              </a:rPr>
              <a:t>Portability</a:t>
            </a:r>
          </a:p>
          <a:p>
            <a:pPr algn="just" fontAlgn="base">
              <a:buFont typeface="Arial" panose="020B0604020202020204" pitchFamily="34" charset="0"/>
              <a:buChar char="•"/>
            </a:pPr>
            <a:r>
              <a:rPr lang="en-US" b="0" i="0" dirty="0">
                <a:effectLst/>
                <a:latin typeface="Roboto"/>
              </a:rPr>
              <a:t>Security</a:t>
            </a:r>
          </a:p>
          <a:p>
            <a:pPr algn="just" fontAlgn="base">
              <a:buFont typeface="Arial" panose="020B0604020202020204" pitchFamily="34" charset="0"/>
              <a:buChar char="•"/>
            </a:pPr>
            <a:r>
              <a:rPr lang="en-US" b="0" i="0" dirty="0">
                <a:effectLst/>
                <a:latin typeface="Roboto"/>
              </a:rPr>
              <a:t>Maintainability</a:t>
            </a:r>
          </a:p>
          <a:p>
            <a:pPr algn="just" fontAlgn="base">
              <a:buFont typeface="Arial" panose="020B0604020202020204" pitchFamily="34" charset="0"/>
              <a:buChar char="•"/>
            </a:pPr>
            <a:r>
              <a:rPr lang="en-US" b="0" i="0" dirty="0">
                <a:effectLst/>
                <a:latin typeface="Roboto"/>
              </a:rPr>
              <a:t>Reliability</a:t>
            </a:r>
          </a:p>
          <a:p>
            <a:pPr algn="just" fontAlgn="base">
              <a:buFont typeface="Arial" panose="020B0604020202020204" pitchFamily="34" charset="0"/>
              <a:buChar char="•"/>
            </a:pPr>
            <a:r>
              <a:rPr lang="en-US" b="0" i="0" dirty="0">
                <a:effectLst/>
                <a:latin typeface="Roboto"/>
              </a:rPr>
              <a:t>Scalability</a:t>
            </a:r>
          </a:p>
          <a:p>
            <a:pPr algn="just" fontAlgn="base">
              <a:buFont typeface="Arial" panose="020B0604020202020204" pitchFamily="34" charset="0"/>
              <a:buChar char="•"/>
            </a:pPr>
            <a:r>
              <a:rPr lang="en-US" b="0" i="0" dirty="0">
                <a:effectLst/>
                <a:latin typeface="Roboto"/>
              </a:rPr>
              <a:t>Performance</a:t>
            </a:r>
          </a:p>
          <a:p>
            <a:pPr algn="just" fontAlgn="base">
              <a:buFont typeface="Arial" panose="020B0604020202020204" pitchFamily="34" charset="0"/>
              <a:buChar char="•"/>
            </a:pPr>
            <a:r>
              <a:rPr lang="en-US" b="0" i="0" dirty="0">
                <a:effectLst/>
                <a:latin typeface="Roboto"/>
              </a:rPr>
              <a:t>Reusability</a:t>
            </a:r>
          </a:p>
          <a:p>
            <a:pPr algn="just" fontAlgn="base">
              <a:buFont typeface="Arial" panose="020B0604020202020204" pitchFamily="34" charset="0"/>
              <a:buChar char="•"/>
            </a:pPr>
            <a:r>
              <a:rPr lang="en-US" b="0" i="0" dirty="0">
                <a:effectLst/>
                <a:latin typeface="Roboto"/>
              </a:rPr>
              <a:t>Flexibility</a:t>
            </a:r>
          </a:p>
          <a:p>
            <a:pPr algn="just"/>
            <a:endParaRPr lang="en-US" sz="2000" dirty="0"/>
          </a:p>
        </p:txBody>
      </p:sp>
    </p:spTree>
    <p:extLst>
      <p:ext uri="{BB962C8B-B14F-4D97-AF65-F5344CB8AC3E}">
        <p14:creationId xmlns:p14="http://schemas.microsoft.com/office/powerpoint/2010/main" val="4679131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828801" y="304800"/>
            <a:ext cx="7953375" cy="533400"/>
          </a:xfrm>
        </p:spPr>
        <p:txBody>
          <a:bodyPr>
            <a:normAutofit fontScale="90000"/>
          </a:bodyPr>
          <a:lstStyle/>
          <a:p>
            <a:br>
              <a:rPr lang="en-US" altLang="en-US"/>
            </a:br>
            <a:r>
              <a:rPr lang="en-US" altLang="en-US"/>
              <a:t> </a:t>
            </a:r>
            <a:r>
              <a:rPr lang="en-US" altLang="en-US" sz="4000" b="1">
                <a:solidFill>
                  <a:srgbClr val="FF0000"/>
                </a:solidFill>
              </a:rPr>
              <a:t>Developing Decision Tables</a:t>
            </a:r>
          </a:p>
        </p:txBody>
      </p:sp>
      <p:sp>
        <p:nvSpPr>
          <p:cNvPr id="112643" name="Rectangle 3"/>
          <p:cNvSpPr>
            <a:spLocks noGrp="1" noChangeArrowheads="1"/>
          </p:cNvSpPr>
          <p:nvPr>
            <p:ph type="body" idx="1"/>
          </p:nvPr>
        </p:nvSpPr>
        <p:spPr/>
        <p:txBody>
          <a:bodyPr/>
          <a:lstStyle/>
          <a:p>
            <a:pPr algn="just"/>
            <a:r>
              <a:rPr lang="en-US" altLang="en-US"/>
              <a:t>Process requires the determination of the number of conditions (inputs) that affect the decision.</a:t>
            </a:r>
          </a:p>
          <a:p>
            <a:pPr algn="just"/>
            <a:r>
              <a:rPr lang="en-US" altLang="en-US"/>
              <a:t>The set of possible actions (outputs) must likewise be determined</a:t>
            </a:r>
          </a:p>
          <a:p>
            <a:pPr algn="just"/>
            <a:r>
              <a:rPr lang="en-US" altLang="en-US"/>
              <a:t>The number of rules is computed</a:t>
            </a:r>
          </a:p>
          <a:p>
            <a:pPr algn="just"/>
            <a:r>
              <a:rPr lang="en-US" altLang="en-US"/>
              <a:t>Each rule must specify one or more actions</a:t>
            </a:r>
          </a:p>
        </p:txBody>
      </p:sp>
    </p:spTree>
    <p:extLst>
      <p:ext uri="{BB962C8B-B14F-4D97-AF65-F5344CB8AC3E}">
        <p14:creationId xmlns:p14="http://schemas.microsoft.com/office/powerpoint/2010/main" val="1845593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37625" y="457200"/>
            <a:ext cx="9970013" cy="1143000"/>
          </a:xfrm>
        </p:spPr>
        <p:txBody>
          <a:bodyPr/>
          <a:lstStyle/>
          <a:p>
            <a:r>
              <a:rPr lang="en-US" altLang="en-US" b="1" dirty="0"/>
              <a:t>Number of Rules</a:t>
            </a:r>
          </a:p>
        </p:txBody>
      </p:sp>
      <p:sp>
        <p:nvSpPr>
          <p:cNvPr id="91139" name="Rectangle 3"/>
          <p:cNvSpPr>
            <a:spLocks noGrp="1" noChangeArrowheads="1"/>
          </p:cNvSpPr>
          <p:nvPr>
            <p:ph type="body" idx="1"/>
          </p:nvPr>
        </p:nvSpPr>
        <p:spPr>
          <a:xfrm>
            <a:off x="520505" y="1600200"/>
            <a:ext cx="10888393" cy="4495800"/>
          </a:xfrm>
        </p:spPr>
        <p:txBody>
          <a:bodyPr/>
          <a:lstStyle/>
          <a:p>
            <a:pPr marL="609600" indent="-609600">
              <a:defRPr/>
            </a:pPr>
            <a:r>
              <a:rPr lang="en-US" dirty="0"/>
              <a:t>Each condition generally has two possible alternatives (outcomes): </a:t>
            </a:r>
            <a:r>
              <a:rPr lang="en-US" b="1" i="1" dirty="0">
                <a:solidFill>
                  <a:schemeClr val="tx2"/>
                </a:solidFill>
              </a:rPr>
              <a:t>Yes</a:t>
            </a:r>
            <a:r>
              <a:rPr lang="en-US" dirty="0"/>
              <a:t> or </a:t>
            </a:r>
            <a:r>
              <a:rPr lang="en-US" b="1" i="1" dirty="0">
                <a:solidFill>
                  <a:schemeClr val="tx2"/>
                </a:solidFill>
              </a:rPr>
              <a:t>No</a:t>
            </a:r>
            <a:endParaRPr lang="en-US" dirty="0"/>
          </a:p>
          <a:p>
            <a:pPr marL="990600" lvl="1" indent="-533400">
              <a:defRPr/>
            </a:pPr>
            <a:r>
              <a:rPr lang="en-US" dirty="0"/>
              <a:t>In more advanced tables, multiple outcomes for each condition are permitted</a:t>
            </a:r>
          </a:p>
          <a:p>
            <a:pPr marL="609600" indent="-609600">
              <a:defRPr/>
            </a:pPr>
            <a:r>
              <a:rPr lang="en-US" dirty="0"/>
              <a:t>The total number of rules is equal to </a:t>
            </a:r>
          </a:p>
          <a:p>
            <a:pPr marL="1009650" lvl="1" indent="-609600">
              <a:defRPr/>
            </a:pPr>
            <a:r>
              <a:rPr lang="en-US" sz="2200" dirty="0"/>
              <a:t>no. of condition1 values * no. of condition2 values</a:t>
            </a:r>
            <a:r>
              <a:rPr lang="en-US" dirty="0"/>
              <a:t> </a:t>
            </a:r>
          </a:p>
          <a:p>
            <a:pPr marL="1009650" lvl="1" indent="-609600">
              <a:defRPr/>
            </a:pPr>
            <a:r>
              <a:rPr lang="en-US" sz="2600" dirty="0"/>
              <a:t>If no of values for each condition is T/F, then </a:t>
            </a:r>
            <a:r>
              <a:rPr lang="en-US" sz="2600" b="1" dirty="0">
                <a:solidFill>
                  <a:schemeClr val="hlink"/>
                </a:solidFill>
              </a:rPr>
              <a:t>2 </a:t>
            </a:r>
            <a:r>
              <a:rPr lang="en-US" sz="2600" b="1" baseline="30000" dirty="0">
                <a:solidFill>
                  <a:schemeClr val="hlink"/>
                </a:solidFill>
              </a:rPr>
              <a:t>no. of conditions</a:t>
            </a:r>
            <a:endParaRPr lang="en-US" sz="2600" b="1" baseline="30000" dirty="0"/>
          </a:p>
          <a:p>
            <a:pPr marL="609600" indent="-609600">
              <a:defRPr/>
            </a:pPr>
            <a:r>
              <a:rPr lang="en-US" dirty="0"/>
              <a:t>Thus, if there are four conditions, there</a:t>
            </a:r>
            <a:r>
              <a:rPr lang="en-US" baseline="30000" dirty="0"/>
              <a:t> </a:t>
            </a:r>
            <a:r>
              <a:rPr lang="en-US" dirty="0"/>
              <a:t>will be sixteen possible rules</a:t>
            </a:r>
          </a:p>
        </p:txBody>
      </p:sp>
    </p:spTree>
    <p:extLst>
      <p:ext uri="{BB962C8B-B14F-4D97-AF65-F5344CB8AC3E}">
        <p14:creationId xmlns:p14="http://schemas.microsoft.com/office/powerpoint/2010/main" val="1698924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solidFill>
                  <a:srgbClr val="FF0000"/>
                </a:solidFill>
              </a:rPr>
              <a:t>Building the Table</a:t>
            </a:r>
          </a:p>
        </p:txBody>
      </p:sp>
      <p:sp>
        <p:nvSpPr>
          <p:cNvPr id="114691" name="Rectangle 3"/>
          <p:cNvSpPr>
            <a:spLocks noGrp="1" noChangeArrowheads="1"/>
          </p:cNvSpPr>
          <p:nvPr>
            <p:ph type="body" idx="1"/>
          </p:nvPr>
        </p:nvSpPr>
        <p:spPr/>
        <p:txBody>
          <a:bodyPr/>
          <a:lstStyle/>
          <a:p>
            <a:pPr marL="609600" indent="-609600" algn="just"/>
            <a:r>
              <a:rPr lang="en-US" altLang="en-US"/>
              <a:t>For each rule, select the appropriate action and indicate with an ‘X’</a:t>
            </a:r>
          </a:p>
          <a:p>
            <a:pPr marL="609600" indent="-609600" algn="just"/>
            <a:r>
              <a:rPr lang="en-US" altLang="en-US"/>
              <a:t>Identify rules that produce the same actions and attempt to combine those rules; for example:</a:t>
            </a:r>
          </a:p>
          <a:p>
            <a:pPr marL="990600" lvl="1" indent="-533400"/>
            <a:r>
              <a:rPr lang="en-US" altLang="en-US" b="1" i="1">
                <a:solidFill>
                  <a:schemeClr val="hlink"/>
                </a:solidFill>
              </a:rPr>
              <a:t>Condition 1	Y  Y      Condition 1   Y</a:t>
            </a:r>
            <a:br>
              <a:rPr lang="en-US" altLang="en-US" b="1" i="1">
                <a:solidFill>
                  <a:schemeClr val="hlink"/>
                </a:solidFill>
              </a:rPr>
            </a:br>
            <a:r>
              <a:rPr lang="en-US" altLang="en-US" b="1" i="1">
                <a:solidFill>
                  <a:schemeClr val="hlink"/>
                </a:solidFill>
              </a:rPr>
              <a:t>Condition 2	Y  N      Condition 2   -</a:t>
            </a:r>
            <a:br>
              <a:rPr lang="en-US" altLang="en-US" b="1" i="1">
                <a:solidFill>
                  <a:schemeClr val="hlink"/>
                </a:solidFill>
              </a:rPr>
            </a:br>
            <a:r>
              <a:rPr lang="en-US" altLang="en-US" b="1" i="1">
                <a:solidFill>
                  <a:schemeClr val="hlink"/>
                </a:solidFill>
              </a:rPr>
              <a:t>   </a:t>
            </a:r>
            <a:br>
              <a:rPr lang="en-US" altLang="en-US" b="1" i="1">
                <a:solidFill>
                  <a:schemeClr val="hlink"/>
                </a:solidFill>
              </a:rPr>
            </a:br>
            <a:r>
              <a:rPr lang="en-US" altLang="en-US" b="1" i="1">
                <a:solidFill>
                  <a:srgbClr val="00AE80"/>
                </a:solidFill>
              </a:rPr>
              <a:t>Action 1		X  X      Action 1	X</a:t>
            </a:r>
            <a:endParaRPr lang="en-US" altLang="en-US"/>
          </a:p>
          <a:p>
            <a:pPr marL="609600" indent="-609600">
              <a:buNone/>
            </a:pPr>
            <a:r>
              <a:rPr lang="en-US" altLang="en-US"/>
              <a:t>	</a:t>
            </a:r>
          </a:p>
        </p:txBody>
      </p:sp>
      <p:sp>
        <p:nvSpPr>
          <p:cNvPr id="114692" name="Line 4"/>
          <p:cNvSpPr>
            <a:spLocks noChangeShapeType="1"/>
          </p:cNvSpPr>
          <p:nvPr/>
        </p:nvSpPr>
        <p:spPr bwMode="auto">
          <a:xfrm>
            <a:off x="6705600" y="4876800"/>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3" name="Line 5"/>
          <p:cNvSpPr>
            <a:spLocks noChangeShapeType="1"/>
          </p:cNvSpPr>
          <p:nvPr/>
        </p:nvSpPr>
        <p:spPr bwMode="auto">
          <a:xfrm>
            <a:off x="3048000" y="4876800"/>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4" name="AutoShape 7"/>
          <p:cNvSpPr>
            <a:spLocks/>
          </p:cNvSpPr>
          <p:nvPr/>
        </p:nvSpPr>
        <p:spPr bwMode="auto">
          <a:xfrm>
            <a:off x="6629400" y="3168748"/>
            <a:ext cx="304800" cy="1371600"/>
          </a:xfrm>
          <a:prstGeom prst="rightBrace">
            <a:avLst>
              <a:gd name="adj1" fmla="val 37500"/>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3813836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solidFill>
                  <a:srgbClr val="FF0000"/>
                </a:solidFill>
              </a:rPr>
              <a:t>Cleaning Things Up</a:t>
            </a:r>
          </a:p>
        </p:txBody>
      </p:sp>
      <p:sp>
        <p:nvSpPr>
          <p:cNvPr id="115715" name="Rectangle 3"/>
          <p:cNvSpPr>
            <a:spLocks noGrp="1" noChangeArrowheads="1"/>
          </p:cNvSpPr>
          <p:nvPr>
            <p:ph type="body" idx="1"/>
          </p:nvPr>
        </p:nvSpPr>
        <p:spPr/>
        <p:txBody>
          <a:bodyPr/>
          <a:lstStyle/>
          <a:p>
            <a:pPr marL="609600" indent="-609600" algn="just"/>
            <a:r>
              <a:rPr lang="en-US" altLang="en-US"/>
              <a:t>Check the table for any impossible situations, contradictions, and redundancies and eliminate such rules</a:t>
            </a:r>
            <a:br>
              <a:rPr lang="en-US" altLang="en-US"/>
            </a:br>
            <a:endParaRPr lang="en-US" altLang="en-US"/>
          </a:p>
          <a:p>
            <a:pPr marL="609600" indent="-609600" algn="just"/>
            <a:r>
              <a:rPr lang="en-US" altLang="en-US"/>
              <a:t>Rewrite the decision table with the most reduced set of rules; rearranging the rule order is permissible if it improves user understanding</a:t>
            </a:r>
          </a:p>
        </p:txBody>
      </p:sp>
    </p:spTree>
    <p:extLst>
      <p:ext uri="{BB962C8B-B14F-4D97-AF65-F5344CB8AC3E}">
        <p14:creationId xmlns:p14="http://schemas.microsoft.com/office/powerpoint/2010/main" val="4039562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1905000" y="0"/>
            <a:ext cx="8534400" cy="1371600"/>
          </a:xfrm>
        </p:spPr>
        <p:txBody>
          <a:bodyPr/>
          <a:lstStyle/>
          <a:p>
            <a:r>
              <a:rPr lang="en-US" altLang="en-US" sz="3000" b="1">
                <a:solidFill>
                  <a:srgbClr val="FF0000"/>
                </a:solidFill>
              </a:rPr>
              <a:t>Decision Table example:  </a:t>
            </a:r>
            <a:br>
              <a:rPr lang="en-US" altLang="en-US" sz="3000" b="1">
                <a:solidFill>
                  <a:srgbClr val="FF0000"/>
                </a:solidFill>
              </a:rPr>
            </a:br>
            <a:r>
              <a:rPr lang="en-US" altLang="en-US" sz="3000" b="1">
                <a:solidFill>
                  <a:srgbClr val="FF0000"/>
                </a:solidFill>
              </a:rPr>
              <a:t>combine and reduce</a:t>
            </a:r>
          </a:p>
        </p:txBody>
      </p:sp>
      <p:sp>
        <p:nvSpPr>
          <p:cNvPr id="116739" name="Rectangle 3"/>
          <p:cNvSpPr>
            <a:spLocks noGrp="1" noChangeArrowheads="1"/>
          </p:cNvSpPr>
          <p:nvPr>
            <p:ph type="body" idx="4294967295"/>
          </p:nvPr>
        </p:nvSpPr>
        <p:spPr>
          <a:xfrm>
            <a:off x="2895600" y="2017713"/>
            <a:ext cx="7772400" cy="4114800"/>
          </a:xfrm>
        </p:spPr>
        <p:txBody>
          <a:bodyPr/>
          <a:lstStyle/>
          <a:p>
            <a:pPr>
              <a:buFont typeface="Wingdings" panose="05000000000000000000" pitchFamily="2" charset="2"/>
              <a:buNone/>
            </a:pPr>
            <a:r>
              <a:rPr lang="en-US" altLang="en-US">
                <a:cs typeface="Arial" panose="020B0604020202020204" pitchFamily="34" charset="0"/>
              </a:rPr>
              <a:t>     </a:t>
            </a:r>
          </a:p>
        </p:txBody>
      </p:sp>
      <p:graphicFrame>
        <p:nvGraphicFramePr>
          <p:cNvPr id="116740" name="Object 2"/>
          <p:cNvGraphicFramePr>
            <a:graphicFrameLocks noChangeAspect="1"/>
          </p:cNvGraphicFramePr>
          <p:nvPr>
            <p:extLst>
              <p:ext uri="{D42A27DB-BD31-4B8C-83A1-F6EECF244321}">
                <p14:modId xmlns:p14="http://schemas.microsoft.com/office/powerpoint/2010/main" val="1335335808"/>
              </p:ext>
            </p:extLst>
          </p:nvPr>
        </p:nvGraphicFramePr>
        <p:xfrm>
          <a:off x="2667001" y="1967475"/>
          <a:ext cx="7340600" cy="2300288"/>
        </p:xfrm>
        <a:graphic>
          <a:graphicData uri="http://schemas.openxmlformats.org/presentationml/2006/ole">
            <mc:AlternateContent xmlns:mc="http://schemas.openxmlformats.org/markup-compatibility/2006">
              <mc:Choice xmlns:v="urn:schemas-microsoft-com:vml" Requires="v">
                <p:oleObj name="Worksheet" r:id="rId2" imgW="4162831" imgH="1305407" progId="Excel.Sheet.8">
                  <p:embed/>
                </p:oleObj>
              </mc:Choice>
              <mc:Fallback>
                <p:oleObj name="Worksheet" r:id="rId2" imgW="4162831" imgH="1305407" progId="Excel.Sheet.8">
                  <p:embed/>
                  <p:pic>
                    <p:nvPicPr>
                      <p:cNvPr id="11674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967475"/>
                        <a:ext cx="73406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1" name="Text Box 15"/>
          <p:cNvSpPr txBox="1">
            <a:spLocks noChangeArrowheads="1"/>
          </p:cNvSpPr>
          <p:nvPr/>
        </p:nvSpPr>
        <p:spPr bwMode="auto">
          <a:xfrm>
            <a:off x="2667001" y="4495801"/>
            <a:ext cx="3133725" cy="1477963"/>
          </a:xfrm>
          <a:prstGeom prst="rect">
            <a:avLst/>
          </a:prstGeom>
          <a:solidFill>
            <a:srgbClr val="E8F1FA"/>
          </a:solidFill>
          <a:ln w="31750">
            <a:solidFill>
              <a:schemeClr val="tx1"/>
            </a:solidFill>
            <a:miter lim="800000"/>
            <a:headEnd/>
            <a:tailEnd/>
          </a:ln>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The four gray columns can</a:t>
            </a:r>
          </a:p>
          <a:p>
            <a:pPr eaLnBrk="1" hangingPunct="1">
              <a:spcBef>
                <a:spcPct val="0"/>
              </a:spcBef>
              <a:buFontTx/>
              <a:buNone/>
            </a:pPr>
            <a:r>
              <a:rPr lang="en-US" altLang="en-US" sz="1800" b="1"/>
              <a:t>be combined into a single </a:t>
            </a:r>
          </a:p>
          <a:p>
            <a:pPr eaLnBrk="1" hangingPunct="1">
              <a:spcBef>
                <a:spcPct val="0"/>
              </a:spcBef>
              <a:buFontTx/>
              <a:buNone/>
            </a:pPr>
            <a:r>
              <a:rPr lang="en-US" altLang="en-US" sz="1800" b="1"/>
              <a:t>rule.  Note that four each,</a:t>
            </a:r>
          </a:p>
          <a:p>
            <a:pPr eaLnBrk="1" hangingPunct="1">
              <a:spcBef>
                <a:spcPct val="0"/>
              </a:spcBef>
              <a:buFontTx/>
              <a:buNone/>
            </a:pPr>
            <a:r>
              <a:rPr lang="en-US" altLang="en-US" sz="1800" b="1"/>
              <a:t>there was NO order placed</a:t>
            </a:r>
          </a:p>
          <a:p>
            <a:pPr eaLnBrk="1" hangingPunct="1">
              <a:spcBef>
                <a:spcPct val="0"/>
              </a:spcBef>
              <a:buFontTx/>
              <a:buNone/>
            </a:pPr>
            <a:r>
              <a:rPr lang="en-US" altLang="en-US" sz="1800" b="1"/>
              <a:t>from the Special Catalog.</a:t>
            </a:r>
          </a:p>
        </p:txBody>
      </p:sp>
      <p:sp>
        <p:nvSpPr>
          <p:cNvPr id="116742" name="Text Box 16"/>
          <p:cNvSpPr txBox="1">
            <a:spLocks noChangeArrowheads="1"/>
          </p:cNvSpPr>
          <p:nvPr/>
        </p:nvSpPr>
        <p:spPr bwMode="auto">
          <a:xfrm>
            <a:off x="6477001" y="4495801"/>
            <a:ext cx="3686175" cy="1477963"/>
          </a:xfrm>
          <a:prstGeom prst="rect">
            <a:avLst/>
          </a:prstGeom>
          <a:solidFill>
            <a:srgbClr val="E8F1FA"/>
          </a:solidFill>
          <a:ln w="31750">
            <a:solidFill>
              <a:schemeClr val="tx1"/>
            </a:solidFill>
            <a:miter lim="800000"/>
            <a:headEnd/>
            <a:tailEnd/>
          </a:ln>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In addition, Rules 1&amp;5 and</a:t>
            </a:r>
          </a:p>
          <a:p>
            <a:pPr eaLnBrk="1" hangingPunct="1">
              <a:spcBef>
                <a:spcPct val="0"/>
              </a:spcBef>
              <a:buFontTx/>
              <a:buNone/>
            </a:pPr>
            <a:r>
              <a:rPr lang="en-US" altLang="en-US" sz="1800" b="1"/>
              <a:t>Rules 3&amp;7 can be combined.</a:t>
            </a:r>
          </a:p>
          <a:p>
            <a:pPr eaLnBrk="1" hangingPunct="1">
              <a:spcBef>
                <a:spcPct val="0"/>
              </a:spcBef>
              <a:buFontTx/>
              <a:buNone/>
            </a:pPr>
            <a:r>
              <a:rPr lang="en-US" altLang="en-US" sz="1800" b="1"/>
              <a:t>Each pair produces the same</a:t>
            </a:r>
          </a:p>
          <a:p>
            <a:pPr eaLnBrk="1" hangingPunct="1">
              <a:spcBef>
                <a:spcPct val="0"/>
              </a:spcBef>
              <a:buFontTx/>
              <a:buNone/>
            </a:pPr>
            <a:r>
              <a:rPr lang="en-US" altLang="en-US" sz="1800" b="1"/>
              <a:t>action and each pair shares two</a:t>
            </a:r>
          </a:p>
          <a:p>
            <a:pPr eaLnBrk="1" hangingPunct="1">
              <a:spcBef>
                <a:spcPct val="0"/>
              </a:spcBef>
              <a:buFontTx/>
              <a:buNone/>
            </a:pPr>
            <a:r>
              <a:rPr lang="en-US" altLang="en-US" sz="1800" b="1"/>
              <a:t>common conditions.</a:t>
            </a:r>
          </a:p>
        </p:txBody>
      </p:sp>
    </p:spTree>
    <p:extLst>
      <p:ext uri="{BB962C8B-B14F-4D97-AF65-F5344CB8AC3E}">
        <p14:creationId xmlns:p14="http://schemas.microsoft.com/office/powerpoint/2010/main" val="1061832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73FAFB-1A7C-41CD-A061-CF662AF4D110}"/>
              </a:ext>
            </a:extLst>
          </p:cNvPr>
          <p:cNvGraphicFramePr>
            <a:graphicFrameLocks noGrp="1"/>
          </p:cNvGraphicFramePr>
          <p:nvPr>
            <p:extLst>
              <p:ext uri="{D42A27DB-BD31-4B8C-83A1-F6EECF244321}">
                <p14:modId xmlns:p14="http://schemas.microsoft.com/office/powerpoint/2010/main" val="527981606"/>
              </p:ext>
            </p:extLst>
          </p:nvPr>
        </p:nvGraphicFramePr>
        <p:xfrm>
          <a:off x="188686" y="1219199"/>
          <a:ext cx="11684000" cy="4615544"/>
        </p:xfrm>
        <a:graphic>
          <a:graphicData uri="http://schemas.openxmlformats.org/drawingml/2006/table">
            <a:tbl>
              <a:tblPr firstRow="1" firstCol="1" bandRow="1">
                <a:tableStyleId>{5C22544A-7EE6-4342-B048-85BDC9FD1C3A}</a:tableStyleId>
              </a:tblPr>
              <a:tblGrid>
                <a:gridCol w="887012">
                  <a:extLst>
                    <a:ext uri="{9D8B030D-6E8A-4147-A177-3AD203B41FA5}">
                      <a16:colId xmlns:a16="http://schemas.microsoft.com/office/drawing/2014/main" val="3119623695"/>
                    </a:ext>
                  </a:extLst>
                </a:gridCol>
                <a:gridCol w="887012">
                  <a:extLst>
                    <a:ext uri="{9D8B030D-6E8A-4147-A177-3AD203B41FA5}">
                      <a16:colId xmlns:a16="http://schemas.microsoft.com/office/drawing/2014/main" val="768946960"/>
                    </a:ext>
                  </a:extLst>
                </a:gridCol>
                <a:gridCol w="888265">
                  <a:extLst>
                    <a:ext uri="{9D8B030D-6E8A-4147-A177-3AD203B41FA5}">
                      <a16:colId xmlns:a16="http://schemas.microsoft.com/office/drawing/2014/main" val="3975735505"/>
                    </a:ext>
                  </a:extLst>
                </a:gridCol>
                <a:gridCol w="888265">
                  <a:extLst>
                    <a:ext uri="{9D8B030D-6E8A-4147-A177-3AD203B41FA5}">
                      <a16:colId xmlns:a16="http://schemas.microsoft.com/office/drawing/2014/main" val="2898021210"/>
                    </a:ext>
                  </a:extLst>
                </a:gridCol>
                <a:gridCol w="888265">
                  <a:extLst>
                    <a:ext uri="{9D8B030D-6E8A-4147-A177-3AD203B41FA5}">
                      <a16:colId xmlns:a16="http://schemas.microsoft.com/office/drawing/2014/main" val="2532334668"/>
                    </a:ext>
                  </a:extLst>
                </a:gridCol>
                <a:gridCol w="888265">
                  <a:extLst>
                    <a:ext uri="{9D8B030D-6E8A-4147-A177-3AD203B41FA5}">
                      <a16:colId xmlns:a16="http://schemas.microsoft.com/office/drawing/2014/main" val="1958000733"/>
                    </a:ext>
                  </a:extLst>
                </a:gridCol>
                <a:gridCol w="997261">
                  <a:extLst>
                    <a:ext uri="{9D8B030D-6E8A-4147-A177-3AD203B41FA5}">
                      <a16:colId xmlns:a16="http://schemas.microsoft.com/office/drawing/2014/main" val="2870566845"/>
                    </a:ext>
                  </a:extLst>
                </a:gridCol>
                <a:gridCol w="997261">
                  <a:extLst>
                    <a:ext uri="{9D8B030D-6E8A-4147-A177-3AD203B41FA5}">
                      <a16:colId xmlns:a16="http://schemas.microsoft.com/office/drawing/2014/main" val="2240399457"/>
                    </a:ext>
                  </a:extLst>
                </a:gridCol>
                <a:gridCol w="1183936">
                  <a:extLst>
                    <a:ext uri="{9D8B030D-6E8A-4147-A177-3AD203B41FA5}">
                      <a16:colId xmlns:a16="http://schemas.microsoft.com/office/drawing/2014/main" val="2712867935"/>
                    </a:ext>
                  </a:extLst>
                </a:gridCol>
                <a:gridCol w="997261">
                  <a:extLst>
                    <a:ext uri="{9D8B030D-6E8A-4147-A177-3AD203B41FA5}">
                      <a16:colId xmlns:a16="http://schemas.microsoft.com/office/drawing/2014/main" val="3198992061"/>
                    </a:ext>
                  </a:extLst>
                </a:gridCol>
                <a:gridCol w="997261">
                  <a:extLst>
                    <a:ext uri="{9D8B030D-6E8A-4147-A177-3AD203B41FA5}">
                      <a16:colId xmlns:a16="http://schemas.microsoft.com/office/drawing/2014/main" val="1268633480"/>
                    </a:ext>
                  </a:extLst>
                </a:gridCol>
                <a:gridCol w="1183936">
                  <a:extLst>
                    <a:ext uri="{9D8B030D-6E8A-4147-A177-3AD203B41FA5}">
                      <a16:colId xmlns:a16="http://schemas.microsoft.com/office/drawing/2014/main" val="2274737459"/>
                    </a:ext>
                  </a:extLst>
                </a:gridCol>
              </a:tblGrid>
              <a:tr h="1153886">
                <a:tc>
                  <a:txBody>
                    <a:bodyPr/>
                    <a:lstStyle/>
                    <a:p>
                      <a:pPr marL="0" marR="0" algn="ctr">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1&amp;5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2&amp;4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3&amp;7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6&amp;8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4376272"/>
                  </a:ext>
                </a:extLst>
              </a:tr>
              <a:tr h="1153886">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2145169"/>
                  </a:ext>
                </a:extLst>
              </a:tr>
              <a:tr h="1153886">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0533867"/>
                  </a:ext>
                </a:extLst>
              </a:tr>
              <a:tr h="1153886">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1755800"/>
                  </a:ext>
                </a:extLst>
              </a:tr>
            </a:tbl>
          </a:graphicData>
        </a:graphic>
      </p:graphicFrame>
    </p:spTree>
    <p:extLst>
      <p:ext uri="{BB962C8B-B14F-4D97-AF65-F5344CB8AC3E}">
        <p14:creationId xmlns:p14="http://schemas.microsoft.com/office/powerpoint/2010/main" val="3490921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268BE7-A7BE-4C59-AFDB-A4303106B448}"/>
              </a:ext>
            </a:extLst>
          </p:cNvPr>
          <p:cNvGraphicFramePr>
            <a:graphicFrameLocks noGrp="1"/>
          </p:cNvGraphicFramePr>
          <p:nvPr>
            <p:extLst>
              <p:ext uri="{D42A27DB-BD31-4B8C-83A1-F6EECF244321}">
                <p14:modId xmlns:p14="http://schemas.microsoft.com/office/powerpoint/2010/main" val="2393385525"/>
              </p:ext>
            </p:extLst>
          </p:nvPr>
        </p:nvGraphicFramePr>
        <p:xfrm>
          <a:off x="643467" y="769257"/>
          <a:ext cx="10905070" cy="5558972"/>
        </p:xfrm>
        <a:graphic>
          <a:graphicData uri="http://schemas.openxmlformats.org/drawingml/2006/table">
            <a:tbl>
              <a:tblPr firstRow="1" firstCol="1" bandRow="1"/>
              <a:tblGrid>
                <a:gridCol w="749743">
                  <a:extLst>
                    <a:ext uri="{9D8B030D-6E8A-4147-A177-3AD203B41FA5}">
                      <a16:colId xmlns:a16="http://schemas.microsoft.com/office/drawing/2014/main" val="2147403515"/>
                    </a:ext>
                  </a:extLst>
                </a:gridCol>
                <a:gridCol w="794817">
                  <a:extLst>
                    <a:ext uri="{9D8B030D-6E8A-4147-A177-3AD203B41FA5}">
                      <a16:colId xmlns:a16="http://schemas.microsoft.com/office/drawing/2014/main" val="58311308"/>
                    </a:ext>
                  </a:extLst>
                </a:gridCol>
                <a:gridCol w="1147902">
                  <a:extLst>
                    <a:ext uri="{9D8B030D-6E8A-4147-A177-3AD203B41FA5}">
                      <a16:colId xmlns:a16="http://schemas.microsoft.com/office/drawing/2014/main" val="1506705312"/>
                    </a:ext>
                  </a:extLst>
                </a:gridCol>
                <a:gridCol w="794817">
                  <a:extLst>
                    <a:ext uri="{9D8B030D-6E8A-4147-A177-3AD203B41FA5}">
                      <a16:colId xmlns:a16="http://schemas.microsoft.com/office/drawing/2014/main" val="1335921370"/>
                    </a:ext>
                  </a:extLst>
                </a:gridCol>
                <a:gridCol w="794817">
                  <a:extLst>
                    <a:ext uri="{9D8B030D-6E8A-4147-A177-3AD203B41FA5}">
                      <a16:colId xmlns:a16="http://schemas.microsoft.com/office/drawing/2014/main" val="4032276557"/>
                    </a:ext>
                  </a:extLst>
                </a:gridCol>
                <a:gridCol w="1147902">
                  <a:extLst>
                    <a:ext uri="{9D8B030D-6E8A-4147-A177-3AD203B41FA5}">
                      <a16:colId xmlns:a16="http://schemas.microsoft.com/office/drawing/2014/main" val="3486144366"/>
                    </a:ext>
                  </a:extLst>
                </a:gridCol>
                <a:gridCol w="794817">
                  <a:extLst>
                    <a:ext uri="{9D8B030D-6E8A-4147-A177-3AD203B41FA5}">
                      <a16:colId xmlns:a16="http://schemas.microsoft.com/office/drawing/2014/main" val="267833959"/>
                    </a:ext>
                  </a:extLst>
                </a:gridCol>
                <a:gridCol w="794817">
                  <a:extLst>
                    <a:ext uri="{9D8B030D-6E8A-4147-A177-3AD203B41FA5}">
                      <a16:colId xmlns:a16="http://schemas.microsoft.com/office/drawing/2014/main" val="2602669068"/>
                    </a:ext>
                  </a:extLst>
                </a:gridCol>
                <a:gridCol w="1147902">
                  <a:extLst>
                    <a:ext uri="{9D8B030D-6E8A-4147-A177-3AD203B41FA5}">
                      <a16:colId xmlns:a16="http://schemas.microsoft.com/office/drawing/2014/main" val="2248613850"/>
                    </a:ext>
                  </a:extLst>
                </a:gridCol>
                <a:gridCol w="794817">
                  <a:extLst>
                    <a:ext uri="{9D8B030D-6E8A-4147-A177-3AD203B41FA5}">
                      <a16:colId xmlns:a16="http://schemas.microsoft.com/office/drawing/2014/main" val="1559727120"/>
                    </a:ext>
                  </a:extLst>
                </a:gridCol>
                <a:gridCol w="794817">
                  <a:extLst>
                    <a:ext uri="{9D8B030D-6E8A-4147-A177-3AD203B41FA5}">
                      <a16:colId xmlns:a16="http://schemas.microsoft.com/office/drawing/2014/main" val="1646434814"/>
                    </a:ext>
                  </a:extLst>
                </a:gridCol>
                <a:gridCol w="1147902">
                  <a:extLst>
                    <a:ext uri="{9D8B030D-6E8A-4147-A177-3AD203B41FA5}">
                      <a16:colId xmlns:a16="http://schemas.microsoft.com/office/drawing/2014/main" val="863776797"/>
                    </a:ext>
                  </a:extLst>
                </a:gridCol>
              </a:tblGrid>
              <a:tr h="1389743">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1&amp;5</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4</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2&amp;4</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3</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7</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3&amp;7</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6</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8</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6&amp;8</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435225"/>
                  </a:ext>
                </a:extLst>
              </a:tr>
              <a:tr h="1389743">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7567945"/>
                  </a:ext>
                </a:extLst>
              </a:tr>
              <a:tr h="1389743">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650200"/>
                  </a:ext>
                </a:extLst>
              </a:tr>
              <a:tr h="1389743">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2600" b="1" i="0" u="none" strike="noStrike" dirty="0">
                          <a:effectLst/>
                          <a:latin typeface="Calibri" panose="020F0502020204030204" pitchFamily="34" charset="0"/>
                          <a:ea typeface="Calibri" panose="020F0502020204030204" pitchFamily="34" charset="0"/>
                          <a:cs typeface="Times New Roman" panose="02020603050405020304" pitchFamily="18" charset="0"/>
                        </a:rPr>
                        <a:t>N</a:t>
                      </a:r>
                      <a:endParaRPr lang="en-US" sz="4300" b="0" i="0" u="none" strike="noStrike" dirty="0">
                        <a:effectLst/>
                        <a:latin typeface="Arial" panose="020B0604020202020204" pitchFamily="34" charset="0"/>
                      </a:endParaRPr>
                    </a:p>
                  </a:txBody>
                  <a:tcPr marL="162269" marR="162269" marT="22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792440"/>
                  </a:ext>
                </a:extLst>
              </a:tr>
            </a:tbl>
          </a:graphicData>
        </a:graphic>
      </p:graphicFrame>
    </p:spTree>
    <p:extLst>
      <p:ext uri="{BB962C8B-B14F-4D97-AF65-F5344CB8AC3E}">
        <p14:creationId xmlns:p14="http://schemas.microsoft.com/office/powerpoint/2010/main" val="594061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5EAC6B62-7500-4E1D-A395-67AE86FFE5B1}"/>
              </a:ext>
            </a:extLst>
          </p:cNvPr>
          <p:cNvGraphicFramePr>
            <a:graphicFrameLocks noGrp="1"/>
          </p:cNvGraphicFramePr>
          <p:nvPr>
            <p:extLst>
              <p:ext uri="{D42A27DB-BD31-4B8C-83A1-F6EECF244321}">
                <p14:modId xmlns:p14="http://schemas.microsoft.com/office/powerpoint/2010/main" val="661615085"/>
              </p:ext>
            </p:extLst>
          </p:nvPr>
        </p:nvGraphicFramePr>
        <p:xfrm>
          <a:off x="3493770" y="1737832"/>
          <a:ext cx="5204460" cy="3382335"/>
        </p:xfrm>
        <a:graphic>
          <a:graphicData uri="http://schemas.openxmlformats.org/drawingml/2006/table">
            <a:tbl>
              <a:tblPr firstRow="1" firstCol="1" bandRow="1"/>
              <a:tblGrid>
                <a:gridCol w="1455420">
                  <a:extLst>
                    <a:ext uri="{9D8B030D-6E8A-4147-A177-3AD203B41FA5}">
                      <a16:colId xmlns:a16="http://schemas.microsoft.com/office/drawing/2014/main" val="1961681938"/>
                    </a:ext>
                  </a:extLst>
                </a:gridCol>
                <a:gridCol w="1455420">
                  <a:extLst>
                    <a:ext uri="{9D8B030D-6E8A-4147-A177-3AD203B41FA5}">
                      <a16:colId xmlns:a16="http://schemas.microsoft.com/office/drawing/2014/main" val="1858390693"/>
                    </a:ext>
                  </a:extLst>
                </a:gridCol>
                <a:gridCol w="2293620">
                  <a:extLst>
                    <a:ext uri="{9D8B030D-6E8A-4147-A177-3AD203B41FA5}">
                      <a16:colId xmlns:a16="http://schemas.microsoft.com/office/drawing/2014/main" val="4024700719"/>
                    </a:ext>
                  </a:extLst>
                </a:gridCol>
              </a:tblGrid>
              <a:tr h="676467">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2&amp;4</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6&amp;8</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2,4,6 &amp; 8</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864904"/>
                  </a:ext>
                </a:extLst>
              </a:tr>
              <a:tr h="676467">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Y</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9765930"/>
                  </a:ext>
                </a:extLst>
              </a:tr>
              <a:tr h="676467">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2683221"/>
                  </a:ext>
                </a:extLst>
              </a:tr>
              <a:tr h="676467">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N</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937596"/>
                  </a:ext>
                </a:extLst>
              </a:tr>
              <a:tr h="676467">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X</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en-US" sz="3300" b="1" i="0" u="none" strike="noStrike">
                          <a:effectLst/>
                          <a:latin typeface="Calibri" panose="020F0502020204030204" pitchFamily="34" charset="0"/>
                          <a:ea typeface="Calibri" panose="020F0502020204030204" pitchFamily="34" charset="0"/>
                          <a:cs typeface="Times New Roman" panose="02020603050405020304" pitchFamily="18" charset="0"/>
                        </a:rPr>
                        <a:t>X</a:t>
                      </a:r>
                      <a:endParaRPr lang="en-US" sz="5400" b="0" i="0" u="none" strike="noStrike">
                        <a:effectLst/>
                        <a:latin typeface="Arial" panose="020B0604020202020204" pitchFamily="34" charset="0"/>
                      </a:endParaRPr>
                    </a:p>
                  </a:txBody>
                  <a:tcPr marL="205740" marR="205740" marT="285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3300" b="1" i="0" u="none" strike="noStrike" dirty="0">
                          <a:effectLst/>
                          <a:latin typeface="Calibri" panose="020F0502020204030204" pitchFamily="34" charset="0"/>
                          <a:ea typeface="Calibri" panose="020F0502020204030204" pitchFamily="34" charset="0"/>
                          <a:cs typeface="Times New Roman" panose="02020603050405020304" pitchFamily="18" charset="0"/>
                        </a:rPr>
                        <a:t>X</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827558"/>
                  </a:ext>
                </a:extLst>
              </a:tr>
            </a:tbl>
          </a:graphicData>
        </a:graphic>
      </p:graphicFrame>
    </p:spTree>
    <p:extLst>
      <p:ext uri="{BB962C8B-B14F-4D97-AF65-F5344CB8AC3E}">
        <p14:creationId xmlns:p14="http://schemas.microsoft.com/office/powerpoint/2010/main" val="3134350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5000" y="228601"/>
          <a:ext cx="8534400" cy="3002168"/>
        </p:xfrm>
        <a:graphic>
          <a:graphicData uri="http://schemas.openxmlformats.org/drawingml/2006/table">
            <a:tbl>
              <a:tblPr/>
              <a:tblGrid>
                <a:gridCol w="5472438">
                  <a:extLst>
                    <a:ext uri="{9D8B030D-6E8A-4147-A177-3AD203B41FA5}">
                      <a16:colId xmlns:a16="http://schemas.microsoft.com/office/drawing/2014/main" val="20000"/>
                    </a:ext>
                  </a:extLst>
                </a:gridCol>
                <a:gridCol w="760062">
                  <a:extLst>
                    <a:ext uri="{9D8B030D-6E8A-4147-A177-3AD203B41FA5}">
                      <a16:colId xmlns:a16="http://schemas.microsoft.com/office/drawing/2014/main" val="20001"/>
                    </a:ext>
                  </a:extLst>
                </a:gridCol>
                <a:gridCol w="781776">
                  <a:extLst>
                    <a:ext uri="{9D8B030D-6E8A-4147-A177-3AD203B41FA5}">
                      <a16:colId xmlns:a16="http://schemas.microsoft.com/office/drawing/2014/main" val="20002"/>
                    </a:ext>
                  </a:extLst>
                </a:gridCol>
                <a:gridCol w="1020654">
                  <a:extLst>
                    <a:ext uri="{9D8B030D-6E8A-4147-A177-3AD203B41FA5}">
                      <a16:colId xmlns:a16="http://schemas.microsoft.com/office/drawing/2014/main" val="20003"/>
                    </a:ext>
                  </a:extLst>
                </a:gridCol>
                <a:gridCol w="499470">
                  <a:extLst>
                    <a:ext uri="{9D8B030D-6E8A-4147-A177-3AD203B41FA5}">
                      <a16:colId xmlns:a16="http://schemas.microsoft.com/office/drawing/2014/main" val="20004"/>
                    </a:ext>
                  </a:extLst>
                </a:gridCol>
              </a:tblGrid>
              <a:tr h="375245">
                <a:tc>
                  <a:txBody>
                    <a:bodyPr/>
                    <a:lstStyle/>
                    <a:p>
                      <a:pPr algn="ctr" fontAlgn="b"/>
                      <a:r>
                        <a:rPr lang="en-IN" sz="2400" b="1" i="0" u="none" strike="noStrike" dirty="0">
                          <a:latin typeface="Arial"/>
                        </a:rPr>
                        <a:t>Conditions and Actions</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CC"/>
                    </a:solidFill>
                  </a:tcPr>
                </a:tc>
                <a:tc>
                  <a:txBody>
                    <a:bodyPr/>
                    <a:lstStyle/>
                    <a:p>
                      <a:pPr algn="l" fontAlgn="b"/>
                      <a:r>
                        <a:rPr lang="en-IN" sz="2400" b="0" i="0" u="none" strike="noStrike">
                          <a:latin typeface="Arial"/>
                        </a:rPr>
                        <a:t>1&amp; 5</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3 &amp; 7</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2,4</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6,8</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5245">
                <a:tc>
                  <a:txBody>
                    <a:bodyPr/>
                    <a:lstStyle/>
                    <a:p>
                      <a:pPr algn="l" fontAlgn="b"/>
                      <a:r>
                        <a:rPr lang="en-IN" sz="2400" b="1"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245">
                <a:tc>
                  <a:txBody>
                    <a:bodyPr/>
                    <a:lstStyle/>
                    <a:p>
                      <a:pPr algn="l" fontAlgn="b"/>
                      <a:r>
                        <a:rPr lang="en-IN" sz="2400" b="1" i="0" u="none" strike="noStrike">
                          <a:latin typeface="Arial"/>
                        </a:rPr>
                        <a:t>Order from Fall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N</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5245">
                <a:tc>
                  <a:txBody>
                    <a:bodyPr/>
                    <a:lstStyle/>
                    <a:p>
                      <a:pPr algn="l" fontAlgn="b"/>
                      <a:r>
                        <a:rPr lang="en-IN" sz="2400" b="1" i="0" u="none" strike="noStrike">
                          <a:latin typeface="Arial"/>
                        </a:rPr>
                        <a:t>Order from Christmas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latin typeface="Arial"/>
                        </a:rPr>
                        <a:t>N</a:t>
                      </a:r>
                      <a:endParaRPr lang="en-IN" sz="2400" b="0" i="0" u="none" strike="noStrike">
                        <a:latin typeface="Arial"/>
                      </a:endParaRP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245">
                <a:tc>
                  <a:txBody>
                    <a:bodyPr/>
                    <a:lstStyle/>
                    <a:p>
                      <a:pPr algn="l" fontAlgn="b"/>
                      <a:r>
                        <a:rPr lang="en-IN" sz="2400" b="1" i="0" u="none" strike="noStrike">
                          <a:latin typeface="Arial"/>
                        </a:rPr>
                        <a:t>Order from Special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N</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N</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5245">
                <a:tc>
                  <a:txBody>
                    <a:bodyPr/>
                    <a:lstStyle/>
                    <a:p>
                      <a:pPr algn="l" fontAlgn="b"/>
                      <a:r>
                        <a:rPr lang="en-IN" sz="2400" b="1" i="0" u="none" strike="noStrike">
                          <a:latin typeface="Arial"/>
                        </a:rPr>
                        <a:t>Mail Christmas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5245">
                <a:tc>
                  <a:txBody>
                    <a:bodyPr/>
                    <a:lstStyle/>
                    <a:p>
                      <a:pPr algn="l" fontAlgn="b"/>
                      <a:r>
                        <a:rPr lang="en-IN" sz="2400" b="1" i="0" u="none" strike="noStrike">
                          <a:latin typeface="Arial"/>
                        </a:rPr>
                        <a:t>Mail Special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5245">
                <a:tc>
                  <a:txBody>
                    <a:bodyPr/>
                    <a:lstStyle/>
                    <a:p>
                      <a:pPr algn="l" fontAlgn="b"/>
                      <a:r>
                        <a:rPr lang="en-IN" sz="2400" b="1" i="0" u="none" strike="noStrike">
                          <a:latin typeface="Arial"/>
                        </a:rPr>
                        <a:t>Mail Both Catalogs</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r>
                        <a:rPr lang="en-IN" sz="2400" b="0" i="0" u="none" strike="noStrike">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3" name="Table 2"/>
          <p:cNvGraphicFramePr>
            <a:graphicFrameLocks noGrp="1"/>
          </p:cNvGraphicFramePr>
          <p:nvPr/>
        </p:nvGraphicFramePr>
        <p:xfrm>
          <a:off x="1828800" y="3810001"/>
          <a:ext cx="8610600" cy="3002168"/>
        </p:xfrm>
        <a:graphic>
          <a:graphicData uri="http://schemas.openxmlformats.org/drawingml/2006/table">
            <a:tbl>
              <a:tblPr/>
              <a:tblGrid>
                <a:gridCol w="5864519">
                  <a:extLst>
                    <a:ext uri="{9D8B030D-6E8A-4147-A177-3AD203B41FA5}">
                      <a16:colId xmlns:a16="http://schemas.microsoft.com/office/drawing/2014/main" val="20000"/>
                    </a:ext>
                  </a:extLst>
                </a:gridCol>
                <a:gridCol w="814515">
                  <a:extLst>
                    <a:ext uri="{9D8B030D-6E8A-4147-A177-3AD203B41FA5}">
                      <a16:colId xmlns:a16="http://schemas.microsoft.com/office/drawing/2014/main" val="20001"/>
                    </a:ext>
                  </a:extLst>
                </a:gridCol>
                <a:gridCol w="837788">
                  <a:extLst>
                    <a:ext uri="{9D8B030D-6E8A-4147-A177-3AD203B41FA5}">
                      <a16:colId xmlns:a16="http://schemas.microsoft.com/office/drawing/2014/main" val="20002"/>
                    </a:ext>
                  </a:extLst>
                </a:gridCol>
                <a:gridCol w="1093778">
                  <a:extLst>
                    <a:ext uri="{9D8B030D-6E8A-4147-A177-3AD203B41FA5}">
                      <a16:colId xmlns:a16="http://schemas.microsoft.com/office/drawing/2014/main" val="20003"/>
                    </a:ext>
                  </a:extLst>
                </a:gridCol>
              </a:tblGrid>
              <a:tr h="375245">
                <a:tc>
                  <a:txBody>
                    <a:bodyPr/>
                    <a:lstStyle/>
                    <a:p>
                      <a:pPr algn="ctr" fontAlgn="b"/>
                      <a:r>
                        <a:rPr lang="en-IN" sz="2400" b="1" i="0" u="none" strike="noStrike">
                          <a:latin typeface="Arial"/>
                        </a:rPr>
                        <a:t>Conditions and Actions</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CC"/>
                    </a:solidFill>
                  </a:tcPr>
                </a:tc>
                <a:tc>
                  <a:txBody>
                    <a:bodyPr/>
                    <a:lstStyle/>
                    <a:p>
                      <a:pPr algn="l" fontAlgn="b"/>
                      <a:r>
                        <a:rPr lang="en-IN" sz="2400" b="0" i="0" u="none" strike="noStrike">
                          <a:latin typeface="Arial"/>
                        </a:rPr>
                        <a:t>1&amp; 5</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3 &amp; 7</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2,4,6,8</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5245">
                <a:tc>
                  <a:txBody>
                    <a:bodyPr/>
                    <a:lstStyle/>
                    <a:p>
                      <a:pPr algn="l" fontAlgn="b"/>
                      <a:r>
                        <a:rPr lang="en-IN" sz="2400" b="1"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245">
                <a:tc>
                  <a:txBody>
                    <a:bodyPr/>
                    <a:lstStyle/>
                    <a:p>
                      <a:pPr algn="l" fontAlgn="b"/>
                      <a:r>
                        <a:rPr lang="en-IN" sz="2400" b="1" i="0" u="none" strike="noStrike">
                          <a:latin typeface="Arial"/>
                        </a:rPr>
                        <a:t>Order from Fall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5245">
                <a:tc>
                  <a:txBody>
                    <a:bodyPr/>
                    <a:lstStyle/>
                    <a:p>
                      <a:pPr algn="l" fontAlgn="b"/>
                      <a:r>
                        <a:rPr lang="en-IN" sz="2400" b="1" i="0" u="none" strike="noStrike">
                          <a:latin typeface="Arial"/>
                        </a:rPr>
                        <a:t>Order from Christmas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245">
                <a:tc>
                  <a:txBody>
                    <a:bodyPr/>
                    <a:lstStyle/>
                    <a:p>
                      <a:pPr algn="l" fontAlgn="b"/>
                      <a:r>
                        <a:rPr lang="en-IN" sz="2400" b="1" i="0" u="none" strike="noStrike">
                          <a:latin typeface="Arial"/>
                        </a:rPr>
                        <a:t>Order from Special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Y</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N</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5245">
                <a:tc>
                  <a:txBody>
                    <a:bodyPr/>
                    <a:lstStyle/>
                    <a:p>
                      <a:pPr algn="l" fontAlgn="b"/>
                      <a:r>
                        <a:rPr lang="en-IN" sz="2400" b="1" i="0" u="none" strike="noStrike">
                          <a:latin typeface="Arial"/>
                        </a:rPr>
                        <a:t>Mail Christmas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5245">
                <a:tc>
                  <a:txBody>
                    <a:bodyPr/>
                    <a:lstStyle/>
                    <a:p>
                      <a:pPr algn="l" fontAlgn="b"/>
                      <a:r>
                        <a:rPr lang="en-IN" sz="2400" b="1" i="0" u="none" strike="noStrike">
                          <a:latin typeface="Arial"/>
                        </a:rPr>
                        <a:t>Mail Special Catalog</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5245">
                <a:tc>
                  <a:txBody>
                    <a:bodyPr/>
                    <a:lstStyle/>
                    <a:p>
                      <a:pPr algn="l" fontAlgn="b"/>
                      <a:r>
                        <a:rPr lang="en-IN" sz="2400" b="1" i="0" u="none" strike="noStrike">
                          <a:latin typeface="Arial"/>
                        </a:rPr>
                        <a:t>Mail Both Catalogs</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r>
                        <a:rPr lang="en-IN" sz="2400" b="0" i="0" u="none" strike="noStrike">
                          <a:latin typeface="Arial"/>
                        </a:rPr>
                        <a:t>X</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latin typeface="Arial"/>
                        </a:rPr>
                        <a:t> </a:t>
                      </a:r>
                    </a:p>
                  </a:txBody>
                  <a:tcPr marL="9525" marR="9525" marT="95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86417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sz="3000" b="1">
                <a:solidFill>
                  <a:srgbClr val="FF0000"/>
                </a:solidFill>
              </a:rPr>
              <a:t>Decision Table example ~ Final Version</a:t>
            </a:r>
          </a:p>
        </p:txBody>
      </p:sp>
      <p:graphicFrame>
        <p:nvGraphicFramePr>
          <p:cNvPr id="118787" name="Object 2"/>
          <p:cNvGraphicFramePr>
            <a:graphicFrameLocks noChangeAspect="1"/>
          </p:cNvGraphicFramePr>
          <p:nvPr/>
        </p:nvGraphicFramePr>
        <p:xfrm>
          <a:off x="2667000" y="2057400"/>
          <a:ext cx="6934200" cy="3257550"/>
        </p:xfrm>
        <a:graphic>
          <a:graphicData uri="http://schemas.openxmlformats.org/presentationml/2006/ole">
            <mc:AlternateContent xmlns:mc="http://schemas.openxmlformats.org/markup-compatibility/2006">
              <mc:Choice xmlns:v="urn:schemas-microsoft-com:vml" Requires="v">
                <p:oleObj name="Worksheet" r:id="rId2" imgW="3067501" imgH="1305407" progId="Excel.Sheet.8">
                  <p:embed/>
                </p:oleObj>
              </mc:Choice>
              <mc:Fallback>
                <p:oleObj name="Worksheet" r:id="rId2" imgW="3067501" imgH="1305407" progId="Excel.Sheet.8">
                  <p:embed/>
                  <p:pic>
                    <p:nvPicPr>
                      <p:cNvPr id="11878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057400"/>
                        <a:ext cx="69342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8" name="Text Box 4"/>
          <p:cNvSpPr txBox="1">
            <a:spLocks noChangeArrowheads="1"/>
          </p:cNvSpPr>
          <p:nvPr/>
        </p:nvSpPr>
        <p:spPr bwMode="auto">
          <a:xfrm>
            <a:off x="2667000" y="5635565"/>
            <a:ext cx="6676828" cy="400110"/>
          </a:xfrm>
          <a:prstGeom prst="rect">
            <a:avLst/>
          </a:prstGeom>
          <a:solidFill>
            <a:srgbClr val="FEE4EB"/>
          </a:solidFill>
          <a:ln w="31750">
            <a:solidFill>
              <a:schemeClr val="tx1"/>
            </a:solidFill>
            <a:miter lim="800000"/>
            <a:headEnd/>
            <a:tailEnd/>
          </a:ln>
        </p:spPr>
        <p:txBody>
          <a:bodyPr wrap="none" anchor="b">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a:t>Eliminates the need to check for </a:t>
            </a:r>
            <a:r>
              <a:rPr lang="en-US" altLang="en-US" sz="2000" b="1" i="1" u="sng"/>
              <a:t>every</a:t>
            </a:r>
            <a:r>
              <a:rPr lang="en-US" altLang="en-US" sz="2000" b="1" i="1"/>
              <a:t> possible case.</a:t>
            </a:r>
          </a:p>
        </p:txBody>
      </p:sp>
    </p:spTree>
    <p:extLst>
      <p:ext uri="{BB962C8B-B14F-4D97-AF65-F5344CB8AC3E}">
        <p14:creationId xmlns:p14="http://schemas.microsoft.com/office/powerpoint/2010/main" val="399231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91A2-5CEA-4A7C-A3FB-C56F67835CC5}"/>
              </a:ext>
            </a:extLst>
          </p:cNvPr>
          <p:cNvSpPr>
            <a:spLocks noGrp="1"/>
          </p:cNvSpPr>
          <p:nvPr>
            <p:ph type="title"/>
          </p:nvPr>
        </p:nvSpPr>
        <p:spPr>
          <a:xfrm>
            <a:off x="1119553" y="0"/>
            <a:ext cx="10515600" cy="1325563"/>
          </a:xfrm>
        </p:spPr>
        <p:txBody>
          <a:bodyPr/>
          <a:lstStyle/>
          <a:p>
            <a:r>
              <a:rPr lang="en-US" b="1" i="0" dirty="0">
                <a:effectLst/>
                <a:latin typeface="Roboto"/>
              </a:rPr>
              <a:t>Non-Functional Requirements</a:t>
            </a:r>
            <a:endParaRPr lang="en-US" dirty="0"/>
          </a:p>
        </p:txBody>
      </p:sp>
      <p:sp>
        <p:nvSpPr>
          <p:cNvPr id="3" name="Content Placeholder 2">
            <a:extLst>
              <a:ext uri="{FF2B5EF4-FFF2-40B4-BE49-F238E27FC236}">
                <a16:creationId xmlns:a16="http://schemas.microsoft.com/office/drawing/2014/main" id="{87291F5C-C709-4E4A-B65F-BED54EDA5180}"/>
              </a:ext>
            </a:extLst>
          </p:cNvPr>
          <p:cNvSpPr>
            <a:spLocks noGrp="1"/>
          </p:cNvSpPr>
          <p:nvPr>
            <p:ph idx="1"/>
          </p:nvPr>
        </p:nvSpPr>
        <p:spPr>
          <a:xfrm>
            <a:off x="838200" y="1325563"/>
            <a:ext cx="10943492" cy="4851400"/>
          </a:xfrm>
        </p:spPr>
        <p:txBody>
          <a:bodyPr>
            <a:noAutofit/>
          </a:bodyPr>
          <a:lstStyle/>
          <a:p>
            <a:pPr algn="l" fontAlgn="base"/>
            <a:r>
              <a:rPr lang="en-US" b="0" i="0" dirty="0">
                <a:effectLst/>
                <a:latin typeface="Roboto"/>
              </a:rPr>
              <a:t>NFR’s are classified into following types:</a:t>
            </a:r>
          </a:p>
          <a:p>
            <a:pPr lvl="1" fontAlgn="base"/>
            <a:r>
              <a:rPr lang="en-US" sz="2800" b="0" i="0" dirty="0">
                <a:effectLst/>
                <a:latin typeface="Roboto"/>
              </a:rPr>
              <a:t>Interface constraints</a:t>
            </a:r>
          </a:p>
          <a:p>
            <a:pPr lvl="1" fontAlgn="base"/>
            <a:r>
              <a:rPr lang="en-US" sz="2800" b="0" i="0" dirty="0">
                <a:effectLst/>
                <a:latin typeface="Roboto"/>
              </a:rPr>
              <a:t>Performance constraints: response time, security, storage space, etc.</a:t>
            </a:r>
          </a:p>
          <a:p>
            <a:pPr lvl="1" fontAlgn="base"/>
            <a:r>
              <a:rPr lang="en-US" sz="2800" b="0" i="0" dirty="0">
                <a:effectLst/>
                <a:latin typeface="Roboto"/>
              </a:rPr>
              <a:t>Operating constraints</a:t>
            </a:r>
          </a:p>
          <a:p>
            <a:pPr lvl="1" fontAlgn="base"/>
            <a:r>
              <a:rPr lang="en-US" sz="2800" b="0" i="0" dirty="0">
                <a:effectLst/>
                <a:latin typeface="Roboto"/>
              </a:rPr>
              <a:t>Life cycle constraints: maintainability, portability, etc.</a:t>
            </a:r>
          </a:p>
          <a:p>
            <a:pPr lvl="1" fontAlgn="base"/>
            <a:r>
              <a:rPr lang="en-US" sz="2800" b="0" i="0" dirty="0">
                <a:effectLst/>
                <a:latin typeface="Roboto"/>
              </a:rPr>
              <a:t>Economic constraints</a:t>
            </a:r>
          </a:p>
          <a:p>
            <a:pPr algn="l" fontAlgn="base"/>
            <a:endParaRPr lang="en-US" b="0" i="0" dirty="0">
              <a:effectLst/>
              <a:latin typeface="Roboto"/>
            </a:endParaRPr>
          </a:p>
          <a:p>
            <a:pPr algn="l" fontAlgn="base"/>
            <a:r>
              <a:rPr lang="en-US" b="0" i="0" dirty="0">
                <a:effectLst/>
                <a:latin typeface="Roboto"/>
              </a:rPr>
              <a:t>The process of specifying non-functional requirements requires the knowledge of the functionality of the system, as well as the knowledge of the context within which the system will operate.</a:t>
            </a:r>
          </a:p>
          <a:p>
            <a:pPr algn="just"/>
            <a:endParaRPr lang="en-US" sz="2000" dirty="0"/>
          </a:p>
        </p:txBody>
      </p:sp>
    </p:spTree>
    <p:extLst>
      <p:ext uri="{BB962C8B-B14F-4D97-AF65-F5344CB8AC3E}">
        <p14:creationId xmlns:p14="http://schemas.microsoft.com/office/powerpoint/2010/main" val="1396630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4571" y="220394"/>
            <a:ext cx="8229600" cy="639763"/>
          </a:xfrm>
        </p:spPr>
        <p:txBody>
          <a:bodyPr>
            <a:noAutofit/>
          </a:bodyPr>
          <a:lstStyle/>
          <a:p>
            <a:r>
              <a:rPr lang="en-US" altLang="en-US" b="1"/>
              <a:t>Constructing a Decision Table</a:t>
            </a:r>
          </a:p>
        </p:txBody>
      </p:sp>
      <p:sp>
        <p:nvSpPr>
          <p:cNvPr id="119811" name="Rectangle 3"/>
          <p:cNvSpPr>
            <a:spLocks noGrp="1" noChangeArrowheads="1"/>
          </p:cNvSpPr>
          <p:nvPr>
            <p:ph type="body" idx="1"/>
          </p:nvPr>
        </p:nvSpPr>
        <p:spPr>
          <a:xfrm>
            <a:off x="534571" y="860157"/>
            <a:ext cx="11043139" cy="5562600"/>
          </a:xfrm>
        </p:spPr>
        <p:txBody>
          <a:bodyPr>
            <a:noAutofit/>
          </a:bodyPr>
          <a:lstStyle/>
          <a:p>
            <a:pPr>
              <a:lnSpc>
                <a:spcPct val="80000"/>
              </a:lnSpc>
            </a:pPr>
            <a:r>
              <a:rPr lang="en-US" altLang="en-US" sz="2000" dirty="0"/>
              <a:t>PART 1.  FRAME THE PROBLEM.</a:t>
            </a:r>
          </a:p>
          <a:p>
            <a:pPr lvl="1">
              <a:lnSpc>
                <a:spcPct val="80000"/>
              </a:lnSpc>
            </a:pPr>
            <a:r>
              <a:rPr lang="en-US" altLang="en-US" sz="2000" dirty="0"/>
              <a:t>Identify the conditions (decision criteria).  These are the factors that will influence the decision.  </a:t>
            </a:r>
          </a:p>
          <a:p>
            <a:pPr lvl="2">
              <a:lnSpc>
                <a:spcPct val="80000"/>
              </a:lnSpc>
            </a:pPr>
            <a:r>
              <a:rPr lang="en-US" altLang="en-US" dirty="0"/>
              <a:t>E.g., We want to know the total cost of a student’s tuition.  What factors are important?</a:t>
            </a:r>
          </a:p>
          <a:p>
            <a:pPr lvl="1">
              <a:lnSpc>
                <a:spcPct val="80000"/>
              </a:lnSpc>
            </a:pPr>
            <a:r>
              <a:rPr lang="en-US" altLang="en-US" sz="2000" dirty="0"/>
              <a:t>Identify the range of values for each condition or criteria.  </a:t>
            </a:r>
          </a:p>
          <a:p>
            <a:pPr lvl="2">
              <a:lnSpc>
                <a:spcPct val="80000"/>
              </a:lnSpc>
            </a:pPr>
            <a:r>
              <a:rPr lang="en-US" altLang="en-US" dirty="0"/>
              <a:t>E.g. What are they for each factor identified above?</a:t>
            </a:r>
          </a:p>
          <a:p>
            <a:pPr lvl="1">
              <a:lnSpc>
                <a:spcPct val="80000"/>
              </a:lnSpc>
            </a:pPr>
            <a:r>
              <a:rPr lang="en-US" altLang="en-US" sz="2000" dirty="0"/>
              <a:t>Identify all possible actions that can occur.</a:t>
            </a:r>
          </a:p>
          <a:p>
            <a:pPr lvl="2">
              <a:lnSpc>
                <a:spcPct val="80000"/>
              </a:lnSpc>
            </a:pPr>
            <a:r>
              <a:rPr lang="en-US" altLang="en-US" dirty="0"/>
              <a:t>E.g.  What types of calculations would be necessary?</a:t>
            </a:r>
          </a:p>
          <a:p>
            <a:pPr>
              <a:lnSpc>
                <a:spcPct val="80000"/>
              </a:lnSpc>
            </a:pPr>
            <a:r>
              <a:rPr lang="en-US" altLang="en-US" sz="2000" dirty="0"/>
              <a:t>PART 2.  CREATE THE TABLE.</a:t>
            </a:r>
          </a:p>
          <a:p>
            <a:pPr lvl="1">
              <a:lnSpc>
                <a:spcPct val="80000"/>
              </a:lnSpc>
            </a:pPr>
            <a:r>
              <a:rPr lang="en-US" altLang="en-US" sz="2000" dirty="0"/>
              <a:t>Create a table with 4 quadrants.</a:t>
            </a:r>
          </a:p>
          <a:p>
            <a:pPr lvl="2">
              <a:lnSpc>
                <a:spcPct val="80000"/>
              </a:lnSpc>
            </a:pPr>
            <a:r>
              <a:rPr lang="en-US" altLang="en-US" dirty="0"/>
              <a:t>Put the conditions in the upper left quadrant.  One row per condition.</a:t>
            </a:r>
          </a:p>
          <a:p>
            <a:pPr lvl="2">
              <a:lnSpc>
                <a:spcPct val="80000"/>
              </a:lnSpc>
            </a:pPr>
            <a:r>
              <a:rPr lang="en-US" altLang="en-US" dirty="0"/>
              <a:t>Put the actions in the lower left quadrant.  One row per action.</a:t>
            </a:r>
          </a:p>
          <a:p>
            <a:pPr lvl="1">
              <a:lnSpc>
                <a:spcPct val="80000"/>
              </a:lnSpc>
            </a:pPr>
            <a:r>
              <a:rPr lang="en-US" altLang="en-US" sz="2000" dirty="0"/>
              <a:t>List all possible rules.</a:t>
            </a:r>
          </a:p>
          <a:p>
            <a:pPr lvl="2">
              <a:lnSpc>
                <a:spcPct val="80000"/>
              </a:lnSpc>
            </a:pPr>
            <a:r>
              <a:rPr lang="en-US" altLang="en-US" dirty="0"/>
              <a:t>Alternate values for first condition.  Repeat for all values of second condition.  Keep repeating this process for all conditions.</a:t>
            </a:r>
          </a:p>
          <a:p>
            <a:pPr lvl="2">
              <a:lnSpc>
                <a:spcPct val="80000"/>
              </a:lnSpc>
            </a:pPr>
            <a:r>
              <a:rPr lang="en-US" altLang="en-US" dirty="0"/>
              <a:t>Put the rules in the upper right quadrant.</a:t>
            </a:r>
          </a:p>
          <a:p>
            <a:pPr lvl="1">
              <a:lnSpc>
                <a:spcPct val="80000"/>
              </a:lnSpc>
            </a:pPr>
            <a:r>
              <a:rPr lang="en-US" altLang="en-US" sz="2000" dirty="0"/>
              <a:t>Enter actions for each rule</a:t>
            </a:r>
          </a:p>
          <a:p>
            <a:pPr lvl="2">
              <a:lnSpc>
                <a:spcPct val="80000"/>
              </a:lnSpc>
            </a:pPr>
            <a:r>
              <a:rPr lang="en-US" altLang="en-US" dirty="0"/>
              <a:t>In the lower right quadrant, determine what, if any, appropriate actions should be taken for each rule.</a:t>
            </a:r>
          </a:p>
          <a:p>
            <a:pPr lvl="1">
              <a:lnSpc>
                <a:spcPct val="80000"/>
              </a:lnSpc>
            </a:pPr>
            <a:r>
              <a:rPr lang="en-US" altLang="en-US" sz="2000" dirty="0"/>
              <a:t>Reduce table as necessary.</a:t>
            </a:r>
          </a:p>
        </p:txBody>
      </p:sp>
    </p:spTree>
    <p:extLst>
      <p:ext uri="{BB962C8B-B14F-4D97-AF65-F5344CB8AC3E}">
        <p14:creationId xmlns:p14="http://schemas.microsoft.com/office/powerpoint/2010/main" val="1280707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t>Example</a:t>
            </a:r>
          </a:p>
        </p:txBody>
      </p:sp>
      <p:sp>
        <p:nvSpPr>
          <p:cNvPr id="120835" name="Rectangle 3"/>
          <p:cNvSpPr>
            <a:spLocks noGrp="1" noChangeArrowheads="1"/>
          </p:cNvSpPr>
          <p:nvPr>
            <p:ph type="body" idx="1"/>
          </p:nvPr>
        </p:nvSpPr>
        <p:spPr>
          <a:xfrm>
            <a:off x="1981200" y="1295401"/>
            <a:ext cx="8229600" cy="4830763"/>
          </a:xfrm>
        </p:spPr>
        <p:txBody>
          <a:bodyPr/>
          <a:lstStyle/>
          <a:p>
            <a:pPr algn="just"/>
            <a:r>
              <a:rPr lang="en-IN" altLang="en-US"/>
              <a:t>If you are a new customer and you want to open a credit card account then there are three conditions first you will get a 15% discount on all your purchases today, second if you are an existing customer and you hold a loyalty card, you get a 10% discount and third if you have a coupon, you can get 20% off today (but it can’t be used with the ‘new customer’ discount). Discount amounts are added, if applicable.</a:t>
            </a:r>
            <a:endParaRPr lang="en-US" altLang="en-US"/>
          </a:p>
        </p:txBody>
      </p:sp>
    </p:spTree>
    <p:extLst>
      <p:ext uri="{BB962C8B-B14F-4D97-AF65-F5344CB8AC3E}">
        <p14:creationId xmlns:p14="http://schemas.microsoft.com/office/powerpoint/2010/main" val="63487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828800" y="381000"/>
          <a:ext cx="8610602" cy="6413499"/>
        </p:xfrm>
        <a:graphic>
          <a:graphicData uri="http://schemas.openxmlformats.org/drawingml/2006/table">
            <a:tbl>
              <a:tblPr/>
              <a:tblGrid>
                <a:gridCol w="1230086">
                  <a:extLst>
                    <a:ext uri="{9D8B030D-6E8A-4147-A177-3AD203B41FA5}">
                      <a16:colId xmlns:a16="http://schemas.microsoft.com/office/drawing/2014/main" val="20000"/>
                    </a:ext>
                  </a:extLst>
                </a:gridCol>
                <a:gridCol w="1230086">
                  <a:extLst>
                    <a:ext uri="{9D8B030D-6E8A-4147-A177-3AD203B41FA5}">
                      <a16:colId xmlns:a16="http://schemas.microsoft.com/office/drawing/2014/main" val="20001"/>
                    </a:ext>
                  </a:extLst>
                </a:gridCol>
                <a:gridCol w="1230086">
                  <a:extLst>
                    <a:ext uri="{9D8B030D-6E8A-4147-A177-3AD203B41FA5}">
                      <a16:colId xmlns:a16="http://schemas.microsoft.com/office/drawing/2014/main" val="20002"/>
                    </a:ext>
                  </a:extLst>
                </a:gridCol>
                <a:gridCol w="1230086">
                  <a:extLst>
                    <a:ext uri="{9D8B030D-6E8A-4147-A177-3AD203B41FA5}">
                      <a16:colId xmlns:a16="http://schemas.microsoft.com/office/drawing/2014/main" val="20003"/>
                    </a:ext>
                  </a:extLst>
                </a:gridCol>
                <a:gridCol w="1230086">
                  <a:extLst>
                    <a:ext uri="{9D8B030D-6E8A-4147-A177-3AD203B41FA5}">
                      <a16:colId xmlns:a16="http://schemas.microsoft.com/office/drawing/2014/main" val="20004"/>
                    </a:ext>
                  </a:extLst>
                </a:gridCol>
                <a:gridCol w="1230086">
                  <a:extLst>
                    <a:ext uri="{9D8B030D-6E8A-4147-A177-3AD203B41FA5}">
                      <a16:colId xmlns:a16="http://schemas.microsoft.com/office/drawing/2014/main" val="20005"/>
                    </a:ext>
                  </a:extLst>
                </a:gridCol>
                <a:gridCol w="1230086">
                  <a:extLst>
                    <a:ext uri="{9D8B030D-6E8A-4147-A177-3AD203B41FA5}">
                      <a16:colId xmlns:a16="http://schemas.microsoft.com/office/drawing/2014/main" val="20006"/>
                    </a:ext>
                  </a:extLst>
                </a:gridCol>
              </a:tblGrid>
              <a:tr h="390507">
                <a:tc>
                  <a:txBody>
                    <a:bodyPr/>
                    <a:lstStyle/>
                    <a:p>
                      <a:pPr>
                        <a:lnSpc>
                          <a:spcPct val="115000"/>
                        </a:lnSpc>
                        <a:spcAft>
                          <a:spcPts val="0"/>
                        </a:spcAft>
                      </a:pPr>
                      <a:r>
                        <a:rPr lang="en-IN" sz="1800">
                          <a:latin typeface="Times New Roman"/>
                          <a:ea typeface="Calibri"/>
                          <a:cs typeface="Times New Roman"/>
                        </a:rPr>
                        <a:t>Conditions</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Rule 1</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Rule 2</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Rule 3</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Rule 4</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Rule 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Rule 6</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1520">
                <a:tc>
                  <a:txBody>
                    <a:bodyPr/>
                    <a:lstStyle/>
                    <a:p>
                      <a:pPr>
                        <a:lnSpc>
                          <a:spcPct val="115000"/>
                        </a:lnSpc>
                        <a:spcAft>
                          <a:spcPts val="0"/>
                        </a:spcAft>
                      </a:pPr>
                      <a:r>
                        <a:rPr lang="en-IN" sz="1800">
                          <a:latin typeface="Times New Roman"/>
                          <a:ea typeface="Calibri"/>
                          <a:cs typeface="Times New Roman"/>
                        </a:rPr>
                        <a:t>New Customer (15%)</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1013">
                <a:tc>
                  <a:txBody>
                    <a:bodyPr/>
                    <a:lstStyle/>
                    <a:p>
                      <a:pPr>
                        <a:lnSpc>
                          <a:spcPct val="115000"/>
                        </a:lnSpc>
                        <a:spcAft>
                          <a:spcPts val="0"/>
                        </a:spcAft>
                      </a:pPr>
                      <a:r>
                        <a:rPr lang="en-IN" sz="1800">
                          <a:latin typeface="Times New Roman"/>
                          <a:ea typeface="Calibri"/>
                          <a:cs typeface="Times New Roman"/>
                        </a:rPr>
                        <a:t>Loyality Card (10%)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1013">
                <a:tc>
                  <a:txBody>
                    <a:bodyPr/>
                    <a:lstStyle/>
                    <a:p>
                      <a:pPr>
                        <a:lnSpc>
                          <a:spcPct val="115000"/>
                        </a:lnSpc>
                        <a:spcAft>
                          <a:spcPts val="0"/>
                        </a:spcAft>
                      </a:pPr>
                      <a:r>
                        <a:rPr lang="en-IN" sz="1800">
                          <a:latin typeface="Times New Roman"/>
                          <a:ea typeface="Calibri"/>
                          <a:cs typeface="Times New Roman"/>
                        </a:rPr>
                        <a:t>Coupon (20%)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0507">
                <a:tc>
                  <a:txBody>
                    <a:bodyPr/>
                    <a:lstStyle/>
                    <a:p>
                      <a:pPr>
                        <a:lnSpc>
                          <a:spcPct val="115000"/>
                        </a:lnSpc>
                        <a:spcAft>
                          <a:spcPts val="0"/>
                        </a:spcAft>
                      </a:pPr>
                      <a:r>
                        <a:rPr lang="en-IN" sz="1800" b="1">
                          <a:latin typeface="Times New Roman"/>
                          <a:ea typeface="Calibri"/>
                          <a:cs typeface="Times New Roman"/>
                        </a:rPr>
                        <a:t>ACTIONS</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46404">
                <a:tc>
                  <a:txBody>
                    <a:bodyPr/>
                    <a:lstStyle/>
                    <a:p>
                      <a:pPr>
                        <a:lnSpc>
                          <a:spcPct val="115000"/>
                        </a:lnSpc>
                        <a:spcAft>
                          <a:spcPts val="0"/>
                        </a:spcAft>
                      </a:pPr>
                      <a:r>
                        <a:rPr lang="en-IN" sz="1800">
                          <a:latin typeface="Times New Roman"/>
                          <a:ea typeface="Calibri"/>
                          <a:cs typeface="Times New Roman"/>
                        </a:rPr>
                        <a:t>NO DISCOUNT</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X</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0507">
                <a:tc>
                  <a:txBody>
                    <a:bodyPr/>
                    <a:lstStyle/>
                    <a:p>
                      <a:pPr>
                        <a:lnSpc>
                          <a:spcPct val="115000"/>
                        </a:lnSpc>
                        <a:spcAft>
                          <a:spcPts val="0"/>
                        </a:spcAft>
                      </a:pPr>
                      <a:r>
                        <a:rPr lang="en-IN" sz="1800">
                          <a:latin typeface="Times New Roman"/>
                          <a:ea typeface="Calibri"/>
                          <a:cs typeface="Times New Roman"/>
                        </a:rPr>
                        <a:t>20%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X</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90507">
                <a:tc>
                  <a:txBody>
                    <a:bodyPr/>
                    <a:lstStyle/>
                    <a:p>
                      <a:pPr>
                        <a:lnSpc>
                          <a:spcPct val="115000"/>
                        </a:lnSpc>
                        <a:spcAft>
                          <a:spcPts val="0"/>
                        </a:spcAft>
                      </a:pPr>
                      <a:r>
                        <a:rPr lang="en-IN" sz="1800">
                          <a:latin typeface="Times New Roman"/>
                          <a:ea typeface="Calibri"/>
                          <a:cs typeface="Times New Roman"/>
                        </a:rPr>
                        <a:t>15%</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X</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0507">
                <a:tc>
                  <a:txBody>
                    <a:bodyPr/>
                    <a:lstStyle/>
                    <a:p>
                      <a:pPr>
                        <a:lnSpc>
                          <a:spcPct val="115000"/>
                        </a:lnSpc>
                        <a:spcAft>
                          <a:spcPts val="0"/>
                        </a:spcAft>
                      </a:pPr>
                      <a:r>
                        <a:rPr lang="en-IN" sz="1800">
                          <a:latin typeface="Times New Roman"/>
                          <a:ea typeface="Calibri"/>
                          <a:cs typeface="Times New Roman"/>
                        </a:rPr>
                        <a:t>30%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X</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90507">
                <a:tc>
                  <a:txBody>
                    <a:bodyPr/>
                    <a:lstStyle/>
                    <a:p>
                      <a:pPr>
                        <a:lnSpc>
                          <a:spcPct val="115000"/>
                        </a:lnSpc>
                        <a:spcAft>
                          <a:spcPts val="0"/>
                        </a:spcAft>
                      </a:pPr>
                      <a:r>
                        <a:rPr lang="en-IN" sz="1800">
                          <a:latin typeface="Times New Roman"/>
                          <a:ea typeface="Calibri"/>
                          <a:cs typeface="Times New Roman"/>
                        </a:rPr>
                        <a:t>10%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X</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0507">
                <a:tc>
                  <a:txBody>
                    <a:bodyPr/>
                    <a:lstStyle/>
                    <a:p>
                      <a:pPr>
                        <a:lnSpc>
                          <a:spcPct val="115000"/>
                        </a:lnSpc>
                        <a:spcAft>
                          <a:spcPts val="0"/>
                        </a:spcAft>
                      </a:pPr>
                      <a:r>
                        <a:rPr lang="en-IN" sz="1800">
                          <a:latin typeface="Times New Roman"/>
                          <a:ea typeface="Calibri"/>
                          <a:cs typeface="Times New Roman"/>
                        </a:rPr>
                        <a:t>20%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X</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97868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ChangeArrowheads="1"/>
          </p:cNvSpPr>
          <p:nvPr/>
        </p:nvSpPr>
        <p:spPr bwMode="auto">
          <a:xfrm>
            <a:off x="703385" y="1582739"/>
            <a:ext cx="1073364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dirty="0"/>
              <a:t>Consider the payroll system of a person</a:t>
            </a:r>
            <a:endParaRPr lang="en-US" altLang="en-US" sz="1800" dirty="0"/>
          </a:p>
          <a:p>
            <a:pPr>
              <a:spcBef>
                <a:spcPct val="0"/>
              </a:spcBef>
              <a:buFontTx/>
              <a:buNone/>
            </a:pPr>
            <a:r>
              <a:rPr lang="en-US" altLang="en-US" sz="1800" dirty="0"/>
              <a:t>(a) If the salary of a person is less than equal to Rs. 70,000 and expenses do not exceed Rs. 30,000 then 10% tax is charged by IT department.</a:t>
            </a:r>
          </a:p>
          <a:p>
            <a:pPr>
              <a:spcBef>
                <a:spcPct val="0"/>
              </a:spcBef>
              <a:buFontTx/>
              <a:buNone/>
            </a:pPr>
            <a:r>
              <a:rPr lang="en-US" altLang="en-US" sz="1800" dirty="0"/>
              <a:t>(b) If the salary is greater than Rs.60,000 and less than equal to Rs 2lakhs and expenses don’t exceed Rs. 40,000 than 20% tax is charged by IT department.</a:t>
            </a:r>
          </a:p>
          <a:p>
            <a:pPr>
              <a:spcBef>
                <a:spcPct val="0"/>
              </a:spcBef>
              <a:buFontTx/>
              <a:buNone/>
            </a:pPr>
            <a:r>
              <a:rPr lang="en-US" altLang="en-US" sz="1800" dirty="0"/>
              <a:t>(c) For salary greater than Rs 2 lakhs, 5% additional surcharge is also charged. (d) If expenses are greater than Rs. 40,000 surcharge is 9%.</a:t>
            </a:r>
          </a:p>
        </p:txBody>
      </p:sp>
    </p:spTree>
    <p:extLst>
      <p:ext uri="{BB962C8B-B14F-4D97-AF65-F5344CB8AC3E}">
        <p14:creationId xmlns:p14="http://schemas.microsoft.com/office/powerpoint/2010/main" val="8737851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Grp="1" noChangeArrowheads="1"/>
          </p:cNvSpPr>
          <p:nvPr>
            <p:ph type="title"/>
          </p:nvPr>
        </p:nvSpPr>
        <p:spPr>
          <a:xfrm>
            <a:off x="2590800" y="533400"/>
            <a:ext cx="7793038" cy="1143000"/>
          </a:xfrm>
        </p:spPr>
        <p:txBody>
          <a:bodyPr/>
          <a:lstStyle/>
          <a:p>
            <a:r>
              <a:rPr lang="en-US" altLang="en-US"/>
              <a:t>Importance of Decision Tables</a:t>
            </a:r>
          </a:p>
        </p:txBody>
      </p:sp>
      <p:sp>
        <p:nvSpPr>
          <p:cNvPr id="124931" name="Rectangle 5"/>
          <p:cNvSpPr>
            <a:spLocks noGrp="1" noChangeArrowheads="1"/>
          </p:cNvSpPr>
          <p:nvPr>
            <p:ph type="body" idx="1"/>
          </p:nvPr>
        </p:nvSpPr>
        <p:spPr>
          <a:xfrm>
            <a:off x="225083" y="1828800"/>
            <a:ext cx="11633982" cy="4114800"/>
          </a:xfrm>
        </p:spPr>
        <p:txBody>
          <a:bodyPr>
            <a:normAutofit fontScale="85000" lnSpcReduction="20000"/>
          </a:bodyPr>
          <a:lstStyle/>
          <a:p>
            <a:pPr algn="just" fontAlgn="base">
              <a:buFont typeface="+mj-lt"/>
              <a:buAutoNum type="arabicPeriod"/>
            </a:pPr>
            <a:r>
              <a:rPr lang="en-US" b="0" i="0" dirty="0">
                <a:effectLst/>
                <a:latin typeface="Roboto"/>
              </a:rPr>
              <a:t>Decision tables are very much helpful in test design technique.</a:t>
            </a:r>
          </a:p>
          <a:p>
            <a:pPr algn="just" fontAlgn="base">
              <a:buFont typeface="+mj-lt"/>
              <a:buAutoNum type="arabicPeriod"/>
            </a:pPr>
            <a:r>
              <a:rPr lang="en-US" b="0" i="0" dirty="0">
                <a:effectLst/>
                <a:latin typeface="Roboto"/>
              </a:rPr>
              <a:t>It helps testers to search the effects of combinations of different inputs and other software states that must correctly implement business rules.</a:t>
            </a:r>
          </a:p>
          <a:p>
            <a:pPr algn="just" fontAlgn="base">
              <a:buFont typeface="+mj-lt"/>
              <a:buAutoNum type="arabicPeriod"/>
            </a:pPr>
            <a:r>
              <a:rPr lang="en-US" b="0" i="0" dirty="0">
                <a:effectLst/>
                <a:latin typeface="Roboto"/>
              </a:rPr>
              <a:t>It provides a regular way of stating complex business rules, that is helpful for developers as well as for testers.</a:t>
            </a:r>
          </a:p>
          <a:p>
            <a:pPr algn="just" fontAlgn="base">
              <a:buFont typeface="+mj-lt"/>
              <a:buAutoNum type="arabicPeriod"/>
            </a:pPr>
            <a:r>
              <a:rPr lang="en-US" b="0" i="0" dirty="0">
                <a:effectLst/>
                <a:latin typeface="Roboto"/>
              </a:rPr>
              <a:t>It assists in development process with developer to do a better job. Testing with all combination might be impractical.</a:t>
            </a:r>
          </a:p>
          <a:p>
            <a:pPr algn="just" fontAlgn="base">
              <a:buFont typeface="+mj-lt"/>
              <a:buAutoNum type="arabicPeriod"/>
            </a:pPr>
            <a:r>
              <a:rPr lang="en-US" b="0" i="0" dirty="0">
                <a:effectLst/>
                <a:latin typeface="Roboto"/>
              </a:rPr>
              <a:t>A decision table is basically an outstanding technique used in both testing and requirements management.</a:t>
            </a:r>
          </a:p>
          <a:p>
            <a:pPr algn="just" fontAlgn="base">
              <a:buFont typeface="+mj-lt"/>
              <a:buAutoNum type="arabicPeriod"/>
            </a:pPr>
            <a:r>
              <a:rPr lang="en-US" b="0" i="0" dirty="0">
                <a:effectLst/>
                <a:latin typeface="Roboto"/>
              </a:rPr>
              <a:t>It is a structured exercise to prepare requirements when dealing with complex business rules.</a:t>
            </a:r>
          </a:p>
          <a:p>
            <a:pPr algn="just" fontAlgn="base">
              <a:buFont typeface="+mj-lt"/>
              <a:buAutoNum type="arabicPeriod"/>
            </a:pPr>
            <a:r>
              <a:rPr lang="en-US" b="0" i="0" dirty="0">
                <a:effectLst/>
                <a:latin typeface="Roboto"/>
              </a:rPr>
              <a:t>It is also used in model complicated logic.</a:t>
            </a:r>
          </a:p>
        </p:txBody>
      </p:sp>
    </p:spTree>
    <p:extLst>
      <p:ext uri="{BB962C8B-B14F-4D97-AF65-F5344CB8AC3E}">
        <p14:creationId xmlns:p14="http://schemas.microsoft.com/office/powerpoint/2010/main" val="17307132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ADE6-9B1E-42A6-BFAE-2207088F7101}"/>
              </a:ext>
            </a:extLst>
          </p:cNvPr>
          <p:cNvSpPr>
            <a:spLocks noGrp="1"/>
          </p:cNvSpPr>
          <p:nvPr>
            <p:ph type="title"/>
          </p:nvPr>
        </p:nvSpPr>
        <p:spPr/>
        <p:txBody>
          <a:bodyPr/>
          <a:lstStyle/>
          <a:p>
            <a:r>
              <a:rPr lang="en-US" dirty="0"/>
              <a:t>E-R Model</a:t>
            </a:r>
          </a:p>
        </p:txBody>
      </p:sp>
      <p:sp>
        <p:nvSpPr>
          <p:cNvPr id="3" name="Content Placeholder 2">
            <a:extLst>
              <a:ext uri="{FF2B5EF4-FFF2-40B4-BE49-F238E27FC236}">
                <a16:creationId xmlns:a16="http://schemas.microsoft.com/office/drawing/2014/main" id="{B759C5E4-A716-4AD5-964E-03D33EDEFD33}"/>
              </a:ext>
            </a:extLst>
          </p:cNvPr>
          <p:cNvSpPr>
            <a:spLocks noGrp="1"/>
          </p:cNvSpPr>
          <p:nvPr>
            <p:ph idx="1"/>
          </p:nvPr>
        </p:nvSpPr>
        <p:spPr>
          <a:xfrm>
            <a:off x="838200" y="1825625"/>
            <a:ext cx="10515600" cy="3534166"/>
          </a:xfrm>
        </p:spPr>
        <p:txBody>
          <a:bodyPr>
            <a:normAutofit lnSpcReduction="10000"/>
          </a:bodyPr>
          <a:lstStyle/>
          <a:p>
            <a:pPr algn="just"/>
            <a:r>
              <a:rPr lang="en-US" sz="2000" b="0" i="0" dirty="0">
                <a:effectLst/>
                <a:latin typeface="Roboto"/>
              </a:rPr>
              <a:t>ER Model is used to model the logical view of the system from data perspective which consists of these components:</a:t>
            </a:r>
          </a:p>
          <a:p>
            <a:pPr lvl="1" algn="just"/>
            <a:r>
              <a:rPr lang="en-US" sz="2000" dirty="0">
                <a:latin typeface="Roboto"/>
              </a:rPr>
              <a:t>Entity</a:t>
            </a:r>
          </a:p>
          <a:p>
            <a:pPr lvl="1" algn="just"/>
            <a:r>
              <a:rPr lang="en-US" sz="2000" dirty="0">
                <a:latin typeface="Roboto"/>
              </a:rPr>
              <a:t>Entity Type</a:t>
            </a:r>
          </a:p>
          <a:p>
            <a:pPr lvl="1" algn="just"/>
            <a:r>
              <a:rPr lang="en-US" sz="2000" dirty="0">
                <a:latin typeface="Roboto"/>
              </a:rPr>
              <a:t>Entity Set</a:t>
            </a:r>
          </a:p>
          <a:p>
            <a:pPr algn="just" fontAlgn="base"/>
            <a:r>
              <a:rPr lang="en-US" sz="2000" b="0" i="0" dirty="0">
                <a:effectLst/>
                <a:latin typeface="Roboto"/>
              </a:rPr>
              <a:t>An Entity may be an object with a physical existence – a particular person, car, house, or employee – or it may be an object with a conceptual existence – a company, a job, or a university course.</a:t>
            </a:r>
          </a:p>
          <a:p>
            <a:pPr algn="just" fontAlgn="base"/>
            <a:r>
              <a:rPr lang="en-US" sz="2000" b="0" i="0" dirty="0">
                <a:effectLst/>
                <a:latin typeface="Roboto"/>
              </a:rPr>
              <a:t>An Entity is an object of Entity Type and set of all entities is called as entity set. e.g.; E1 is an entity having Entity Type Student and set of all students is called Entity Set. In ER diagram, Entity Type is represented as:</a:t>
            </a:r>
          </a:p>
          <a:p>
            <a:pPr algn="just"/>
            <a:endParaRPr lang="en-US" sz="2000" dirty="0"/>
          </a:p>
        </p:txBody>
      </p:sp>
      <p:pic>
        <p:nvPicPr>
          <p:cNvPr id="4" name="Picture 3">
            <a:extLst>
              <a:ext uri="{FF2B5EF4-FFF2-40B4-BE49-F238E27FC236}">
                <a16:creationId xmlns:a16="http://schemas.microsoft.com/office/drawing/2014/main" id="{ADEE915E-97CD-474F-BC61-6DDB470D2400}"/>
              </a:ext>
            </a:extLst>
          </p:cNvPr>
          <p:cNvPicPr>
            <a:picLocks noChangeAspect="1"/>
          </p:cNvPicPr>
          <p:nvPr/>
        </p:nvPicPr>
        <p:blipFill>
          <a:blip r:embed="rId2"/>
          <a:stretch>
            <a:fillRect/>
          </a:stretch>
        </p:blipFill>
        <p:spPr>
          <a:xfrm>
            <a:off x="4475077" y="5494728"/>
            <a:ext cx="2404693" cy="704948"/>
          </a:xfrm>
          <a:prstGeom prst="rect">
            <a:avLst/>
          </a:prstGeom>
        </p:spPr>
      </p:pic>
    </p:spTree>
    <p:extLst>
      <p:ext uri="{BB962C8B-B14F-4D97-AF65-F5344CB8AC3E}">
        <p14:creationId xmlns:p14="http://schemas.microsoft.com/office/powerpoint/2010/main" val="42451771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537C-CF47-40C8-B559-C6D7285AC778}"/>
              </a:ext>
            </a:extLst>
          </p:cNvPr>
          <p:cNvSpPr>
            <a:spLocks noGrp="1"/>
          </p:cNvSpPr>
          <p:nvPr>
            <p:ph type="title"/>
          </p:nvPr>
        </p:nvSpPr>
        <p:spPr/>
        <p:txBody>
          <a:bodyPr/>
          <a:lstStyle/>
          <a:p>
            <a:r>
              <a:rPr lang="en-US" dirty="0"/>
              <a:t>E-R Model</a:t>
            </a:r>
          </a:p>
        </p:txBody>
      </p:sp>
      <p:sp>
        <p:nvSpPr>
          <p:cNvPr id="3" name="Content Placeholder 2">
            <a:extLst>
              <a:ext uri="{FF2B5EF4-FFF2-40B4-BE49-F238E27FC236}">
                <a16:creationId xmlns:a16="http://schemas.microsoft.com/office/drawing/2014/main" id="{3D276E7A-0DB0-410C-9143-A34BE252B6C4}"/>
              </a:ext>
            </a:extLst>
          </p:cNvPr>
          <p:cNvSpPr>
            <a:spLocks noGrp="1"/>
          </p:cNvSpPr>
          <p:nvPr>
            <p:ph idx="1"/>
          </p:nvPr>
        </p:nvSpPr>
        <p:spPr/>
        <p:txBody>
          <a:bodyPr>
            <a:noAutofit/>
          </a:bodyPr>
          <a:lstStyle/>
          <a:p>
            <a:pPr algn="just" fontAlgn="base"/>
            <a:r>
              <a:rPr lang="en-US" sz="2000" b="0" i="0" dirty="0">
                <a:effectLst/>
                <a:latin typeface="Roboto"/>
              </a:rPr>
              <a:t>Attributes are the </a:t>
            </a:r>
            <a:r>
              <a:rPr lang="en-US" sz="2000" b="1" i="0" dirty="0">
                <a:effectLst/>
                <a:latin typeface="Roboto"/>
              </a:rPr>
              <a:t>properties which define the entity type</a:t>
            </a:r>
            <a:r>
              <a:rPr lang="en-US" sz="2000" b="0" i="0" dirty="0">
                <a:effectLst/>
                <a:latin typeface="Roboto"/>
              </a:rPr>
              <a:t>. For example, </a:t>
            </a:r>
            <a:r>
              <a:rPr lang="en-US" sz="2000" b="0" i="0" dirty="0" err="1">
                <a:effectLst/>
                <a:latin typeface="Roboto"/>
              </a:rPr>
              <a:t>Roll_No</a:t>
            </a:r>
            <a:r>
              <a:rPr lang="en-US" sz="2000" b="0" i="0" dirty="0">
                <a:effectLst/>
                <a:latin typeface="Roboto"/>
              </a:rPr>
              <a:t>, Name, DOB, Age, Address, </a:t>
            </a:r>
            <a:r>
              <a:rPr lang="en-US" sz="2000" b="0" i="0" dirty="0" err="1">
                <a:effectLst/>
                <a:latin typeface="Roboto"/>
              </a:rPr>
              <a:t>Mobile_No</a:t>
            </a:r>
            <a:r>
              <a:rPr lang="en-US" sz="2000" b="0" i="0" dirty="0">
                <a:effectLst/>
                <a:latin typeface="Roboto"/>
              </a:rPr>
              <a:t> are the attributes which defines entity type Student. In ER diagram, attribute is represented by an oval.</a:t>
            </a:r>
          </a:p>
          <a:p>
            <a:pPr algn="just" fontAlgn="base"/>
            <a:endParaRPr lang="en-US" sz="2000" b="0" i="0" dirty="0">
              <a:effectLst/>
              <a:latin typeface="Roboto"/>
            </a:endParaRPr>
          </a:p>
          <a:p>
            <a:pPr algn="just" fontAlgn="base"/>
            <a:r>
              <a:rPr lang="en-US" sz="2000" b="0" i="0" dirty="0">
                <a:effectLst/>
                <a:latin typeface="Roboto"/>
              </a:rPr>
              <a:t>An attribute which </a:t>
            </a:r>
            <a:r>
              <a:rPr lang="en-US" sz="2000" b="1" i="0" dirty="0">
                <a:effectLst/>
                <a:latin typeface="Roboto"/>
              </a:rPr>
              <a:t>uniquely identifies each entity</a:t>
            </a:r>
            <a:r>
              <a:rPr lang="en-US" sz="2000" b="0" i="0" dirty="0">
                <a:effectLst/>
                <a:latin typeface="Roboto"/>
              </a:rPr>
              <a:t> in the entity set is called key attribute. For example, </a:t>
            </a:r>
            <a:r>
              <a:rPr lang="en-US" sz="2000" b="0" i="0" dirty="0" err="1">
                <a:effectLst/>
                <a:latin typeface="Roboto"/>
              </a:rPr>
              <a:t>Roll_No</a:t>
            </a:r>
            <a:r>
              <a:rPr lang="en-US" sz="2000" b="0" i="0" dirty="0">
                <a:effectLst/>
                <a:latin typeface="Roboto"/>
              </a:rPr>
              <a:t> will be unique for each student. In ER diagram, key attribute is represented by an oval with underlying lines.</a:t>
            </a:r>
          </a:p>
          <a:p>
            <a:pPr algn="just" fontAlgn="base"/>
            <a:endParaRPr lang="en-US" sz="2000" dirty="0">
              <a:latin typeface="Roboto"/>
            </a:endParaRPr>
          </a:p>
          <a:p>
            <a:pPr algn="just" fontAlgn="base"/>
            <a:r>
              <a:rPr lang="en-US" sz="2000" dirty="0">
                <a:latin typeface="Roboto"/>
              </a:rPr>
              <a:t>The multi-valued</a:t>
            </a:r>
            <a:r>
              <a:rPr lang="en-US" sz="2000" b="0" i="0" dirty="0">
                <a:effectLst/>
                <a:latin typeface="Roboto"/>
              </a:rPr>
              <a:t> attribute consisting </a:t>
            </a:r>
            <a:r>
              <a:rPr lang="en-US" sz="2000" b="1" i="0" dirty="0">
                <a:effectLst/>
                <a:latin typeface="Roboto"/>
              </a:rPr>
              <a:t>more than one value</a:t>
            </a:r>
            <a:r>
              <a:rPr lang="en-US" sz="2000" b="0" i="0" dirty="0">
                <a:effectLst/>
                <a:latin typeface="Roboto"/>
              </a:rPr>
              <a:t> for a given entity. For example, </a:t>
            </a:r>
            <a:r>
              <a:rPr lang="en-US" sz="2000" b="0" i="0" dirty="0" err="1">
                <a:effectLst/>
                <a:latin typeface="Roboto"/>
              </a:rPr>
              <a:t>Phone_No</a:t>
            </a:r>
            <a:r>
              <a:rPr lang="en-US" sz="2000" b="0" i="0" dirty="0">
                <a:effectLst/>
                <a:latin typeface="Roboto"/>
              </a:rPr>
              <a:t> (can be more than one for a given student). In ER diagram, multivalued attribute is represented by double oval.</a:t>
            </a:r>
            <a:endParaRPr lang="en-US" sz="2000" dirty="0">
              <a:latin typeface="Roboto"/>
            </a:endParaRPr>
          </a:p>
          <a:p>
            <a:pPr algn="just" fontAlgn="base"/>
            <a:endParaRPr lang="en-US" sz="2000" b="0" i="0" dirty="0">
              <a:effectLst/>
              <a:latin typeface="Roboto"/>
            </a:endParaRPr>
          </a:p>
          <a:p>
            <a:pPr algn="just"/>
            <a:endParaRPr lang="en-US" sz="2000" dirty="0"/>
          </a:p>
          <a:p>
            <a:pPr algn="just"/>
            <a:br>
              <a:rPr lang="en-US" sz="2000" dirty="0"/>
            </a:br>
            <a:endParaRPr lang="en-US" sz="2000" dirty="0"/>
          </a:p>
        </p:txBody>
      </p:sp>
      <p:pic>
        <p:nvPicPr>
          <p:cNvPr id="4" name="Picture 3">
            <a:extLst>
              <a:ext uri="{FF2B5EF4-FFF2-40B4-BE49-F238E27FC236}">
                <a16:creationId xmlns:a16="http://schemas.microsoft.com/office/drawing/2014/main" id="{310A011F-DF30-4269-913E-8DCFA195A031}"/>
              </a:ext>
            </a:extLst>
          </p:cNvPr>
          <p:cNvPicPr>
            <a:picLocks noChangeAspect="1"/>
          </p:cNvPicPr>
          <p:nvPr/>
        </p:nvPicPr>
        <p:blipFill>
          <a:blip r:embed="rId2"/>
          <a:stretch>
            <a:fillRect/>
          </a:stretch>
        </p:blipFill>
        <p:spPr>
          <a:xfrm>
            <a:off x="8667416" y="2409093"/>
            <a:ext cx="1533739" cy="733527"/>
          </a:xfrm>
          <a:prstGeom prst="rect">
            <a:avLst/>
          </a:prstGeom>
        </p:spPr>
      </p:pic>
      <p:pic>
        <p:nvPicPr>
          <p:cNvPr id="6" name="Picture 5">
            <a:extLst>
              <a:ext uri="{FF2B5EF4-FFF2-40B4-BE49-F238E27FC236}">
                <a16:creationId xmlns:a16="http://schemas.microsoft.com/office/drawing/2014/main" id="{D2A1658A-A748-4B49-9CA2-D92E8E732638}"/>
              </a:ext>
            </a:extLst>
          </p:cNvPr>
          <p:cNvPicPr>
            <a:picLocks noChangeAspect="1"/>
          </p:cNvPicPr>
          <p:nvPr/>
        </p:nvPicPr>
        <p:blipFill>
          <a:blip r:embed="rId3"/>
          <a:stretch>
            <a:fillRect/>
          </a:stretch>
        </p:blipFill>
        <p:spPr>
          <a:xfrm>
            <a:off x="8343173" y="3703301"/>
            <a:ext cx="1091112" cy="595985"/>
          </a:xfrm>
          <a:prstGeom prst="rect">
            <a:avLst/>
          </a:prstGeom>
        </p:spPr>
      </p:pic>
      <p:pic>
        <p:nvPicPr>
          <p:cNvPr id="5" name="Picture 4">
            <a:extLst>
              <a:ext uri="{FF2B5EF4-FFF2-40B4-BE49-F238E27FC236}">
                <a16:creationId xmlns:a16="http://schemas.microsoft.com/office/drawing/2014/main" id="{921C8575-EC2A-46AE-AC4F-08ECBBC27891}"/>
              </a:ext>
            </a:extLst>
          </p:cNvPr>
          <p:cNvPicPr>
            <a:picLocks noChangeAspect="1"/>
          </p:cNvPicPr>
          <p:nvPr/>
        </p:nvPicPr>
        <p:blipFill>
          <a:blip r:embed="rId4"/>
          <a:stretch>
            <a:fillRect/>
          </a:stretch>
        </p:blipFill>
        <p:spPr>
          <a:xfrm>
            <a:off x="6722725" y="5345063"/>
            <a:ext cx="5186396" cy="1092786"/>
          </a:xfrm>
          <a:prstGeom prst="rect">
            <a:avLst/>
          </a:prstGeom>
        </p:spPr>
      </p:pic>
    </p:spTree>
    <p:extLst>
      <p:ext uri="{BB962C8B-B14F-4D97-AF65-F5344CB8AC3E}">
        <p14:creationId xmlns:p14="http://schemas.microsoft.com/office/powerpoint/2010/main" val="670073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0ED0-2311-4487-B07B-D160D2751CC0}"/>
              </a:ext>
            </a:extLst>
          </p:cNvPr>
          <p:cNvSpPr>
            <a:spLocks noGrp="1"/>
          </p:cNvSpPr>
          <p:nvPr>
            <p:ph type="title"/>
          </p:nvPr>
        </p:nvSpPr>
        <p:spPr/>
        <p:txBody>
          <a:bodyPr/>
          <a:lstStyle/>
          <a:p>
            <a:r>
              <a:rPr lang="en-US" dirty="0"/>
              <a:t>E-R Model</a:t>
            </a:r>
          </a:p>
        </p:txBody>
      </p:sp>
      <p:sp>
        <p:nvSpPr>
          <p:cNvPr id="3" name="Content Placeholder 2">
            <a:extLst>
              <a:ext uri="{FF2B5EF4-FFF2-40B4-BE49-F238E27FC236}">
                <a16:creationId xmlns:a16="http://schemas.microsoft.com/office/drawing/2014/main" id="{452C9937-92E9-4067-BBAC-6D0EC6382408}"/>
              </a:ext>
            </a:extLst>
          </p:cNvPr>
          <p:cNvSpPr>
            <a:spLocks noGrp="1"/>
          </p:cNvSpPr>
          <p:nvPr>
            <p:ph idx="1"/>
          </p:nvPr>
        </p:nvSpPr>
        <p:spPr/>
        <p:txBody>
          <a:bodyPr>
            <a:normAutofit/>
          </a:bodyPr>
          <a:lstStyle/>
          <a:p>
            <a:r>
              <a:rPr lang="en-US" sz="2000" b="0" i="0" dirty="0">
                <a:effectLst/>
                <a:latin typeface="Roboto"/>
              </a:rPr>
              <a:t>An attribute </a:t>
            </a:r>
            <a:r>
              <a:rPr lang="en-US" sz="2000" b="1" i="0" dirty="0">
                <a:effectLst/>
                <a:latin typeface="Roboto"/>
              </a:rPr>
              <a:t>composed of many other attribute</a:t>
            </a:r>
            <a:r>
              <a:rPr lang="en-US" sz="2000" b="0" i="0" dirty="0">
                <a:effectLst/>
                <a:latin typeface="Roboto"/>
              </a:rPr>
              <a:t> is called as composite attribute. For example, Address attribute of student Entity type consists of Street, City, State, and Country. In ER diagram, composite attribute is represented by an oval comprising of ovals.</a:t>
            </a:r>
            <a:endParaRPr lang="en-US" sz="2000" dirty="0"/>
          </a:p>
        </p:txBody>
      </p:sp>
      <p:pic>
        <p:nvPicPr>
          <p:cNvPr id="4" name="Picture 3">
            <a:extLst>
              <a:ext uri="{FF2B5EF4-FFF2-40B4-BE49-F238E27FC236}">
                <a16:creationId xmlns:a16="http://schemas.microsoft.com/office/drawing/2014/main" id="{FA5460C0-3D73-4274-9602-413EE59C26D4}"/>
              </a:ext>
            </a:extLst>
          </p:cNvPr>
          <p:cNvPicPr>
            <a:picLocks noChangeAspect="1"/>
          </p:cNvPicPr>
          <p:nvPr/>
        </p:nvPicPr>
        <p:blipFill>
          <a:blip r:embed="rId2"/>
          <a:stretch>
            <a:fillRect/>
          </a:stretch>
        </p:blipFill>
        <p:spPr>
          <a:xfrm>
            <a:off x="2529726" y="3429000"/>
            <a:ext cx="5786959" cy="1915952"/>
          </a:xfrm>
          <a:prstGeom prst="rect">
            <a:avLst/>
          </a:prstGeom>
        </p:spPr>
      </p:pic>
    </p:spTree>
    <p:extLst>
      <p:ext uri="{BB962C8B-B14F-4D97-AF65-F5344CB8AC3E}">
        <p14:creationId xmlns:p14="http://schemas.microsoft.com/office/powerpoint/2010/main" val="28044059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98CF-E26C-4E6E-A0DE-9574EA9C2728}"/>
              </a:ext>
            </a:extLst>
          </p:cNvPr>
          <p:cNvSpPr>
            <a:spLocks noGrp="1"/>
          </p:cNvSpPr>
          <p:nvPr>
            <p:ph type="title"/>
          </p:nvPr>
        </p:nvSpPr>
        <p:spPr/>
        <p:txBody>
          <a:bodyPr/>
          <a:lstStyle/>
          <a:p>
            <a:r>
              <a:rPr lang="en-US" dirty="0"/>
              <a:t>E-R Model</a:t>
            </a:r>
          </a:p>
        </p:txBody>
      </p:sp>
      <p:sp>
        <p:nvSpPr>
          <p:cNvPr id="3" name="Content Placeholder 2">
            <a:extLst>
              <a:ext uri="{FF2B5EF4-FFF2-40B4-BE49-F238E27FC236}">
                <a16:creationId xmlns:a16="http://schemas.microsoft.com/office/drawing/2014/main" id="{5880DE8C-6D76-4C7B-95FD-E42930B25DBA}"/>
              </a:ext>
            </a:extLst>
          </p:cNvPr>
          <p:cNvSpPr>
            <a:spLocks noGrp="1"/>
          </p:cNvSpPr>
          <p:nvPr>
            <p:ph idx="1"/>
          </p:nvPr>
        </p:nvSpPr>
        <p:spPr/>
        <p:txBody>
          <a:bodyPr>
            <a:normAutofit/>
          </a:bodyPr>
          <a:lstStyle/>
          <a:p>
            <a:pPr algn="just"/>
            <a:r>
              <a:rPr lang="en-US" sz="2000" b="0" i="0" dirty="0">
                <a:effectLst/>
                <a:latin typeface="Roboto"/>
              </a:rPr>
              <a:t>An attribute which can be </a:t>
            </a:r>
            <a:r>
              <a:rPr lang="en-US" sz="2000" b="1" i="0" dirty="0">
                <a:effectLst/>
                <a:latin typeface="Roboto"/>
              </a:rPr>
              <a:t>derived from other attributes</a:t>
            </a:r>
            <a:r>
              <a:rPr lang="en-US" sz="2000" b="0" i="0" dirty="0">
                <a:effectLst/>
                <a:latin typeface="Roboto"/>
              </a:rPr>
              <a:t> of the entity type is known as derived attribute. e.g.; Age (can be derived from DOB). In ER diagram, derived attribute is represented by dashed oval.</a:t>
            </a:r>
          </a:p>
          <a:p>
            <a:pPr algn="just"/>
            <a:endParaRPr lang="en-US" sz="2000" dirty="0">
              <a:latin typeface="Roboto"/>
            </a:endParaRPr>
          </a:p>
          <a:p>
            <a:pPr algn="just"/>
            <a:r>
              <a:rPr lang="en-US" sz="2000" b="0" i="0" dirty="0">
                <a:effectLst/>
                <a:latin typeface="Roboto"/>
              </a:rPr>
              <a:t>The complete entity type</a:t>
            </a:r>
            <a:r>
              <a:rPr lang="en-US" sz="2000" b="1" i="0" dirty="0">
                <a:effectLst/>
                <a:latin typeface="Roboto"/>
              </a:rPr>
              <a:t> Student</a:t>
            </a:r>
            <a:r>
              <a:rPr lang="en-US" sz="2000" b="0" i="0" dirty="0">
                <a:effectLst/>
                <a:latin typeface="Roboto"/>
              </a:rPr>
              <a:t> with its attributes can be represented as:</a:t>
            </a:r>
            <a:endParaRPr lang="en-US" sz="2000" dirty="0"/>
          </a:p>
        </p:txBody>
      </p:sp>
      <p:pic>
        <p:nvPicPr>
          <p:cNvPr id="4" name="Picture 3">
            <a:extLst>
              <a:ext uri="{FF2B5EF4-FFF2-40B4-BE49-F238E27FC236}">
                <a16:creationId xmlns:a16="http://schemas.microsoft.com/office/drawing/2014/main" id="{0F9B790B-3019-465C-9CA8-0354E22E9FEA}"/>
              </a:ext>
            </a:extLst>
          </p:cNvPr>
          <p:cNvPicPr>
            <a:picLocks noChangeAspect="1"/>
          </p:cNvPicPr>
          <p:nvPr/>
        </p:nvPicPr>
        <p:blipFill>
          <a:blip r:embed="rId2"/>
          <a:stretch>
            <a:fillRect/>
          </a:stretch>
        </p:blipFill>
        <p:spPr>
          <a:xfrm>
            <a:off x="6302762" y="2551701"/>
            <a:ext cx="1238423" cy="657317"/>
          </a:xfrm>
          <a:prstGeom prst="rect">
            <a:avLst/>
          </a:prstGeom>
        </p:spPr>
      </p:pic>
      <p:pic>
        <p:nvPicPr>
          <p:cNvPr id="5" name="Picture 4">
            <a:extLst>
              <a:ext uri="{FF2B5EF4-FFF2-40B4-BE49-F238E27FC236}">
                <a16:creationId xmlns:a16="http://schemas.microsoft.com/office/drawing/2014/main" id="{1E275FD5-2F95-4720-968A-6D5787D6F9D4}"/>
              </a:ext>
            </a:extLst>
          </p:cNvPr>
          <p:cNvPicPr>
            <a:picLocks noChangeAspect="1"/>
          </p:cNvPicPr>
          <p:nvPr/>
        </p:nvPicPr>
        <p:blipFill>
          <a:blip r:embed="rId3"/>
          <a:stretch>
            <a:fillRect/>
          </a:stretch>
        </p:blipFill>
        <p:spPr>
          <a:xfrm>
            <a:off x="3265598" y="3648983"/>
            <a:ext cx="6981487" cy="3201534"/>
          </a:xfrm>
          <a:prstGeom prst="rect">
            <a:avLst/>
          </a:prstGeom>
        </p:spPr>
      </p:pic>
    </p:spTree>
    <p:extLst>
      <p:ext uri="{BB962C8B-B14F-4D97-AF65-F5344CB8AC3E}">
        <p14:creationId xmlns:p14="http://schemas.microsoft.com/office/powerpoint/2010/main" val="1551679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CD61-014A-475C-BB1D-9034BF118CD4}"/>
              </a:ext>
            </a:extLst>
          </p:cNvPr>
          <p:cNvSpPr>
            <a:spLocks noGrp="1"/>
          </p:cNvSpPr>
          <p:nvPr>
            <p:ph type="title"/>
          </p:nvPr>
        </p:nvSpPr>
        <p:spPr/>
        <p:txBody>
          <a:bodyPr/>
          <a:lstStyle/>
          <a:p>
            <a:r>
              <a:rPr lang="en-US" dirty="0"/>
              <a:t>Relationships in E-R Model</a:t>
            </a:r>
          </a:p>
        </p:txBody>
      </p:sp>
      <p:sp>
        <p:nvSpPr>
          <p:cNvPr id="3" name="Content Placeholder 2">
            <a:extLst>
              <a:ext uri="{FF2B5EF4-FFF2-40B4-BE49-F238E27FC236}">
                <a16:creationId xmlns:a16="http://schemas.microsoft.com/office/drawing/2014/main" id="{554F1051-B6DC-4499-B6DD-5A9A46E28A0A}"/>
              </a:ext>
            </a:extLst>
          </p:cNvPr>
          <p:cNvSpPr>
            <a:spLocks noGrp="1"/>
          </p:cNvSpPr>
          <p:nvPr>
            <p:ph idx="1"/>
          </p:nvPr>
        </p:nvSpPr>
        <p:spPr/>
        <p:txBody>
          <a:bodyPr>
            <a:normAutofit/>
          </a:bodyPr>
          <a:lstStyle/>
          <a:p>
            <a:pPr algn="l"/>
            <a:r>
              <a:rPr lang="en-US" sz="2000" i="0" dirty="0">
                <a:solidFill>
                  <a:srgbClr val="000000"/>
                </a:solidFill>
                <a:effectLst/>
              </a:rPr>
              <a:t>The number of participating entities in a relationship describes the degree of the relationship. The three most common relationships in E-R models are:</a:t>
            </a:r>
          </a:p>
          <a:p>
            <a:pPr algn="l">
              <a:buFont typeface="+mj-lt"/>
              <a:buAutoNum type="arabicPeriod"/>
            </a:pPr>
            <a:r>
              <a:rPr lang="en-US" sz="2000" i="0" dirty="0">
                <a:solidFill>
                  <a:srgbClr val="000000"/>
                </a:solidFill>
                <a:effectLst/>
              </a:rPr>
              <a:t>Unary (degree1)</a:t>
            </a:r>
          </a:p>
          <a:p>
            <a:pPr algn="l">
              <a:buFont typeface="+mj-lt"/>
              <a:buAutoNum type="arabicPeriod"/>
            </a:pPr>
            <a:r>
              <a:rPr lang="en-US" sz="2000" i="0" dirty="0">
                <a:solidFill>
                  <a:srgbClr val="000000"/>
                </a:solidFill>
                <a:effectLst/>
              </a:rPr>
              <a:t>Binary (degree2)</a:t>
            </a:r>
          </a:p>
          <a:p>
            <a:pPr algn="l">
              <a:buFont typeface="+mj-lt"/>
              <a:buAutoNum type="arabicPeriod"/>
            </a:pPr>
            <a:r>
              <a:rPr lang="en-US" sz="2000" i="0" dirty="0">
                <a:solidFill>
                  <a:srgbClr val="000000"/>
                </a:solidFill>
                <a:effectLst/>
              </a:rPr>
              <a:t>Ternary (degree3)</a:t>
            </a:r>
          </a:p>
          <a:p>
            <a:pPr marL="0" indent="0" algn="l">
              <a:buNone/>
            </a:pPr>
            <a:r>
              <a:rPr lang="en-US" sz="2000" i="0" dirty="0">
                <a:effectLst/>
              </a:rPr>
              <a:t>1. Unary relationship:</a:t>
            </a:r>
            <a:r>
              <a:rPr lang="en-US" sz="2000" i="0" dirty="0">
                <a:solidFill>
                  <a:srgbClr val="000000"/>
                </a:solidFill>
                <a:effectLst/>
              </a:rPr>
              <a:t> </a:t>
            </a:r>
            <a:r>
              <a:rPr lang="en-US" sz="2000" i="0" dirty="0">
                <a:solidFill>
                  <a:srgbClr val="373D3F"/>
                </a:solidFill>
                <a:effectLst/>
              </a:rPr>
              <a:t>A </a:t>
            </a:r>
            <a:r>
              <a:rPr lang="en-US" sz="2000" i="1" dirty="0">
                <a:solidFill>
                  <a:srgbClr val="373D3F"/>
                </a:solidFill>
                <a:effectLst/>
              </a:rPr>
              <a:t>unary relationship, </a:t>
            </a:r>
            <a:r>
              <a:rPr lang="en-US" sz="2000" i="0" dirty="0">
                <a:solidFill>
                  <a:srgbClr val="373D3F"/>
                </a:solidFill>
                <a:effectLst/>
              </a:rPr>
              <a:t>also called </a:t>
            </a:r>
            <a:r>
              <a:rPr lang="en-US" sz="2000" i="1" dirty="0">
                <a:solidFill>
                  <a:srgbClr val="373D3F"/>
                </a:solidFill>
                <a:effectLst/>
              </a:rPr>
              <a:t>recursive, </a:t>
            </a:r>
            <a:r>
              <a:rPr lang="en-US" sz="2000" i="0" dirty="0">
                <a:solidFill>
                  <a:srgbClr val="373D3F"/>
                </a:solidFill>
                <a:effectLst/>
              </a:rPr>
              <a:t>is one in which a relationship exists between occurrences of the same entity set. In this relationship, the primary and foreign keys are the same, but they represent two entities with different roles.</a:t>
            </a:r>
            <a:endParaRPr lang="en-US" sz="2000" dirty="0"/>
          </a:p>
        </p:txBody>
      </p:sp>
      <p:pic>
        <p:nvPicPr>
          <p:cNvPr id="4" name="Picture 3">
            <a:extLst>
              <a:ext uri="{FF2B5EF4-FFF2-40B4-BE49-F238E27FC236}">
                <a16:creationId xmlns:a16="http://schemas.microsoft.com/office/drawing/2014/main" id="{91364313-0CF5-4798-BD2F-2899AB7CB642}"/>
              </a:ext>
            </a:extLst>
          </p:cNvPr>
          <p:cNvPicPr>
            <a:picLocks noChangeAspect="1"/>
          </p:cNvPicPr>
          <p:nvPr/>
        </p:nvPicPr>
        <p:blipFill>
          <a:blip r:embed="rId2"/>
          <a:stretch>
            <a:fillRect/>
          </a:stretch>
        </p:blipFill>
        <p:spPr>
          <a:xfrm>
            <a:off x="6736573" y="4542971"/>
            <a:ext cx="5455427" cy="2315029"/>
          </a:xfrm>
          <a:prstGeom prst="rect">
            <a:avLst/>
          </a:prstGeom>
        </p:spPr>
      </p:pic>
    </p:spTree>
    <p:extLst>
      <p:ext uri="{BB962C8B-B14F-4D97-AF65-F5344CB8AC3E}">
        <p14:creationId xmlns:p14="http://schemas.microsoft.com/office/powerpoint/2010/main" val="352216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838E-2AC6-4E23-BAEC-A6F5453AF4F2}"/>
              </a:ext>
            </a:extLst>
          </p:cNvPr>
          <p:cNvSpPr>
            <a:spLocks noGrp="1"/>
          </p:cNvSpPr>
          <p:nvPr>
            <p:ph type="title"/>
          </p:nvPr>
        </p:nvSpPr>
        <p:spPr/>
        <p:txBody>
          <a:bodyPr/>
          <a:lstStyle/>
          <a:p>
            <a:r>
              <a:rPr lang="en-US" dirty="0"/>
              <a:t>Difference between Functional Requirement and Non-functional Requirement</a:t>
            </a:r>
          </a:p>
        </p:txBody>
      </p:sp>
      <p:pic>
        <p:nvPicPr>
          <p:cNvPr id="6" name="Picture 5">
            <a:extLst>
              <a:ext uri="{FF2B5EF4-FFF2-40B4-BE49-F238E27FC236}">
                <a16:creationId xmlns:a16="http://schemas.microsoft.com/office/drawing/2014/main" id="{C67D50E0-6D30-46F5-99F9-3288F1C0AC8E}"/>
              </a:ext>
            </a:extLst>
          </p:cNvPr>
          <p:cNvPicPr/>
          <p:nvPr/>
        </p:nvPicPr>
        <p:blipFill>
          <a:blip r:embed="rId2"/>
          <a:srcRect/>
          <a:stretch>
            <a:fillRect/>
          </a:stretch>
        </p:blipFill>
        <p:spPr bwMode="auto">
          <a:xfrm>
            <a:off x="838200" y="1932501"/>
            <a:ext cx="10515600" cy="4560374"/>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835394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5EF8-4B3B-4A7B-843D-98F982ACE02E}"/>
              </a:ext>
            </a:extLst>
          </p:cNvPr>
          <p:cNvSpPr>
            <a:spLocks noGrp="1"/>
          </p:cNvSpPr>
          <p:nvPr>
            <p:ph type="title"/>
          </p:nvPr>
        </p:nvSpPr>
        <p:spPr/>
        <p:txBody>
          <a:bodyPr/>
          <a:lstStyle/>
          <a:p>
            <a:r>
              <a:rPr lang="en-US" dirty="0"/>
              <a:t>Relationships in E-R Model</a:t>
            </a:r>
          </a:p>
        </p:txBody>
      </p:sp>
      <p:sp>
        <p:nvSpPr>
          <p:cNvPr id="3" name="Content Placeholder 2">
            <a:extLst>
              <a:ext uri="{FF2B5EF4-FFF2-40B4-BE49-F238E27FC236}">
                <a16:creationId xmlns:a16="http://schemas.microsoft.com/office/drawing/2014/main" id="{54B672F0-543E-42F8-83AB-AAD1C11E30F2}"/>
              </a:ext>
            </a:extLst>
          </p:cNvPr>
          <p:cNvSpPr>
            <a:spLocks noGrp="1"/>
          </p:cNvSpPr>
          <p:nvPr>
            <p:ph idx="1"/>
          </p:nvPr>
        </p:nvSpPr>
        <p:spPr/>
        <p:txBody>
          <a:bodyPr/>
          <a:lstStyle/>
          <a:p>
            <a:pPr algn="just"/>
            <a:r>
              <a:rPr lang="en-US" b="1" i="0" dirty="0">
                <a:effectLst/>
                <a:latin typeface="verdana" panose="020B0604030504040204" pitchFamily="34" charset="0"/>
              </a:rPr>
              <a:t>Binary relationship:</a:t>
            </a:r>
            <a:r>
              <a:rPr lang="en-US" b="0" i="0" dirty="0">
                <a:solidFill>
                  <a:srgbClr val="000000"/>
                </a:solidFill>
                <a:effectLst/>
                <a:latin typeface="verdana" panose="020B0604030504040204" pitchFamily="34" charset="0"/>
              </a:rPr>
              <a:t> It is a relationship between the instances of two entity types. For example, the Teacher teaches the subject:</a:t>
            </a:r>
          </a:p>
          <a:p>
            <a:pPr algn="just"/>
            <a:endParaRPr lang="en-US" dirty="0">
              <a:solidFill>
                <a:srgbClr val="000000"/>
              </a:solidFill>
              <a:latin typeface="verdana" panose="020B0604030504040204" pitchFamily="34" charset="0"/>
            </a:endParaRPr>
          </a:p>
          <a:p>
            <a:pPr algn="just"/>
            <a:endParaRPr lang="en-US" dirty="0"/>
          </a:p>
        </p:txBody>
      </p:sp>
      <p:pic>
        <p:nvPicPr>
          <p:cNvPr id="4" name="Picture 3">
            <a:extLst>
              <a:ext uri="{FF2B5EF4-FFF2-40B4-BE49-F238E27FC236}">
                <a16:creationId xmlns:a16="http://schemas.microsoft.com/office/drawing/2014/main" id="{01D9E0BD-941A-4ADB-80A7-9CE93AC960CF}"/>
              </a:ext>
            </a:extLst>
          </p:cNvPr>
          <p:cNvPicPr>
            <a:picLocks noChangeAspect="1"/>
          </p:cNvPicPr>
          <p:nvPr/>
        </p:nvPicPr>
        <p:blipFill>
          <a:blip r:embed="rId2"/>
          <a:stretch>
            <a:fillRect/>
          </a:stretch>
        </p:blipFill>
        <p:spPr>
          <a:xfrm>
            <a:off x="426283" y="3927068"/>
            <a:ext cx="11404646" cy="2408153"/>
          </a:xfrm>
          <a:prstGeom prst="rect">
            <a:avLst/>
          </a:prstGeom>
        </p:spPr>
      </p:pic>
    </p:spTree>
    <p:extLst>
      <p:ext uri="{BB962C8B-B14F-4D97-AF65-F5344CB8AC3E}">
        <p14:creationId xmlns:p14="http://schemas.microsoft.com/office/powerpoint/2010/main" val="17635008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5EF8-4B3B-4A7B-843D-98F982ACE02E}"/>
              </a:ext>
            </a:extLst>
          </p:cNvPr>
          <p:cNvSpPr>
            <a:spLocks noGrp="1"/>
          </p:cNvSpPr>
          <p:nvPr>
            <p:ph type="title"/>
          </p:nvPr>
        </p:nvSpPr>
        <p:spPr/>
        <p:txBody>
          <a:bodyPr/>
          <a:lstStyle/>
          <a:p>
            <a:r>
              <a:rPr lang="en-US" dirty="0"/>
              <a:t>Relationships in E-R Model</a:t>
            </a:r>
          </a:p>
        </p:txBody>
      </p:sp>
      <p:sp>
        <p:nvSpPr>
          <p:cNvPr id="3" name="Content Placeholder 2">
            <a:extLst>
              <a:ext uri="{FF2B5EF4-FFF2-40B4-BE49-F238E27FC236}">
                <a16:creationId xmlns:a16="http://schemas.microsoft.com/office/drawing/2014/main" id="{54B672F0-543E-42F8-83AB-AAD1C11E30F2}"/>
              </a:ext>
            </a:extLst>
          </p:cNvPr>
          <p:cNvSpPr>
            <a:spLocks noGrp="1"/>
          </p:cNvSpPr>
          <p:nvPr>
            <p:ph idx="1"/>
          </p:nvPr>
        </p:nvSpPr>
        <p:spPr/>
        <p:txBody>
          <a:bodyPr/>
          <a:lstStyle/>
          <a:p>
            <a:pPr algn="l"/>
            <a:r>
              <a:rPr lang="en-US" b="0" i="0" dirty="0">
                <a:solidFill>
                  <a:srgbClr val="373D3F"/>
                </a:solidFill>
                <a:effectLst/>
                <a:latin typeface="Cormorant Garamond"/>
              </a:rPr>
              <a:t>Ternary Relationships</a:t>
            </a:r>
          </a:p>
          <a:p>
            <a:pPr lvl="1"/>
            <a:r>
              <a:rPr lang="en-US" b="0" i="0" dirty="0">
                <a:solidFill>
                  <a:srgbClr val="333333"/>
                </a:solidFill>
                <a:effectLst/>
                <a:latin typeface="Lora"/>
              </a:rPr>
              <a:t>A </a:t>
            </a:r>
            <a:r>
              <a:rPr lang="en-US" b="0" i="1" dirty="0">
                <a:solidFill>
                  <a:srgbClr val="333333"/>
                </a:solidFill>
                <a:effectLst/>
                <a:latin typeface="Lora"/>
              </a:rPr>
              <a:t>ternary relationship</a:t>
            </a:r>
            <a:r>
              <a:rPr lang="en-US" b="0" i="0" dirty="0">
                <a:solidFill>
                  <a:srgbClr val="333333"/>
                </a:solidFill>
                <a:effectLst/>
                <a:latin typeface="Lora"/>
              </a:rPr>
              <a:t> is a relationship type that involves many to many relationships between three tables. </a:t>
            </a:r>
            <a:endParaRPr lang="en-US" b="0" i="0" dirty="0">
              <a:solidFill>
                <a:srgbClr val="373D3F"/>
              </a:solidFill>
              <a:effectLst/>
              <a:latin typeface="Lora"/>
            </a:endParaRPr>
          </a:p>
          <a:p>
            <a:endParaRPr lang="en-US" dirty="0"/>
          </a:p>
        </p:txBody>
      </p:sp>
      <p:pic>
        <p:nvPicPr>
          <p:cNvPr id="4" name="Picture 3">
            <a:extLst>
              <a:ext uri="{FF2B5EF4-FFF2-40B4-BE49-F238E27FC236}">
                <a16:creationId xmlns:a16="http://schemas.microsoft.com/office/drawing/2014/main" id="{41456806-36FA-45DF-9C85-FAE8F66DF705}"/>
              </a:ext>
            </a:extLst>
          </p:cNvPr>
          <p:cNvPicPr>
            <a:picLocks noChangeAspect="1"/>
          </p:cNvPicPr>
          <p:nvPr/>
        </p:nvPicPr>
        <p:blipFill>
          <a:blip r:embed="rId2"/>
          <a:stretch>
            <a:fillRect/>
          </a:stretch>
        </p:blipFill>
        <p:spPr>
          <a:xfrm>
            <a:off x="838200" y="3180680"/>
            <a:ext cx="8450943" cy="3515395"/>
          </a:xfrm>
          <a:prstGeom prst="rect">
            <a:avLst/>
          </a:prstGeom>
        </p:spPr>
      </p:pic>
    </p:spTree>
    <p:extLst>
      <p:ext uri="{BB962C8B-B14F-4D97-AF65-F5344CB8AC3E}">
        <p14:creationId xmlns:p14="http://schemas.microsoft.com/office/powerpoint/2010/main" val="3982676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5EF8-4B3B-4A7B-843D-98F982ACE02E}"/>
              </a:ext>
            </a:extLst>
          </p:cNvPr>
          <p:cNvSpPr>
            <a:spLocks noGrp="1"/>
          </p:cNvSpPr>
          <p:nvPr>
            <p:ph type="title"/>
          </p:nvPr>
        </p:nvSpPr>
        <p:spPr/>
        <p:txBody>
          <a:bodyPr/>
          <a:lstStyle/>
          <a:p>
            <a:r>
              <a:rPr lang="en-US" dirty="0"/>
              <a:t>Relationships in E-R Model</a:t>
            </a:r>
          </a:p>
        </p:txBody>
      </p:sp>
      <p:sp>
        <p:nvSpPr>
          <p:cNvPr id="3" name="Content Placeholder 2">
            <a:extLst>
              <a:ext uri="{FF2B5EF4-FFF2-40B4-BE49-F238E27FC236}">
                <a16:creationId xmlns:a16="http://schemas.microsoft.com/office/drawing/2014/main" id="{54B672F0-543E-42F8-83AB-AAD1C11E30F2}"/>
              </a:ext>
            </a:extLst>
          </p:cNvPr>
          <p:cNvSpPr>
            <a:spLocks noGrp="1"/>
          </p:cNvSpPr>
          <p:nvPr>
            <p:ph idx="1"/>
          </p:nvPr>
        </p:nvSpPr>
        <p:spPr/>
        <p:txBody>
          <a:bodyPr>
            <a:normAutofit/>
          </a:bodyPr>
          <a:lstStyle/>
          <a:p>
            <a:pPr algn="just"/>
            <a:r>
              <a:rPr lang="en-US" sz="2000" b="1" i="0" dirty="0">
                <a:solidFill>
                  <a:srgbClr val="610B38"/>
                </a:solidFill>
                <a:effectLst/>
              </a:rPr>
              <a:t>Cardinality</a:t>
            </a:r>
          </a:p>
          <a:p>
            <a:pPr algn="just"/>
            <a:r>
              <a:rPr lang="en-US" sz="2000" b="0" i="0" dirty="0">
                <a:solidFill>
                  <a:srgbClr val="000000"/>
                </a:solidFill>
                <a:effectLst/>
              </a:rPr>
              <a:t>Cardinality describes the number of entities in one entity set, which can be associated with the number of entities of other sets via relationship set.</a:t>
            </a:r>
          </a:p>
          <a:p>
            <a:pPr algn="just"/>
            <a:r>
              <a:rPr lang="en-US" sz="2000" b="1" i="0" dirty="0">
                <a:solidFill>
                  <a:srgbClr val="610B4B"/>
                </a:solidFill>
                <a:effectLst/>
              </a:rPr>
              <a:t>Types of Cardinalities</a:t>
            </a:r>
          </a:p>
          <a:p>
            <a:pPr marL="400050" indent="-400050" algn="just">
              <a:buAutoNum type="romanLcParenBoth"/>
            </a:pPr>
            <a:r>
              <a:rPr lang="en-US" sz="1400" b="1" i="0" dirty="0">
                <a:effectLst/>
                <a:latin typeface="verdana" panose="020B0604030504040204" pitchFamily="34" charset="0"/>
              </a:rPr>
              <a:t>One to One:</a:t>
            </a:r>
            <a:r>
              <a:rPr lang="en-US" sz="1400" b="0" i="0" dirty="0">
                <a:solidFill>
                  <a:srgbClr val="000000"/>
                </a:solidFill>
                <a:effectLst/>
                <a:latin typeface="verdana" panose="020B0604030504040204" pitchFamily="34" charset="0"/>
              </a:rPr>
              <a:t> One entity from entity set A can be contained with at most one entity of entity set B and vice versa. Let us assume that each student has only one student ID, and each student ID is assigned to only one person. So, the relationship will be one to one.</a:t>
            </a:r>
          </a:p>
          <a:p>
            <a:pPr marL="0" indent="0" algn="just">
              <a:buNone/>
            </a:pPr>
            <a:endParaRPr lang="en-US" sz="2000" dirty="0"/>
          </a:p>
        </p:txBody>
      </p:sp>
      <p:pic>
        <p:nvPicPr>
          <p:cNvPr id="4" name="Picture 3">
            <a:extLst>
              <a:ext uri="{FF2B5EF4-FFF2-40B4-BE49-F238E27FC236}">
                <a16:creationId xmlns:a16="http://schemas.microsoft.com/office/drawing/2014/main" id="{864BF993-3934-4379-ADA5-888D1766F655}"/>
              </a:ext>
            </a:extLst>
          </p:cNvPr>
          <p:cNvPicPr>
            <a:picLocks noChangeAspect="1"/>
          </p:cNvPicPr>
          <p:nvPr/>
        </p:nvPicPr>
        <p:blipFill>
          <a:blip r:embed="rId2"/>
          <a:stretch>
            <a:fillRect/>
          </a:stretch>
        </p:blipFill>
        <p:spPr>
          <a:xfrm>
            <a:off x="2954490" y="4753282"/>
            <a:ext cx="5258534" cy="1105054"/>
          </a:xfrm>
          <a:prstGeom prst="rect">
            <a:avLst/>
          </a:prstGeom>
        </p:spPr>
      </p:pic>
    </p:spTree>
    <p:extLst>
      <p:ext uri="{BB962C8B-B14F-4D97-AF65-F5344CB8AC3E}">
        <p14:creationId xmlns:p14="http://schemas.microsoft.com/office/powerpoint/2010/main" val="3166526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5EF8-4B3B-4A7B-843D-98F982ACE02E}"/>
              </a:ext>
            </a:extLst>
          </p:cNvPr>
          <p:cNvSpPr>
            <a:spLocks noGrp="1"/>
          </p:cNvSpPr>
          <p:nvPr>
            <p:ph type="title"/>
          </p:nvPr>
        </p:nvSpPr>
        <p:spPr/>
        <p:txBody>
          <a:bodyPr/>
          <a:lstStyle/>
          <a:p>
            <a:r>
              <a:rPr lang="en-US" dirty="0"/>
              <a:t>Relationships in E-R Model</a:t>
            </a:r>
          </a:p>
        </p:txBody>
      </p:sp>
      <p:sp>
        <p:nvSpPr>
          <p:cNvPr id="3" name="Content Placeholder 2">
            <a:extLst>
              <a:ext uri="{FF2B5EF4-FFF2-40B4-BE49-F238E27FC236}">
                <a16:creationId xmlns:a16="http://schemas.microsoft.com/office/drawing/2014/main" id="{54B672F0-543E-42F8-83AB-AAD1C11E30F2}"/>
              </a:ext>
            </a:extLst>
          </p:cNvPr>
          <p:cNvSpPr>
            <a:spLocks noGrp="1"/>
          </p:cNvSpPr>
          <p:nvPr>
            <p:ph idx="1"/>
          </p:nvPr>
        </p:nvSpPr>
        <p:spPr/>
        <p:txBody>
          <a:bodyPr>
            <a:normAutofit/>
          </a:bodyPr>
          <a:lstStyle/>
          <a:p>
            <a:pPr marL="0" indent="0">
              <a:buNone/>
            </a:pPr>
            <a:r>
              <a:rPr lang="en-US" sz="2000" dirty="0"/>
              <a:t>ii. One to Many: </a:t>
            </a:r>
            <a:r>
              <a:rPr lang="en-US" sz="2000" b="0" i="0" dirty="0">
                <a:solidFill>
                  <a:srgbClr val="000000"/>
                </a:solidFill>
                <a:effectLst/>
              </a:rPr>
              <a:t>When a single instance of an entity is associated with more than one instances of another entity then it is called one to many relationships. For example, a client can place many orders; a order cannot be placed by many customers.</a:t>
            </a:r>
            <a:endParaRPr lang="en-US" sz="2000" dirty="0"/>
          </a:p>
        </p:txBody>
      </p:sp>
      <p:pic>
        <p:nvPicPr>
          <p:cNvPr id="4" name="Picture 3">
            <a:extLst>
              <a:ext uri="{FF2B5EF4-FFF2-40B4-BE49-F238E27FC236}">
                <a16:creationId xmlns:a16="http://schemas.microsoft.com/office/drawing/2014/main" id="{146A36D6-BE44-458D-A9F9-2E8FCE827284}"/>
              </a:ext>
            </a:extLst>
          </p:cNvPr>
          <p:cNvPicPr>
            <a:picLocks noChangeAspect="1"/>
          </p:cNvPicPr>
          <p:nvPr/>
        </p:nvPicPr>
        <p:blipFill>
          <a:blip r:embed="rId2"/>
          <a:stretch>
            <a:fillRect/>
          </a:stretch>
        </p:blipFill>
        <p:spPr>
          <a:xfrm>
            <a:off x="1988094" y="3678997"/>
            <a:ext cx="8592820" cy="2882231"/>
          </a:xfrm>
          <a:prstGeom prst="rect">
            <a:avLst/>
          </a:prstGeom>
        </p:spPr>
      </p:pic>
    </p:spTree>
    <p:extLst>
      <p:ext uri="{BB962C8B-B14F-4D97-AF65-F5344CB8AC3E}">
        <p14:creationId xmlns:p14="http://schemas.microsoft.com/office/powerpoint/2010/main" val="2121823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5EF8-4B3B-4A7B-843D-98F982ACE02E}"/>
              </a:ext>
            </a:extLst>
          </p:cNvPr>
          <p:cNvSpPr>
            <a:spLocks noGrp="1"/>
          </p:cNvSpPr>
          <p:nvPr>
            <p:ph type="title"/>
          </p:nvPr>
        </p:nvSpPr>
        <p:spPr/>
        <p:txBody>
          <a:bodyPr/>
          <a:lstStyle/>
          <a:p>
            <a:r>
              <a:rPr lang="en-US" dirty="0"/>
              <a:t>Relationships in E-R Model</a:t>
            </a:r>
          </a:p>
        </p:txBody>
      </p:sp>
      <p:sp>
        <p:nvSpPr>
          <p:cNvPr id="3" name="Content Placeholder 2">
            <a:extLst>
              <a:ext uri="{FF2B5EF4-FFF2-40B4-BE49-F238E27FC236}">
                <a16:creationId xmlns:a16="http://schemas.microsoft.com/office/drawing/2014/main" id="{54B672F0-543E-42F8-83AB-AAD1C11E30F2}"/>
              </a:ext>
            </a:extLst>
          </p:cNvPr>
          <p:cNvSpPr>
            <a:spLocks noGrp="1"/>
          </p:cNvSpPr>
          <p:nvPr>
            <p:ph idx="1"/>
          </p:nvPr>
        </p:nvSpPr>
        <p:spPr/>
        <p:txBody>
          <a:bodyPr>
            <a:normAutofit/>
          </a:bodyPr>
          <a:lstStyle/>
          <a:p>
            <a:pPr marL="0" indent="0">
              <a:buNone/>
            </a:pPr>
            <a:r>
              <a:rPr lang="en-US" sz="2400" dirty="0"/>
              <a:t>ii. Many to Many : </a:t>
            </a:r>
            <a:r>
              <a:rPr lang="en-US" sz="2400" b="0" i="0" dirty="0">
                <a:solidFill>
                  <a:srgbClr val="000000"/>
                </a:solidFill>
                <a:effectLst/>
              </a:rPr>
              <a:t>One entity from A can be associated with more than one entity from B and vice-versa. </a:t>
            </a:r>
            <a:endParaRPr lang="en-US" sz="2400" dirty="0"/>
          </a:p>
        </p:txBody>
      </p:sp>
      <p:pic>
        <p:nvPicPr>
          <p:cNvPr id="4" name="Picture 3">
            <a:extLst>
              <a:ext uri="{FF2B5EF4-FFF2-40B4-BE49-F238E27FC236}">
                <a16:creationId xmlns:a16="http://schemas.microsoft.com/office/drawing/2014/main" id="{B384DEFF-A4F1-40EE-B7FF-BA7AE119DA75}"/>
              </a:ext>
            </a:extLst>
          </p:cNvPr>
          <p:cNvPicPr>
            <a:picLocks noChangeAspect="1"/>
          </p:cNvPicPr>
          <p:nvPr/>
        </p:nvPicPr>
        <p:blipFill>
          <a:blip r:embed="rId2"/>
          <a:stretch>
            <a:fillRect/>
          </a:stretch>
        </p:blipFill>
        <p:spPr>
          <a:xfrm>
            <a:off x="982445" y="3214165"/>
            <a:ext cx="9406162" cy="2962797"/>
          </a:xfrm>
          <a:prstGeom prst="rect">
            <a:avLst/>
          </a:prstGeom>
        </p:spPr>
      </p:pic>
    </p:spTree>
    <p:extLst>
      <p:ext uri="{BB962C8B-B14F-4D97-AF65-F5344CB8AC3E}">
        <p14:creationId xmlns:p14="http://schemas.microsoft.com/office/powerpoint/2010/main" val="1845956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387690-995C-4CFF-B55F-4DB808BF483A}"/>
              </a:ext>
            </a:extLst>
          </p:cNvPr>
          <p:cNvSpPr>
            <a:spLocks noGrp="1"/>
          </p:cNvSpPr>
          <p:nvPr>
            <p:ph idx="1"/>
          </p:nvPr>
        </p:nvSpPr>
        <p:spPr>
          <a:xfrm>
            <a:off x="838200" y="309490"/>
            <a:ext cx="10515600" cy="5867474"/>
          </a:xfrm>
        </p:spPr>
        <p:txBody>
          <a:bodyPr>
            <a:normAutofit/>
          </a:bodyPr>
          <a:lstStyle/>
          <a:p>
            <a:pPr algn="just"/>
            <a:r>
              <a:rPr lang="en-US" sz="2000" dirty="0"/>
              <a:t>Assume we have the following application that models soccer teams, the games they play, and the players in each team. In the design, we want to capture the following: </a:t>
            </a:r>
          </a:p>
          <a:p>
            <a:pPr algn="just"/>
            <a:r>
              <a:rPr lang="en-US" sz="2000" dirty="0"/>
              <a:t>We have a set of teams, each team has an ID (unique identifier), name, main stadium, and to which city this team belongs. </a:t>
            </a:r>
          </a:p>
          <a:p>
            <a:pPr algn="just"/>
            <a:r>
              <a:rPr lang="en-US" sz="2000" dirty="0"/>
              <a:t>Each team has many players, and each player belongs to one team. Each player has a number (unique identifier), name, </a:t>
            </a:r>
            <a:r>
              <a:rPr lang="en-US" sz="2000" dirty="0" err="1"/>
              <a:t>DoB</a:t>
            </a:r>
            <a:r>
              <a:rPr lang="en-US" sz="2000" dirty="0"/>
              <a:t>, start year, and shirt number that he uses. </a:t>
            </a:r>
          </a:p>
          <a:p>
            <a:pPr algn="just"/>
            <a:r>
              <a:rPr lang="en-US" sz="2000" dirty="0"/>
              <a:t>Teams play matches, in each match there is a host team and a guest team. The match takes place in the stadium of the host team.  </a:t>
            </a:r>
          </a:p>
          <a:p>
            <a:pPr algn="just"/>
            <a:r>
              <a:rPr lang="en-US" sz="2000" dirty="0"/>
              <a:t>For each match we need to keep track of the following: o The date on which the game is played o The final result of the match o The players participated in the match. For each player, how many goals he scored, whether or not he took yellow card, and whether or not he took red card. o During the match, one player may substitute another player. We want to capture this substitution and the time at which it took place. </a:t>
            </a:r>
          </a:p>
          <a:p>
            <a:pPr algn="just"/>
            <a:r>
              <a:rPr lang="en-US" sz="2000" dirty="0"/>
              <a:t>Each match has exactly three referees. For each referee we have an ID (unique identifier), name, </a:t>
            </a:r>
            <a:r>
              <a:rPr lang="en-US" sz="2000" dirty="0" err="1"/>
              <a:t>DoB</a:t>
            </a:r>
            <a:r>
              <a:rPr lang="en-US" sz="2000" dirty="0"/>
              <a:t>, years of experience. One referee is the main referee and the other two are assistant referee. </a:t>
            </a:r>
          </a:p>
          <a:p>
            <a:pPr algn="just"/>
            <a:r>
              <a:rPr lang="en-US" sz="2000" dirty="0"/>
              <a:t>Design an ER diagram to capture the above requirements. State any assumptions you have that affects your design (use the back of the page if needed). Make sure cardinalities and primary keys are clear.</a:t>
            </a:r>
          </a:p>
        </p:txBody>
      </p:sp>
    </p:spTree>
    <p:extLst>
      <p:ext uri="{BB962C8B-B14F-4D97-AF65-F5344CB8AC3E}">
        <p14:creationId xmlns:p14="http://schemas.microsoft.com/office/powerpoint/2010/main" val="9490531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348AAD-6D15-4D48-8EFF-293E4E8895A5}"/>
              </a:ext>
            </a:extLst>
          </p:cNvPr>
          <p:cNvPicPr>
            <a:picLocks noChangeAspect="1"/>
          </p:cNvPicPr>
          <p:nvPr/>
        </p:nvPicPr>
        <p:blipFill>
          <a:blip r:embed="rId2"/>
          <a:stretch>
            <a:fillRect/>
          </a:stretch>
        </p:blipFill>
        <p:spPr>
          <a:xfrm>
            <a:off x="129495" y="140834"/>
            <a:ext cx="11946391" cy="6506709"/>
          </a:xfrm>
          <a:prstGeom prst="rect">
            <a:avLst/>
          </a:prstGeom>
        </p:spPr>
      </p:pic>
    </p:spTree>
    <p:extLst>
      <p:ext uri="{BB962C8B-B14F-4D97-AF65-F5344CB8AC3E}">
        <p14:creationId xmlns:p14="http://schemas.microsoft.com/office/powerpoint/2010/main" val="31528322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AA13-7568-4C39-A79C-736B930BC181}"/>
              </a:ext>
            </a:extLst>
          </p:cNvPr>
          <p:cNvSpPr>
            <a:spLocks noGrp="1"/>
          </p:cNvSpPr>
          <p:nvPr>
            <p:ph type="title"/>
          </p:nvPr>
        </p:nvSpPr>
        <p:spPr/>
        <p:txBody>
          <a:bodyPr/>
          <a:lstStyle/>
          <a:p>
            <a:r>
              <a:rPr lang="en-US" dirty="0"/>
              <a:t>Software Requirement Specification</a:t>
            </a:r>
          </a:p>
        </p:txBody>
      </p:sp>
      <p:sp>
        <p:nvSpPr>
          <p:cNvPr id="3" name="Content Placeholder 2">
            <a:extLst>
              <a:ext uri="{FF2B5EF4-FFF2-40B4-BE49-F238E27FC236}">
                <a16:creationId xmlns:a16="http://schemas.microsoft.com/office/drawing/2014/main" id="{6F6F222E-2943-4133-9436-B99A375F8522}"/>
              </a:ext>
            </a:extLst>
          </p:cNvPr>
          <p:cNvSpPr>
            <a:spLocks noGrp="1"/>
          </p:cNvSpPr>
          <p:nvPr>
            <p:ph idx="1"/>
          </p:nvPr>
        </p:nvSpPr>
        <p:spPr/>
        <p:txBody>
          <a:bodyPr>
            <a:normAutofit/>
          </a:bodyPr>
          <a:lstStyle/>
          <a:p>
            <a:pPr algn="just"/>
            <a:r>
              <a:rPr lang="en-US" sz="2000" b="0" i="0" dirty="0">
                <a:effectLst/>
              </a:rPr>
              <a:t>A </a:t>
            </a:r>
            <a:r>
              <a:rPr lang="en-US" sz="2000" b="1" i="0" dirty="0">
                <a:effectLst/>
              </a:rPr>
              <a:t>software requirements specification</a:t>
            </a:r>
            <a:r>
              <a:rPr lang="en-US" sz="2000" b="0" i="0" dirty="0">
                <a:effectLst/>
              </a:rPr>
              <a:t> (SRS) is a detailed description of a software system to be developed with its functional and non-functional requirements. </a:t>
            </a:r>
          </a:p>
          <a:p>
            <a:pPr algn="just"/>
            <a:r>
              <a:rPr lang="en-US" sz="2000" b="0" i="0" dirty="0">
                <a:effectLst/>
              </a:rPr>
              <a:t>The SRS is developed based the agreement between customer and contractors. It may include the use cases of how user is going to interact with software system. </a:t>
            </a:r>
          </a:p>
          <a:p>
            <a:pPr algn="just"/>
            <a:r>
              <a:rPr lang="en-US" sz="2000" b="0" i="0" dirty="0">
                <a:effectLst/>
              </a:rPr>
              <a:t>The software requirement specification document consists of all necessary requirements required for project development. </a:t>
            </a:r>
          </a:p>
          <a:p>
            <a:pPr algn="just"/>
            <a:r>
              <a:rPr lang="en-US" sz="2000" b="0" i="0" dirty="0">
                <a:effectLst/>
              </a:rPr>
              <a:t>To develop the software system we should have clear understanding of Software system. To achieve this we need to continuous communication with customers to gather all requirements.</a:t>
            </a:r>
            <a:endParaRPr lang="en-US" sz="2000" dirty="0"/>
          </a:p>
        </p:txBody>
      </p:sp>
    </p:spTree>
    <p:extLst>
      <p:ext uri="{BB962C8B-B14F-4D97-AF65-F5344CB8AC3E}">
        <p14:creationId xmlns:p14="http://schemas.microsoft.com/office/powerpoint/2010/main" val="3403700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7109-550B-4078-9955-C06F9FA5C849}"/>
              </a:ext>
            </a:extLst>
          </p:cNvPr>
          <p:cNvSpPr>
            <a:spLocks noGrp="1"/>
          </p:cNvSpPr>
          <p:nvPr>
            <p:ph type="title"/>
          </p:nvPr>
        </p:nvSpPr>
        <p:spPr/>
        <p:txBody>
          <a:bodyPr/>
          <a:lstStyle/>
          <a:p>
            <a:r>
              <a:rPr lang="en-US" dirty="0"/>
              <a:t>Characteristics of Good SRS</a:t>
            </a:r>
          </a:p>
        </p:txBody>
      </p:sp>
      <p:sp>
        <p:nvSpPr>
          <p:cNvPr id="3" name="Content Placeholder 2">
            <a:extLst>
              <a:ext uri="{FF2B5EF4-FFF2-40B4-BE49-F238E27FC236}">
                <a16:creationId xmlns:a16="http://schemas.microsoft.com/office/drawing/2014/main" id="{54BBB8E2-6D83-41A6-8E05-99A4F9F735AA}"/>
              </a:ext>
            </a:extLst>
          </p:cNvPr>
          <p:cNvSpPr>
            <a:spLocks noGrp="1"/>
          </p:cNvSpPr>
          <p:nvPr>
            <p:ph idx="1"/>
          </p:nvPr>
        </p:nvSpPr>
        <p:spPr/>
        <p:txBody>
          <a:bodyPr>
            <a:normAutofit lnSpcReduction="10000"/>
          </a:bodyPr>
          <a:lstStyle/>
          <a:p>
            <a:pPr marL="0" indent="0" algn="just" fontAlgn="base">
              <a:buNone/>
            </a:pPr>
            <a:endParaRPr lang="en-US" sz="2000" b="0" i="0" dirty="0">
              <a:effectLst/>
            </a:endParaRPr>
          </a:p>
          <a:p>
            <a:pPr algn="just" fontAlgn="base">
              <a:buFont typeface="+mj-lt"/>
              <a:buAutoNum type="arabicPeriod"/>
            </a:pPr>
            <a:r>
              <a:rPr lang="en-US" sz="2000" b="1" i="0" dirty="0">
                <a:effectLst/>
              </a:rPr>
              <a:t>Correctness:</a:t>
            </a:r>
          </a:p>
          <a:p>
            <a:pPr marL="0" indent="0" algn="just" fontAlgn="base">
              <a:buNone/>
            </a:pPr>
            <a:r>
              <a:rPr lang="en-US" sz="2000" b="0" i="0" dirty="0">
                <a:effectLst/>
              </a:rPr>
              <a:t>User review is used to ensure the correctness of requirements stated in the SRS. SRS is said to be correct if it covers all the requirements that are actually expected from the system.</a:t>
            </a:r>
          </a:p>
          <a:p>
            <a:pPr marL="0" indent="0" algn="just" fontAlgn="base">
              <a:buNone/>
            </a:pPr>
            <a:r>
              <a:rPr lang="en-US" sz="2000" b="1" i="0" dirty="0">
                <a:effectLst/>
              </a:rPr>
              <a:t>2. Completeness:</a:t>
            </a:r>
          </a:p>
          <a:p>
            <a:pPr marL="0" indent="0" algn="just" fontAlgn="base">
              <a:buNone/>
            </a:pPr>
            <a:r>
              <a:rPr lang="en-US" sz="2000" b="0" i="0" dirty="0">
                <a:effectLst/>
              </a:rPr>
              <a:t>Completeness of SRS indicates every sense of completion including the numbering of all the pages, resolving the to be determined parts to as much extent as possible as well as covering all the functional and non-functional requirements properly.</a:t>
            </a:r>
          </a:p>
          <a:p>
            <a:pPr marL="0" indent="0" algn="just">
              <a:buNone/>
            </a:pPr>
            <a:r>
              <a:rPr lang="en-US" sz="2000" b="1" i="0" dirty="0">
                <a:effectLst/>
              </a:rPr>
              <a:t>3. Consistency:</a:t>
            </a:r>
          </a:p>
          <a:p>
            <a:pPr marL="0" indent="0" algn="just">
              <a:buNone/>
            </a:pPr>
            <a:r>
              <a:rPr lang="en-US" sz="2000" b="0" i="0" dirty="0">
                <a:effectLst/>
              </a:rPr>
              <a:t>Requirements in SRS are said to be consistent if there are no conflicts between any set of requirements. Examples of conflict include differences in terminologies used at separate places, logical conflicts like time period of report generation, etc.</a:t>
            </a:r>
            <a:br>
              <a:rPr lang="en-US" sz="2000" b="0" i="0" dirty="0">
                <a:effectLst/>
              </a:rPr>
            </a:br>
            <a:endParaRPr lang="en-US" sz="2000" dirty="0"/>
          </a:p>
        </p:txBody>
      </p:sp>
    </p:spTree>
    <p:extLst>
      <p:ext uri="{BB962C8B-B14F-4D97-AF65-F5344CB8AC3E}">
        <p14:creationId xmlns:p14="http://schemas.microsoft.com/office/powerpoint/2010/main" val="738730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7109-550B-4078-9955-C06F9FA5C849}"/>
              </a:ext>
            </a:extLst>
          </p:cNvPr>
          <p:cNvSpPr>
            <a:spLocks noGrp="1"/>
          </p:cNvSpPr>
          <p:nvPr>
            <p:ph type="title"/>
          </p:nvPr>
        </p:nvSpPr>
        <p:spPr/>
        <p:txBody>
          <a:bodyPr/>
          <a:lstStyle/>
          <a:p>
            <a:r>
              <a:rPr lang="en-US" dirty="0"/>
              <a:t>Characteristics of Good SRS</a:t>
            </a:r>
          </a:p>
        </p:txBody>
      </p:sp>
      <p:sp>
        <p:nvSpPr>
          <p:cNvPr id="3" name="Content Placeholder 2">
            <a:extLst>
              <a:ext uri="{FF2B5EF4-FFF2-40B4-BE49-F238E27FC236}">
                <a16:creationId xmlns:a16="http://schemas.microsoft.com/office/drawing/2014/main" id="{54BBB8E2-6D83-41A6-8E05-99A4F9F735AA}"/>
              </a:ext>
            </a:extLst>
          </p:cNvPr>
          <p:cNvSpPr>
            <a:spLocks noGrp="1"/>
          </p:cNvSpPr>
          <p:nvPr>
            <p:ph idx="1"/>
          </p:nvPr>
        </p:nvSpPr>
        <p:spPr/>
        <p:txBody>
          <a:bodyPr>
            <a:noAutofit/>
          </a:bodyPr>
          <a:lstStyle/>
          <a:p>
            <a:pPr marL="0" indent="0" algn="just" fontAlgn="base">
              <a:buNone/>
            </a:pPr>
            <a:r>
              <a:rPr lang="en-US" sz="2000" dirty="0"/>
              <a:t>4. </a:t>
            </a:r>
            <a:r>
              <a:rPr lang="en-US" sz="2000" b="1" i="0" dirty="0">
                <a:effectLst/>
              </a:rPr>
              <a:t>Unambiguousness:</a:t>
            </a:r>
          </a:p>
          <a:p>
            <a:pPr marL="0" indent="0" algn="just" fontAlgn="base">
              <a:buNone/>
            </a:pPr>
            <a:r>
              <a:rPr lang="en-US" sz="2000" b="0" i="0" dirty="0">
                <a:effectLst/>
              </a:rPr>
              <a:t>An SRS is said to be unambiguous if all the requirements stated have only 1 interpretation. Some of the ways to prevent unambiguousness include the use of modelling techniques like ER diagrams, proper reviews and buddy checks, etc.</a:t>
            </a:r>
          </a:p>
          <a:p>
            <a:pPr marL="0" indent="0" algn="just" fontAlgn="base">
              <a:buNone/>
            </a:pPr>
            <a:endParaRPr lang="en-US" sz="2000" b="0" i="0" dirty="0">
              <a:effectLst/>
            </a:endParaRPr>
          </a:p>
          <a:p>
            <a:pPr marL="0" indent="0" algn="just" fontAlgn="base">
              <a:buNone/>
            </a:pPr>
            <a:r>
              <a:rPr lang="en-US" sz="2000" dirty="0"/>
              <a:t>5. </a:t>
            </a:r>
            <a:r>
              <a:rPr lang="en-US" sz="2000" b="1" i="0" dirty="0">
                <a:effectLst/>
              </a:rPr>
              <a:t>Ranking for importance and stability:</a:t>
            </a:r>
          </a:p>
          <a:p>
            <a:pPr marL="0" indent="0" algn="just" fontAlgn="base">
              <a:buNone/>
            </a:pPr>
            <a:r>
              <a:rPr lang="en-US" sz="2000" b="0" i="0" dirty="0">
                <a:effectLst/>
              </a:rPr>
              <a:t>There should a criterion to classify the requirements as less or more important or more specifically as desirable or essential. An identifier mark can be used with every requirement to indicate its rank or stability.</a:t>
            </a:r>
          </a:p>
          <a:p>
            <a:pPr marL="0" indent="0" algn="just" fontAlgn="base">
              <a:buNone/>
            </a:pPr>
            <a:endParaRPr lang="en-US" sz="2000" dirty="0"/>
          </a:p>
          <a:p>
            <a:pPr marL="0" indent="0" algn="just" fontAlgn="base">
              <a:buNone/>
            </a:pPr>
            <a:r>
              <a:rPr lang="en-US" sz="2000" b="1" i="0" dirty="0">
                <a:effectLst/>
              </a:rPr>
              <a:t>6. Modifiability:</a:t>
            </a:r>
          </a:p>
          <a:p>
            <a:pPr marL="0" indent="0" algn="just" fontAlgn="base">
              <a:buNone/>
            </a:pPr>
            <a:r>
              <a:rPr lang="en-US" sz="2000" b="0" i="0" dirty="0">
                <a:effectLst/>
              </a:rPr>
              <a:t>SRS should be made as modifiable as possible and should be capable of easily accepting changes to the system to some extent. Modifications should be properly indexed and cross-referenced.</a:t>
            </a:r>
            <a:br>
              <a:rPr lang="en-US" sz="2000" dirty="0"/>
            </a:br>
            <a:endParaRPr lang="en-US" sz="2000" dirty="0"/>
          </a:p>
        </p:txBody>
      </p:sp>
    </p:spTree>
    <p:extLst>
      <p:ext uri="{BB962C8B-B14F-4D97-AF65-F5344CB8AC3E}">
        <p14:creationId xmlns:p14="http://schemas.microsoft.com/office/powerpoint/2010/main" val="374392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9BC9-BB80-40E5-AC33-A5D8EC6375BD}"/>
              </a:ext>
            </a:extLst>
          </p:cNvPr>
          <p:cNvSpPr>
            <a:spLocks noGrp="1"/>
          </p:cNvSpPr>
          <p:nvPr>
            <p:ph type="title"/>
          </p:nvPr>
        </p:nvSpPr>
        <p:spPr/>
        <p:txBody>
          <a:bodyPr/>
          <a:lstStyle/>
          <a:p>
            <a:r>
              <a:rPr lang="en-US" dirty="0"/>
              <a:t>Interface Requirements</a:t>
            </a:r>
          </a:p>
        </p:txBody>
      </p:sp>
      <p:sp>
        <p:nvSpPr>
          <p:cNvPr id="3" name="Content Placeholder 2">
            <a:extLst>
              <a:ext uri="{FF2B5EF4-FFF2-40B4-BE49-F238E27FC236}">
                <a16:creationId xmlns:a16="http://schemas.microsoft.com/office/drawing/2014/main" id="{0B6B08FA-9378-45BD-8D19-E83572043B20}"/>
              </a:ext>
            </a:extLst>
          </p:cNvPr>
          <p:cNvSpPr>
            <a:spLocks noGrp="1"/>
          </p:cNvSpPr>
          <p:nvPr>
            <p:ph idx="1"/>
          </p:nvPr>
        </p:nvSpPr>
        <p:spPr/>
        <p:txBody>
          <a:bodyPr>
            <a:noAutofit/>
          </a:bodyPr>
          <a:lstStyle/>
          <a:p>
            <a:pPr marL="0" marR="0" algn="just">
              <a:lnSpc>
                <a:spcPct val="115000"/>
              </a:lnSpc>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Systems must operate with other systems and the operating interfaces must be specified as part of requirements. It includes: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User Interface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Communication Interface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42605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7109-550B-4078-9955-C06F9FA5C849}"/>
              </a:ext>
            </a:extLst>
          </p:cNvPr>
          <p:cNvSpPr>
            <a:spLocks noGrp="1"/>
          </p:cNvSpPr>
          <p:nvPr>
            <p:ph type="title"/>
          </p:nvPr>
        </p:nvSpPr>
        <p:spPr/>
        <p:txBody>
          <a:bodyPr/>
          <a:lstStyle/>
          <a:p>
            <a:r>
              <a:rPr lang="en-US" dirty="0"/>
              <a:t>Characteristics of Good SRS</a:t>
            </a:r>
          </a:p>
        </p:txBody>
      </p:sp>
      <p:sp>
        <p:nvSpPr>
          <p:cNvPr id="3" name="Content Placeholder 2">
            <a:extLst>
              <a:ext uri="{FF2B5EF4-FFF2-40B4-BE49-F238E27FC236}">
                <a16:creationId xmlns:a16="http://schemas.microsoft.com/office/drawing/2014/main" id="{54BBB8E2-6D83-41A6-8E05-99A4F9F735AA}"/>
              </a:ext>
            </a:extLst>
          </p:cNvPr>
          <p:cNvSpPr>
            <a:spLocks noGrp="1"/>
          </p:cNvSpPr>
          <p:nvPr>
            <p:ph idx="1"/>
          </p:nvPr>
        </p:nvSpPr>
        <p:spPr/>
        <p:txBody>
          <a:bodyPr>
            <a:noAutofit/>
          </a:bodyPr>
          <a:lstStyle/>
          <a:p>
            <a:pPr marL="0" indent="0" algn="just" fontAlgn="base">
              <a:buNone/>
            </a:pPr>
            <a:r>
              <a:rPr lang="en-US" sz="2000" dirty="0"/>
              <a:t>7.  </a:t>
            </a:r>
            <a:r>
              <a:rPr lang="en-US" sz="2000" b="1" i="0" dirty="0">
                <a:effectLst/>
              </a:rPr>
              <a:t>Verifiability:</a:t>
            </a:r>
          </a:p>
          <a:p>
            <a:pPr marL="0" indent="0" algn="just" fontAlgn="base">
              <a:buNone/>
            </a:pPr>
            <a:r>
              <a:rPr lang="en-US" sz="2000" b="0" i="0" dirty="0">
                <a:effectLst/>
              </a:rPr>
              <a:t>An SRS is verifiable if there exists a specific technique to quantifiably measure the extent to which every requirement is met by the system. </a:t>
            </a:r>
            <a:r>
              <a:rPr lang="en-US" sz="2000" b="0" i="0" dirty="0">
                <a:effectLst/>
                <a:highlight>
                  <a:srgbClr val="FFFF00"/>
                </a:highlight>
              </a:rPr>
              <a:t>For example, a requirement stating that the system must be user-friendly is not verifiable and listing such requirements should be avoided.</a:t>
            </a:r>
          </a:p>
          <a:p>
            <a:pPr marL="0" indent="0" algn="just" fontAlgn="base">
              <a:buNone/>
            </a:pPr>
            <a:r>
              <a:rPr lang="en-US" sz="2000" dirty="0"/>
              <a:t>8. </a:t>
            </a:r>
            <a:r>
              <a:rPr lang="en-US" sz="2000" b="1" i="0" dirty="0">
                <a:effectLst/>
              </a:rPr>
              <a:t>Traceability:</a:t>
            </a:r>
          </a:p>
          <a:p>
            <a:pPr marL="0" indent="0" algn="just" fontAlgn="base">
              <a:buNone/>
            </a:pPr>
            <a:r>
              <a:rPr lang="en-US" sz="2000" b="0" i="0" dirty="0">
                <a:effectLst/>
              </a:rPr>
              <a:t>One should be able to trace a requirement to a design component and then to a code segment in the program. Similarly, one should be able to trace a requirement to the corresponding test cases.</a:t>
            </a:r>
          </a:p>
          <a:p>
            <a:pPr marL="0" indent="0" algn="just" fontAlgn="base">
              <a:buNone/>
            </a:pPr>
            <a:r>
              <a:rPr lang="en-US" sz="2000" b="1" i="0" dirty="0">
                <a:effectLst/>
              </a:rPr>
              <a:t>9. Design Independence:</a:t>
            </a:r>
          </a:p>
          <a:p>
            <a:pPr marL="0" indent="0" algn="just" fontAlgn="base">
              <a:buNone/>
            </a:pPr>
            <a:r>
              <a:rPr lang="en-US" sz="2000" b="0" i="0" dirty="0">
                <a:effectLst/>
              </a:rPr>
              <a:t>There should be an option to choose from multiple design alternatives for the final system. More specifically, the SRS should not include any implementation details.</a:t>
            </a:r>
            <a:br>
              <a:rPr lang="en-US" sz="2000" dirty="0"/>
            </a:br>
            <a:endParaRPr lang="en-US" sz="2000" dirty="0"/>
          </a:p>
        </p:txBody>
      </p:sp>
    </p:spTree>
    <p:extLst>
      <p:ext uri="{BB962C8B-B14F-4D97-AF65-F5344CB8AC3E}">
        <p14:creationId xmlns:p14="http://schemas.microsoft.com/office/powerpoint/2010/main" val="1540377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FE48-85BD-47D0-B0FD-475D6657F4E2}"/>
              </a:ext>
            </a:extLst>
          </p:cNvPr>
          <p:cNvSpPr>
            <a:spLocks noGrp="1"/>
          </p:cNvSpPr>
          <p:nvPr>
            <p:ph type="title"/>
          </p:nvPr>
        </p:nvSpPr>
        <p:spPr/>
        <p:txBody>
          <a:bodyPr/>
          <a:lstStyle/>
          <a:p>
            <a:r>
              <a:rPr lang="en-US" dirty="0"/>
              <a:t>Characteristics of Good SRS</a:t>
            </a:r>
          </a:p>
        </p:txBody>
      </p:sp>
      <p:sp>
        <p:nvSpPr>
          <p:cNvPr id="3" name="Content Placeholder 2">
            <a:extLst>
              <a:ext uri="{FF2B5EF4-FFF2-40B4-BE49-F238E27FC236}">
                <a16:creationId xmlns:a16="http://schemas.microsoft.com/office/drawing/2014/main" id="{8F169E06-CB18-497D-9907-FCAEAA2303C8}"/>
              </a:ext>
            </a:extLst>
          </p:cNvPr>
          <p:cNvSpPr>
            <a:spLocks noGrp="1"/>
          </p:cNvSpPr>
          <p:nvPr>
            <p:ph idx="1"/>
          </p:nvPr>
        </p:nvSpPr>
        <p:spPr/>
        <p:txBody>
          <a:bodyPr>
            <a:normAutofit/>
          </a:bodyPr>
          <a:lstStyle/>
          <a:p>
            <a:pPr marL="0" indent="0" algn="just" fontAlgn="base">
              <a:buNone/>
            </a:pPr>
            <a:r>
              <a:rPr lang="en-US" sz="2000" b="1" dirty="0"/>
              <a:t>10. </a:t>
            </a:r>
            <a:r>
              <a:rPr lang="en-US" sz="2000" b="1" i="0" dirty="0">
                <a:effectLst/>
              </a:rPr>
              <a:t>Testability:</a:t>
            </a:r>
          </a:p>
          <a:p>
            <a:pPr marL="0" indent="0" algn="just" fontAlgn="base">
              <a:buNone/>
            </a:pPr>
            <a:r>
              <a:rPr lang="en-US" sz="2000" b="0" i="0" dirty="0">
                <a:effectLst/>
              </a:rPr>
              <a:t>An SRS should be written in such a way that it is easy to generate test cases and test plans from the document.</a:t>
            </a:r>
          </a:p>
          <a:p>
            <a:pPr marL="0" indent="0" algn="just" fontAlgn="base">
              <a:buNone/>
            </a:pPr>
            <a:r>
              <a:rPr lang="en-US" sz="2000" dirty="0"/>
              <a:t>11. </a:t>
            </a:r>
            <a:r>
              <a:rPr lang="en-US" sz="2000" b="1" i="0" dirty="0">
                <a:effectLst/>
              </a:rPr>
              <a:t>Understandable by the customer:</a:t>
            </a:r>
          </a:p>
          <a:p>
            <a:pPr marL="0" indent="0" algn="just" fontAlgn="base">
              <a:buNone/>
            </a:pPr>
            <a:r>
              <a:rPr lang="en-US" sz="2000" b="0" i="0" dirty="0">
                <a:effectLst/>
              </a:rPr>
              <a:t>An end user maybe an expert in his/her specific domain but might not be an expert in computer science. Hence, the use of formal notations and symbols should be avoided to as much extent as possible. The language should be kept easy and clear.</a:t>
            </a:r>
          </a:p>
          <a:p>
            <a:pPr marL="0" indent="0" algn="just" fontAlgn="base">
              <a:buNone/>
            </a:pPr>
            <a:r>
              <a:rPr lang="en-US" sz="2000" b="1" i="0" dirty="0">
                <a:effectLst/>
              </a:rPr>
              <a:t>12. Right level of abstraction:</a:t>
            </a:r>
          </a:p>
          <a:p>
            <a:pPr marL="0" indent="0" algn="just" fontAlgn="base">
              <a:buNone/>
            </a:pPr>
            <a:r>
              <a:rPr lang="en-US" sz="2000" b="0" i="0" dirty="0">
                <a:effectLst/>
              </a:rPr>
              <a:t>If the SRS is written for the requirements phase, the details should be explained explicitly. Whereas, for a feasibility study, fewer details can be used. Hence, the level of abstraction varies according to the purpose of the SRS.</a:t>
            </a:r>
          </a:p>
          <a:p>
            <a:pPr algn="just"/>
            <a:endParaRPr lang="en-US" sz="2000" dirty="0"/>
          </a:p>
        </p:txBody>
      </p:sp>
    </p:spTree>
    <p:extLst>
      <p:ext uri="{BB962C8B-B14F-4D97-AF65-F5344CB8AC3E}">
        <p14:creationId xmlns:p14="http://schemas.microsoft.com/office/powerpoint/2010/main" val="21279462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F71A-072C-4C71-A9E9-8927E49F04B3}"/>
              </a:ext>
            </a:extLst>
          </p:cNvPr>
          <p:cNvSpPr>
            <a:spLocks noGrp="1"/>
          </p:cNvSpPr>
          <p:nvPr>
            <p:ph type="title"/>
          </p:nvPr>
        </p:nvSpPr>
        <p:spPr>
          <a:xfrm>
            <a:off x="838200" y="111907"/>
            <a:ext cx="10515600" cy="1325563"/>
          </a:xfrm>
        </p:spPr>
        <p:txBody>
          <a:bodyPr/>
          <a:lstStyle/>
          <a:p>
            <a:r>
              <a:rPr lang="en-US" dirty="0"/>
              <a:t>IEEE format for SRS</a:t>
            </a:r>
          </a:p>
        </p:txBody>
      </p:sp>
      <p:pic>
        <p:nvPicPr>
          <p:cNvPr id="7" name="Picture 6">
            <a:extLst>
              <a:ext uri="{FF2B5EF4-FFF2-40B4-BE49-F238E27FC236}">
                <a16:creationId xmlns:a16="http://schemas.microsoft.com/office/drawing/2014/main" id="{DF00B0BF-0148-47DE-BEF5-D787C2C89DE2}"/>
              </a:ext>
            </a:extLst>
          </p:cNvPr>
          <p:cNvPicPr/>
          <p:nvPr/>
        </p:nvPicPr>
        <p:blipFill>
          <a:blip r:embed="rId2"/>
          <a:stretch>
            <a:fillRect/>
          </a:stretch>
        </p:blipFill>
        <p:spPr>
          <a:xfrm>
            <a:off x="517546" y="1112985"/>
            <a:ext cx="11455400" cy="5537200"/>
          </a:xfrm>
          <a:prstGeom prst="rect">
            <a:avLst/>
          </a:prstGeom>
        </p:spPr>
      </p:pic>
    </p:spTree>
    <p:extLst>
      <p:ext uri="{BB962C8B-B14F-4D97-AF65-F5344CB8AC3E}">
        <p14:creationId xmlns:p14="http://schemas.microsoft.com/office/powerpoint/2010/main" val="31143127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z="2800"/>
              <a:t>Example SRS of Academic Administration Software</a:t>
            </a:r>
            <a:br>
              <a:rPr lang="en-US" altLang="en-US" sz="2800"/>
            </a:br>
            <a:r>
              <a:rPr lang="en-US" altLang="en-US" sz="2800"/>
              <a:t>SPECIFIC REQUIREMENTS</a:t>
            </a:r>
          </a:p>
        </p:txBody>
      </p:sp>
      <p:sp>
        <p:nvSpPr>
          <p:cNvPr id="83971" name="Content Placeholder 2"/>
          <p:cNvSpPr>
            <a:spLocks noGrp="1"/>
          </p:cNvSpPr>
          <p:nvPr>
            <p:ph idx="1"/>
          </p:nvPr>
        </p:nvSpPr>
        <p:spPr/>
        <p:txBody>
          <a:bodyPr/>
          <a:lstStyle/>
          <a:p>
            <a:pPr algn="just"/>
            <a:r>
              <a:rPr lang="en-US" altLang="en-US" sz="2000"/>
              <a:t>3.1 Functional Requirements</a:t>
            </a:r>
          </a:p>
          <a:p>
            <a:pPr algn="just"/>
            <a:r>
              <a:rPr lang="en-US" altLang="en-US" sz="2000"/>
              <a:t>3.1.1 Subject Registration</a:t>
            </a:r>
          </a:p>
          <a:p>
            <a:pPr lvl="1" algn="just"/>
            <a:r>
              <a:rPr lang="en-US" altLang="en-US" sz="2000"/>
              <a:t>The subject registration requirements are concerned with functions regarding subject registration which includes students selecting, adding, dropping, and changing a subject.</a:t>
            </a:r>
          </a:p>
          <a:p>
            <a:pPr algn="just"/>
            <a:r>
              <a:rPr lang="en-US" altLang="en-US" sz="2000"/>
              <a:t>F-001:</a:t>
            </a:r>
          </a:p>
          <a:p>
            <a:pPr lvl="1" algn="just"/>
            <a:r>
              <a:rPr lang="en-US" altLang="en-US" sz="2000"/>
              <a:t>The system shall allow a student to register a subject.</a:t>
            </a:r>
          </a:p>
          <a:p>
            <a:pPr algn="just"/>
            <a:r>
              <a:rPr lang="en-US" altLang="en-US" sz="2000"/>
              <a:t>F-002:</a:t>
            </a:r>
          </a:p>
          <a:p>
            <a:pPr lvl="1" algn="just"/>
            <a:r>
              <a:rPr lang="en-US" altLang="en-US" sz="2000"/>
              <a:t>It shall allow a student to drop a course.</a:t>
            </a:r>
          </a:p>
          <a:p>
            <a:pPr algn="just"/>
            <a:r>
              <a:rPr lang="en-US" altLang="en-US" sz="2000"/>
              <a:t>F-003:</a:t>
            </a:r>
          </a:p>
          <a:p>
            <a:pPr lvl="1" algn="just"/>
            <a:r>
              <a:rPr lang="en-US" altLang="en-US" sz="2000"/>
              <a:t>It shall support checking how many students have already registered for a course.</a:t>
            </a:r>
          </a:p>
        </p:txBody>
      </p:sp>
    </p:spTree>
    <p:extLst>
      <p:ext uri="{BB962C8B-B14F-4D97-AF65-F5344CB8AC3E}">
        <p14:creationId xmlns:p14="http://schemas.microsoft.com/office/powerpoint/2010/main" val="38292461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z="2800"/>
              <a:t>Example SRS of Academic Administration Software</a:t>
            </a:r>
            <a:br>
              <a:rPr lang="en-US" altLang="en-US" sz="2800"/>
            </a:br>
            <a:r>
              <a:rPr lang="en-US" altLang="en-US" sz="2800"/>
              <a:t>Design Constraints</a:t>
            </a:r>
          </a:p>
        </p:txBody>
      </p:sp>
      <p:sp>
        <p:nvSpPr>
          <p:cNvPr id="84995" name="Content Placeholder 2"/>
          <p:cNvSpPr>
            <a:spLocks noGrp="1"/>
          </p:cNvSpPr>
          <p:nvPr>
            <p:ph idx="1"/>
          </p:nvPr>
        </p:nvSpPr>
        <p:spPr/>
        <p:txBody>
          <a:bodyPr/>
          <a:lstStyle/>
          <a:p>
            <a:r>
              <a:rPr lang="en-US" altLang="en-US" sz="2400"/>
              <a:t>C-001:</a:t>
            </a:r>
          </a:p>
          <a:p>
            <a:pPr lvl="1" algn="just"/>
            <a:r>
              <a:rPr lang="en-US" altLang="en-US"/>
              <a:t>AAS shall provide user interface through standard web browsers.</a:t>
            </a:r>
          </a:p>
          <a:p>
            <a:pPr algn="just"/>
            <a:r>
              <a:rPr lang="en-US" altLang="en-US" sz="2400"/>
              <a:t>C-002:</a:t>
            </a:r>
          </a:p>
          <a:p>
            <a:pPr lvl="1" algn="just"/>
            <a:r>
              <a:rPr lang="en-US" altLang="en-US"/>
              <a:t>AAS shall use an open source RDBMS such as Postgres SQL.</a:t>
            </a:r>
          </a:p>
          <a:p>
            <a:pPr algn="just"/>
            <a:r>
              <a:rPr lang="en-US" altLang="en-US" sz="2400"/>
              <a:t>C-003:</a:t>
            </a:r>
          </a:p>
          <a:p>
            <a:pPr lvl="1" algn="just"/>
            <a:r>
              <a:rPr lang="en-US" altLang="en-US"/>
              <a:t>AAS shall be developed using the JAVA programming language</a:t>
            </a:r>
          </a:p>
        </p:txBody>
      </p:sp>
    </p:spTree>
    <p:extLst>
      <p:ext uri="{BB962C8B-B14F-4D97-AF65-F5344CB8AC3E}">
        <p14:creationId xmlns:p14="http://schemas.microsoft.com/office/powerpoint/2010/main" val="37038679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z="2800"/>
              <a:t>Example SRS of Academic Administration Software</a:t>
            </a:r>
            <a:br>
              <a:rPr lang="en-US" altLang="en-US" sz="2800"/>
            </a:br>
            <a:r>
              <a:rPr lang="en-US" altLang="en-US" sz="2800"/>
              <a:t>Non-Functional Requirements</a:t>
            </a:r>
          </a:p>
        </p:txBody>
      </p:sp>
      <p:sp>
        <p:nvSpPr>
          <p:cNvPr id="86019" name="Content Placeholder 2"/>
          <p:cNvSpPr>
            <a:spLocks noGrp="1"/>
          </p:cNvSpPr>
          <p:nvPr>
            <p:ph idx="1"/>
          </p:nvPr>
        </p:nvSpPr>
        <p:spPr/>
        <p:txBody>
          <a:bodyPr/>
          <a:lstStyle/>
          <a:p>
            <a:r>
              <a:rPr lang="en-US" altLang="en-US" sz="2400"/>
              <a:t>N-001:</a:t>
            </a:r>
          </a:p>
          <a:p>
            <a:pPr lvl="1" algn="just"/>
            <a:r>
              <a:rPr lang="en-US" altLang="en-US" sz="2000"/>
              <a:t>AAS shall respond to query in less than 5 seconds.</a:t>
            </a:r>
          </a:p>
          <a:p>
            <a:pPr algn="just"/>
            <a:r>
              <a:rPr lang="en-US" altLang="en-US" sz="2400"/>
              <a:t>N-002:</a:t>
            </a:r>
          </a:p>
          <a:p>
            <a:pPr lvl="1" algn="just"/>
            <a:r>
              <a:rPr lang="en-US" altLang="en-US" sz="2000"/>
              <a:t>AAS shall operate with zero down time.</a:t>
            </a:r>
          </a:p>
          <a:p>
            <a:pPr algn="just"/>
            <a:r>
              <a:rPr lang="en-US" altLang="en-US" sz="2400"/>
              <a:t>N-003:</a:t>
            </a:r>
          </a:p>
          <a:p>
            <a:pPr lvl="1" algn="just"/>
            <a:r>
              <a:rPr lang="en-US" altLang="en-US" sz="2000"/>
              <a:t>AAS shall allow upto 100 users to remotely connect to the system.</a:t>
            </a:r>
          </a:p>
          <a:p>
            <a:pPr algn="just"/>
            <a:r>
              <a:rPr lang="en-US" altLang="en-US" sz="2400"/>
              <a:t>N-004:</a:t>
            </a:r>
          </a:p>
          <a:p>
            <a:pPr lvl="1" algn="just"/>
            <a:r>
              <a:rPr lang="en-US" altLang="en-US" sz="2000"/>
              <a:t>The system will be accompanied by a well-written user manual.</a:t>
            </a:r>
          </a:p>
        </p:txBody>
      </p:sp>
    </p:spTree>
    <p:extLst>
      <p:ext uri="{BB962C8B-B14F-4D97-AF65-F5344CB8AC3E}">
        <p14:creationId xmlns:p14="http://schemas.microsoft.com/office/powerpoint/2010/main" val="278075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0041-58A6-4106-BD3F-4E441DA6686D}"/>
              </a:ext>
            </a:extLst>
          </p:cNvPr>
          <p:cNvSpPr>
            <a:spLocks noGrp="1"/>
          </p:cNvSpPr>
          <p:nvPr>
            <p:ph type="title"/>
          </p:nvPr>
        </p:nvSpPr>
        <p:spPr/>
        <p:txBody>
          <a:bodyPr/>
          <a:lstStyle/>
          <a:p>
            <a:r>
              <a:rPr lang="en-US" dirty="0"/>
              <a:t>Software Quality Assurance</a:t>
            </a:r>
          </a:p>
        </p:txBody>
      </p:sp>
      <p:sp>
        <p:nvSpPr>
          <p:cNvPr id="3" name="Content Placeholder 2">
            <a:extLst>
              <a:ext uri="{FF2B5EF4-FFF2-40B4-BE49-F238E27FC236}">
                <a16:creationId xmlns:a16="http://schemas.microsoft.com/office/drawing/2014/main" id="{F0813DF3-169F-4FB7-A3E1-21D1D3B78573}"/>
              </a:ext>
            </a:extLst>
          </p:cNvPr>
          <p:cNvSpPr>
            <a:spLocks noGrp="1"/>
          </p:cNvSpPr>
          <p:nvPr>
            <p:ph idx="1"/>
          </p:nvPr>
        </p:nvSpPr>
        <p:spPr/>
        <p:txBody>
          <a:bodyPr>
            <a:normAutofit/>
          </a:bodyPr>
          <a:lstStyle/>
          <a:p>
            <a:pPr algn="just"/>
            <a:r>
              <a:rPr lang="en-US" sz="2000" b="1" i="0" dirty="0">
                <a:solidFill>
                  <a:srgbClr val="3A3A3A"/>
                </a:solidFill>
                <a:effectLst/>
              </a:rPr>
              <a:t>Software quality assurance (SQA)</a:t>
            </a:r>
            <a:r>
              <a:rPr lang="en-US" sz="2000" b="0" i="0" dirty="0">
                <a:solidFill>
                  <a:srgbClr val="3A3A3A"/>
                </a:solidFill>
                <a:effectLst/>
              </a:rPr>
              <a:t> is a process which assures that all software engineering processes, methods, activities and work items are monitored and comply against the defined standards. These defined standards could be one or a combination of any like ISO 9000, CMMI model etc.</a:t>
            </a:r>
          </a:p>
          <a:p>
            <a:pPr algn="just"/>
            <a:r>
              <a:rPr lang="en-US" sz="2000" b="0" i="0" dirty="0">
                <a:solidFill>
                  <a:srgbClr val="3A3A3A"/>
                </a:solidFill>
                <a:effectLst/>
              </a:rPr>
              <a:t>SQA incorporates all software development processes starting from defining requirements to coding until release. Its prime goal is to ensure quality.</a:t>
            </a:r>
          </a:p>
          <a:p>
            <a:pPr algn="just"/>
            <a:endParaRPr lang="en-US" sz="2000" dirty="0"/>
          </a:p>
        </p:txBody>
      </p:sp>
    </p:spTree>
    <p:extLst>
      <p:ext uri="{BB962C8B-B14F-4D97-AF65-F5344CB8AC3E}">
        <p14:creationId xmlns:p14="http://schemas.microsoft.com/office/powerpoint/2010/main" val="22538291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F9CC-B24D-4540-A72C-EACD5CDAD539}"/>
              </a:ext>
            </a:extLst>
          </p:cNvPr>
          <p:cNvSpPr>
            <a:spLocks noGrp="1"/>
          </p:cNvSpPr>
          <p:nvPr>
            <p:ph type="title"/>
          </p:nvPr>
        </p:nvSpPr>
        <p:spPr/>
        <p:txBody>
          <a:bodyPr/>
          <a:lstStyle/>
          <a:p>
            <a:r>
              <a:rPr lang="en-US" dirty="0"/>
              <a:t>Software Quality Assurance Plan</a:t>
            </a:r>
          </a:p>
        </p:txBody>
      </p:sp>
      <p:sp>
        <p:nvSpPr>
          <p:cNvPr id="3" name="Content Placeholder 2">
            <a:extLst>
              <a:ext uri="{FF2B5EF4-FFF2-40B4-BE49-F238E27FC236}">
                <a16:creationId xmlns:a16="http://schemas.microsoft.com/office/drawing/2014/main" id="{CDFCE60D-9FCB-4C4D-92EB-6E070CDE7F0F}"/>
              </a:ext>
            </a:extLst>
          </p:cNvPr>
          <p:cNvSpPr>
            <a:spLocks noGrp="1"/>
          </p:cNvSpPr>
          <p:nvPr>
            <p:ph idx="1"/>
          </p:nvPr>
        </p:nvSpPr>
        <p:spPr/>
        <p:txBody>
          <a:bodyPr>
            <a:noAutofit/>
          </a:bodyPr>
          <a:lstStyle/>
          <a:p>
            <a:pPr algn="just"/>
            <a:r>
              <a:rPr lang="en-US" sz="2000" b="0" i="0" dirty="0">
                <a:solidFill>
                  <a:srgbClr val="3A3A3A"/>
                </a:solidFill>
                <a:effectLst/>
              </a:rPr>
              <a:t>The software quality assurance plan comprises of the procedures, techniques, and tools that are employed to make sure that a product or service aligns with the </a:t>
            </a:r>
            <a:r>
              <a:rPr lang="en-US" sz="2000" b="0" i="0" dirty="0">
                <a:solidFill>
                  <a:srgbClr val="3A3A3A"/>
                </a:solidFill>
                <a:effectLst/>
                <a:highlight>
                  <a:srgbClr val="FFFF00"/>
                </a:highlight>
              </a:rPr>
              <a:t>requirements defined in the SRS(software requirement specification)</a:t>
            </a:r>
            <a:r>
              <a:rPr lang="en-US" sz="2000" b="0" i="0" dirty="0">
                <a:solidFill>
                  <a:srgbClr val="3A3A3A"/>
                </a:solidFill>
                <a:effectLst/>
              </a:rPr>
              <a:t>.</a:t>
            </a:r>
          </a:p>
          <a:p>
            <a:pPr algn="l"/>
            <a:r>
              <a:rPr lang="en-US" sz="2000" b="1" i="0" dirty="0">
                <a:solidFill>
                  <a:srgbClr val="3A3A3A"/>
                </a:solidFill>
                <a:effectLst/>
              </a:rPr>
              <a:t>The SQA plan document consists of the below sections:</a:t>
            </a:r>
            <a:endParaRPr lang="en-US" sz="2000" b="0" i="0" dirty="0">
              <a:solidFill>
                <a:srgbClr val="3A3A3A"/>
              </a:solidFill>
              <a:effectLst/>
            </a:endParaRPr>
          </a:p>
          <a:p>
            <a:pPr algn="l">
              <a:buFont typeface="+mj-lt"/>
              <a:buAutoNum type="arabicPeriod"/>
            </a:pPr>
            <a:r>
              <a:rPr lang="en-US" sz="2000" b="0" i="0" dirty="0">
                <a:solidFill>
                  <a:srgbClr val="3A3A3A"/>
                </a:solidFill>
                <a:effectLst/>
              </a:rPr>
              <a:t>Purpose section</a:t>
            </a:r>
          </a:p>
          <a:p>
            <a:pPr algn="l">
              <a:buFont typeface="+mj-lt"/>
              <a:buAutoNum type="arabicPeriod"/>
            </a:pPr>
            <a:r>
              <a:rPr lang="en-US" sz="2000" b="0" i="0" dirty="0">
                <a:solidFill>
                  <a:srgbClr val="3A3A3A"/>
                </a:solidFill>
                <a:effectLst/>
              </a:rPr>
              <a:t>Reference section</a:t>
            </a:r>
          </a:p>
          <a:p>
            <a:pPr algn="l">
              <a:buFont typeface="+mj-lt"/>
              <a:buAutoNum type="arabicPeriod"/>
            </a:pPr>
            <a:r>
              <a:rPr lang="en-US" sz="2000" b="0" i="0" dirty="0">
                <a:solidFill>
                  <a:srgbClr val="3A3A3A"/>
                </a:solidFill>
                <a:effectLst/>
              </a:rPr>
              <a:t>Software configuration management section</a:t>
            </a:r>
          </a:p>
          <a:p>
            <a:pPr algn="l">
              <a:buFont typeface="+mj-lt"/>
              <a:buAutoNum type="arabicPeriod"/>
            </a:pPr>
            <a:r>
              <a:rPr lang="en-US" sz="2000" b="0" i="0" dirty="0">
                <a:solidFill>
                  <a:srgbClr val="3A3A3A"/>
                </a:solidFill>
                <a:effectLst/>
              </a:rPr>
              <a:t>Problem reporting and corrective action section</a:t>
            </a:r>
          </a:p>
          <a:p>
            <a:pPr algn="l">
              <a:buFont typeface="+mj-lt"/>
              <a:buAutoNum type="arabicPeriod"/>
            </a:pPr>
            <a:r>
              <a:rPr lang="en-US" sz="2000" b="0" i="0" dirty="0">
                <a:solidFill>
                  <a:srgbClr val="3A3A3A"/>
                </a:solidFill>
                <a:effectLst/>
              </a:rPr>
              <a:t>Tools, technologies and methodologies section</a:t>
            </a:r>
          </a:p>
          <a:p>
            <a:pPr algn="l">
              <a:buFont typeface="+mj-lt"/>
              <a:buAutoNum type="arabicPeriod"/>
            </a:pPr>
            <a:r>
              <a:rPr lang="en-US" sz="2000" b="0" i="0" dirty="0">
                <a:solidFill>
                  <a:srgbClr val="3A3A3A"/>
                </a:solidFill>
                <a:effectLst/>
              </a:rPr>
              <a:t>Code control section</a:t>
            </a:r>
          </a:p>
          <a:p>
            <a:pPr algn="l">
              <a:buFont typeface="+mj-lt"/>
              <a:buAutoNum type="arabicPeriod"/>
            </a:pPr>
            <a:r>
              <a:rPr lang="en-US" sz="2000" b="0" i="0" dirty="0">
                <a:solidFill>
                  <a:srgbClr val="3A3A3A"/>
                </a:solidFill>
                <a:effectLst/>
              </a:rPr>
              <a:t>Records: Collection, maintenance and retention section</a:t>
            </a:r>
          </a:p>
          <a:p>
            <a:pPr algn="l">
              <a:buFont typeface="+mj-lt"/>
              <a:buAutoNum type="arabicPeriod"/>
            </a:pPr>
            <a:r>
              <a:rPr lang="en-US" sz="2000" b="0" i="0" dirty="0">
                <a:solidFill>
                  <a:srgbClr val="3A3A3A"/>
                </a:solidFill>
                <a:effectLst/>
              </a:rPr>
              <a:t>Testing methodology</a:t>
            </a:r>
          </a:p>
          <a:p>
            <a:pPr algn="just"/>
            <a:endParaRPr lang="en-US" sz="2000" dirty="0"/>
          </a:p>
        </p:txBody>
      </p:sp>
    </p:spTree>
    <p:extLst>
      <p:ext uri="{BB962C8B-B14F-4D97-AF65-F5344CB8AC3E}">
        <p14:creationId xmlns:p14="http://schemas.microsoft.com/office/powerpoint/2010/main" val="3212667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78E-2C4C-4549-9817-BD548778D86A}"/>
              </a:ext>
            </a:extLst>
          </p:cNvPr>
          <p:cNvSpPr>
            <a:spLocks noGrp="1"/>
          </p:cNvSpPr>
          <p:nvPr>
            <p:ph type="title"/>
          </p:nvPr>
        </p:nvSpPr>
        <p:spPr/>
        <p:txBody>
          <a:bodyPr/>
          <a:lstStyle/>
          <a:p>
            <a:r>
              <a:rPr lang="en-US" dirty="0"/>
              <a:t>Software Quality Assurance (SQA) Activities)</a:t>
            </a:r>
          </a:p>
        </p:txBody>
      </p:sp>
      <p:sp>
        <p:nvSpPr>
          <p:cNvPr id="3" name="Content Placeholder 2">
            <a:extLst>
              <a:ext uri="{FF2B5EF4-FFF2-40B4-BE49-F238E27FC236}">
                <a16:creationId xmlns:a16="http://schemas.microsoft.com/office/drawing/2014/main" id="{063DD150-CE60-4DB8-B760-50390691A8E9}"/>
              </a:ext>
            </a:extLst>
          </p:cNvPr>
          <p:cNvSpPr>
            <a:spLocks noGrp="1"/>
          </p:cNvSpPr>
          <p:nvPr>
            <p:ph idx="1"/>
          </p:nvPr>
        </p:nvSpPr>
        <p:spPr/>
        <p:txBody>
          <a:bodyPr>
            <a:normAutofit/>
          </a:bodyPr>
          <a:lstStyle/>
          <a:p>
            <a:pPr marL="0" indent="0" algn="just">
              <a:buNone/>
            </a:pPr>
            <a:r>
              <a:rPr lang="en-US" sz="2000" b="1" i="0" dirty="0">
                <a:solidFill>
                  <a:srgbClr val="FF6600"/>
                </a:solidFill>
                <a:effectLst/>
              </a:rPr>
              <a:t>1. Creating an SQA Management Plan:</a:t>
            </a:r>
            <a:endParaRPr lang="en-US" sz="2000" b="0" i="0" dirty="0">
              <a:solidFill>
                <a:srgbClr val="3A3A3A"/>
              </a:solidFill>
              <a:effectLst/>
            </a:endParaRPr>
          </a:p>
          <a:p>
            <a:pPr algn="just"/>
            <a:r>
              <a:rPr lang="en-US" sz="2000" b="0" i="0" dirty="0">
                <a:solidFill>
                  <a:srgbClr val="3A3A3A"/>
                </a:solidFill>
                <a:effectLst/>
              </a:rPr>
              <a:t>This is the first activity of SQA Plan to </a:t>
            </a:r>
            <a:r>
              <a:rPr lang="en-US" sz="2000" dirty="0">
                <a:solidFill>
                  <a:srgbClr val="3A3A3A"/>
                </a:solidFill>
              </a:rPr>
              <a:t>do a proper planning for SQA will be carried out for project. </a:t>
            </a:r>
            <a:r>
              <a:rPr lang="en-US" sz="2000" b="0" i="0" dirty="0">
                <a:solidFill>
                  <a:srgbClr val="3A3A3A"/>
                </a:solidFill>
                <a:effectLst/>
              </a:rPr>
              <a:t>Along with what SQA approach are going to follow, what engineering activities will be carried out, and it also includes ensuring about the  team.</a:t>
            </a:r>
          </a:p>
          <a:p>
            <a:pPr marL="0" indent="0" algn="just">
              <a:buNone/>
            </a:pPr>
            <a:r>
              <a:rPr lang="en-US" sz="2000" b="1" i="0" dirty="0">
                <a:solidFill>
                  <a:srgbClr val="FF6600"/>
                </a:solidFill>
                <a:effectLst/>
              </a:rPr>
              <a:t>2. Setting the Checkpoints:</a:t>
            </a:r>
            <a:endParaRPr lang="en-US" sz="2000" b="0" i="0" dirty="0">
              <a:solidFill>
                <a:srgbClr val="3A3A3A"/>
              </a:solidFill>
              <a:effectLst/>
            </a:endParaRPr>
          </a:p>
          <a:p>
            <a:pPr algn="just"/>
            <a:r>
              <a:rPr lang="en-US" sz="2000" b="0" i="0" dirty="0">
                <a:solidFill>
                  <a:srgbClr val="3A3A3A"/>
                </a:solidFill>
                <a:effectLst/>
              </a:rPr>
              <a:t>The SQA team sets up different checkpoints according to which it evaluates the quality of the project activities at each checkpoint/project stage. This ensures regular quality inspection and working as per the schedule.</a:t>
            </a:r>
          </a:p>
          <a:p>
            <a:pPr marL="0" indent="0" algn="just">
              <a:buNone/>
            </a:pPr>
            <a:r>
              <a:rPr lang="en-US" sz="2000" b="1" dirty="0">
                <a:solidFill>
                  <a:srgbClr val="FF6600"/>
                </a:solidFill>
              </a:rPr>
              <a:t>3. </a:t>
            </a:r>
            <a:r>
              <a:rPr lang="en-US" sz="2000" b="1" i="0" dirty="0">
                <a:solidFill>
                  <a:srgbClr val="FF6600"/>
                </a:solidFill>
                <a:effectLst/>
              </a:rPr>
              <a:t>Apply software Engineering Techniques:</a:t>
            </a:r>
            <a:endParaRPr lang="en-US" sz="2000" b="0" i="0" dirty="0">
              <a:solidFill>
                <a:srgbClr val="3A3A3A"/>
              </a:solidFill>
              <a:effectLst/>
            </a:endParaRPr>
          </a:p>
          <a:p>
            <a:pPr algn="just"/>
            <a:r>
              <a:rPr lang="en-US" sz="2000" b="0" i="0" dirty="0">
                <a:solidFill>
                  <a:srgbClr val="3A3A3A"/>
                </a:solidFill>
                <a:effectLst/>
              </a:rPr>
              <a:t>Applying some software engineering techniques aids a software designer in achieving high-quality specification. For gathering information, a designer may use techniques such as interviews and FAST (Functional Analysis System Technique).</a:t>
            </a:r>
          </a:p>
          <a:p>
            <a:pPr algn="just"/>
            <a:endParaRPr lang="en-US" sz="2000" b="0" i="0" dirty="0">
              <a:solidFill>
                <a:srgbClr val="3A3A3A"/>
              </a:solidFill>
              <a:effectLst/>
            </a:endParaRPr>
          </a:p>
          <a:p>
            <a:pPr algn="just"/>
            <a:endParaRPr lang="en-US" sz="2000" dirty="0"/>
          </a:p>
        </p:txBody>
      </p:sp>
    </p:spTree>
    <p:extLst>
      <p:ext uri="{BB962C8B-B14F-4D97-AF65-F5344CB8AC3E}">
        <p14:creationId xmlns:p14="http://schemas.microsoft.com/office/powerpoint/2010/main" val="16828749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4CB0-F0C6-46EB-AAF3-90AE60DADF58}"/>
              </a:ext>
            </a:extLst>
          </p:cNvPr>
          <p:cNvSpPr>
            <a:spLocks noGrp="1"/>
          </p:cNvSpPr>
          <p:nvPr>
            <p:ph type="title"/>
          </p:nvPr>
        </p:nvSpPr>
        <p:spPr/>
        <p:txBody>
          <a:bodyPr/>
          <a:lstStyle/>
          <a:p>
            <a:r>
              <a:rPr lang="en-US" dirty="0"/>
              <a:t>Software Quality Assurance (SQA) Activities)</a:t>
            </a:r>
          </a:p>
        </p:txBody>
      </p:sp>
      <p:sp>
        <p:nvSpPr>
          <p:cNvPr id="3" name="Content Placeholder 2">
            <a:extLst>
              <a:ext uri="{FF2B5EF4-FFF2-40B4-BE49-F238E27FC236}">
                <a16:creationId xmlns:a16="http://schemas.microsoft.com/office/drawing/2014/main" id="{FE3930FD-D72E-401C-A768-3725D3F12E56}"/>
              </a:ext>
            </a:extLst>
          </p:cNvPr>
          <p:cNvSpPr>
            <a:spLocks noGrp="1"/>
          </p:cNvSpPr>
          <p:nvPr>
            <p:ph idx="1"/>
          </p:nvPr>
        </p:nvSpPr>
        <p:spPr/>
        <p:txBody>
          <a:bodyPr>
            <a:normAutofit/>
          </a:bodyPr>
          <a:lstStyle/>
          <a:p>
            <a:pPr marL="0" indent="0" algn="just">
              <a:buNone/>
            </a:pPr>
            <a:r>
              <a:rPr lang="en-US" sz="2000" b="1" i="0" dirty="0">
                <a:solidFill>
                  <a:srgbClr val="FF6600"/>
                </a:solidFill>
                <a:effectLst/>
              </a:rPr>
              <a:t>4</a:t>
            </a:r>
            <a:r>
              <a:rPr lang="en-US" sz="2000" b="1" dirty="0">
                <a:solidFill>
                  <a:srgbClr val="FF6600"/>
                </a:solidFill>
              </a:rPr>
              <a:t>.</a:t>
            </a:r>
            <a:r>
              <a:rPr lang="en-US" sz="2000" b="1" i="0" dirty="0">
                <a:solidFill>
                  <a:srgbClr val="FF6600"/>
                </a:solidFill>
                <a:effectLst/>
              </a:rPr>
              <a:t> Executing Formal Technical Reviews:</a:t>
            </a:r>
            <a:endParaRPr lang="en-US" sz="2000" b="0" i="0" dirty="0">
              <a:solidFill>
                <a:srgbClr val="3A3A3A"/>
              </a:solidFill>
              <a:effectLst/>
            </a:endParaRPr>
          </a:p>
          <a:p>
            <a:pPr algn="just"/>
            <a:r>
              <a:rPr lang="en-US" sz="2000" b="0" i="0" dirty="0">
                <a:solidFill>
                  <a:srgbClr val="3A3A3A"/>
                </a:solidFill>
                <a:effectLst/>
              </a:rPr>
              <a:t>An FTR is done to evaluate the quality and design of the prototype. In this process, a meeting is conducted with the technical staff to discuss regarding the actual quality requirements of the software and the design quality of the prototype. This activity helps in detecting errors in the early phase of SDLC and reduces rework effort in the later phases.</a:t>
            </a:r>
          </a:p>
          <a:p>
            <a:pPr marL="0" indent="0" algn="just">
              <a:buNone/>
            </a:pPr>
            <a:r>
              <a:rPr lang="en-US" sz="2000" b="1" i="0" dirty="0">
                <a:solidFill>
                  <a:srgbClr val="FF6600"/>
                </a:solidFill>
                <a:effectLst/>
              </a:rPr>
              <a:t>5. Having a Multi- Testing Strategy:</a:t>
            </a:r>
            <a:endParaRPr lang="en-US" sz="2000" b="0" i="0" dirty="0">
              <a:solidFill>
                <a:srgbClr val="3A3A3A"/>
              </a:solidFill>
              <a:effectLst/>
            </a:endParaRPr>
          </a:p>
          <a:p>
            <a:pPr algn="just"/>
            <a:r>
              <a:rPr lang="en-US" sz="2000" b="0" i="0" dirty="0">
                <a:solidFill>
                  <a:srgbClr val="3A3A3A"/>
                </a:solidFill>
                <a:effectLst/>
              </a:rPr>
              <a:t>By multi-testing strategy, we mean that one should not rely on any single testing approach, instead, multiple types of testing should be performed so that the software product can be tested well from all angles to ensure better quality.</a:t>
            </a:r>
          </a:p>
          <a:p>
            <a:pPr marL="0" indent="0" algn="just">
              <a:buNone/>
            </a:pPr>
            <a:endParaRPr lang="en-US" sz="2000" dirty="0"/>
          </a:p>
        </p:txBody>
      </p:sp>
    </p:spTree>
    <p:extLst>
      <p:ext uri="{BB962C8B-B14F-4D97-AF65-F5344CB8AC3E}">
        <p14:creationId xmlns:p14="http://schemas.microsoft.com/office/powerpoint/2010/main" val="3473046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8947</Words>
  <Application>Microsoft Office PowerPoint</Application>
  <PresentationFormat>Widescreen</PresentationFormat>
  <Paragraphs>833</Paragraphs>
  <Slides>119</Slides>
  <Notes>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119</vt:i4>
      </vt:variant>
    </vt:vector>
  </HeadingPairs>
  <TitlesOfParts>
    <vt:vector size="135" baseType="lpstr">
      <vt:lpstr>Arial</vt:lpstr>
      <vt:lpstr>Arial</vt:lpstr>
      <vt:lpstr>Calibri</vt:lpstr>
      <vt:lpstr>Calibri Light</vt:lpstr>
      <vt:lpstr>Cormorant Garamond</vt:lpstr>
      <vt:lpstr>erdana</vt:lpstr>
      <vt:lpstr>Geneva</vt:lpstr>
      <vt:lpstr>Lora</vt:lpstr>
      <vt:lpstr>Roboto</vt:lpstr>
      <vt:lpstr>Times New Roman</vt:lpstr>
      <vt:lpstr>verdana</vt:lpstr>
      <vt:lpstr>Wingdings</vt:lpstr>
      <vt:lpstr>Work Sans</vt:lpstr>
      <vt:lpstr>Office Theme</vt:lpstr>
      <vt:lpstr>Document</vt:lpstr>
      <vt:lpstr>Worksheet</vt:lpstr>
      <vt:lpstr>Software Engineering </vt:lpstr>
      <vt:lpstr>Classification of Software Requirements</vt:lpstr>
      <vt:lpstr>Classification of Software Requirements</vt:lpstr>
      <vt:lpstr>Functional Requirements</vt:lpstr>
      <vt:lpstr>Functional Requirements</vt:lpstr>
      <vt:lpstr>Non-Functional Requirements</vt:lpstr>
      <vt:lpstr>Non-Functional Requirements</vt:lpstr>
      <vt:lpstr>Difference between Functional Requirement and Non-functional Requirement</vt:lpstr>
      <vt:lpstr>Interface Requirements</vt:lpstr>
      <vt:lpstr>Interface Requirements</vt:lpstr>
      <vt:lpstr>Interface Requirements</vt:lpstr>
      <vt:lpstr>Interface Requirements</vt:lpstr>
      <vt:lpstr>Design and Implementation Requirements</vt:lpstr>
      <vt:lpstr>Requirement Engineering</vt:lpstr>
      <vt:lpstr>PowerPoint Presentation</vt:lpstr>
      <vt:lpstr>Requirements Elicitation</vt:lpstr>
      <vt:lpstr>Requirements Analysis</vt:lpstr>
      <vt:lpstr>Requirement Specification</vt:lpstr>
      <vt:lpstr>Requirement Verification and Validation</vt:lpstr>
      <vt:lpstr>Requirement Verification and Validation</vt:lpstr>
      <vt:lpstr>Requirements Management</vt:lpstr>
      <vt:lpstr>Feasibility Study</vt:lpstr>
      <vt:lpstr>Technical Feasibility</vt:lpstr>
      <vt:lpstr>Operational Feasibility</vt:lpstr>
      <vt:lpstr>Economic Feasibility</vt:lpstr>
      <vt:lpstr>Schedule Feasibility</vt:lpstr>
      <vt:lpstr>Legal Feasibility</vt:lpstr>
      <vt:lpstr>Feasibility Study Process</vt:lpstr>
      <vt:lpstr>Need for Feasibility Study</vt:lpstr>
      <vt:lpstr>Information Modelling</vt:lpstr>
      <vt:lpstr>Scope</vt:lpstr>
      <vt:lpstr>Information Requirement</vt:lpstr>
      <vt:lpstr>Information Modeling</vt:lpstr>
      <vt:lpstr>Data Flow Diagram</vt:lpstr>
      <vt:lpstr>Data Flow Diagram</vt:lpstr>
      <vt:lpstr>Symbols used in DFD</vt:lpstr>
      <vt:lpstr>Levels in Data Flow Diagrams (DFD)</vt:lpstr>
      <vt:lpstr>0-level DFD</vt:lpstr>
      <vt:lpstr>PowerPoint Presentation</vt:lpstr>
      <vt:lpstr>PowerPoint Presentation</vt:lpstr>
      <vt:lpstr>PowerPoint Presentation</vt:lpstr>
      <vt:lpstr>1-level DFD</vt:lpstr>
      <vt:lpstr>PowerPoint Presentation</vt:lpstr>
      <vt:lpstr>2-Level DFD</vt:lpstr>
      <vt:lpstr>PowerPoint Presentation</vt:lpstr>
      <vt:lpstr>PowerPoint Presentation</vt:lpstr>
      <vt:lpstr>PowerPoint Presentation</vt:lpstr>
      <vt:lpstr>PowerPoint Presentation</vt:lpstr>
      <vt:lpstr>PowerPoint Presentation</vt:lpstr>
      <vt:lpstr>Questions</vt:lpstr>
      <vt:lpstr>Zero level DFD</vt:lpstr>
      <vt:lpstr>PowerPoint Presentation</vt:lpstr>
      <vt:lpstr>PowerPoint Presentation</vt:lpstr>
      <vt:lpstr>Decision Table</vt:lpstr>
      <vt:lpstr>Decision Table</vt:lpstr>
      <vt:lpstr>Decision Table Layout</vt:lpstr>
      <vt:lpstr>Payroll System example</vt:lpstr>
      <vt:lpstr>PowerPoint Presentation</vt:lpstr>
      <vt:lpstr>PowerPoint Presentation</vt:lpstr>
      <vt:lpstr>  Developing Decision Tables</vt:lpstr>
      <vt:lpstr>Number of Rules</vt:lpstr>
      <vt:lpstr>Building the Table</vt:lpstr>
      <vt:lpstr>Cleaning Things Up</vt:lpstr>
      <vt:lpstr>Decision Table example:   combine and reduce</vt:lpstr>
      <vt:lpstr>PowerPoint Presentation</vt:lpstr>
      <vt:lpstr>PowerPoint Presentation</vt:lpstr>
      <vt:lpstr>PowerPoint Presentation</vt:lpstr>
      <vt:lpstr>PowerPoint Presentation</vt:lpstr>
      <vt:lpstr>Decision Table example ~ Final Version</vt:lpstr>
      <vt:lpstr>Constructing a Decision Table</vt:lpstr>
      <vt:lpstr>Example</vt:lpstr>
      <vt:lpstr>PowerPoint Presentation</vt:lpstr>
      <vt:lpstr>PowerPoint Presentation</vt:lpstr>
      <vt:lpstr>Importance of Decision Tables</vt:lpstr>
      <vt:lpstr>E-R Model</vt:lpstr>
      <vt:lpstr>E-R Model</vt:lpstr>
      <vt:lpstr>E-R Model</vt:lpstr>
      <vt:lpstr>E-R Model</vt:lpstr>
      <vt:lpstr>Relationships in E-R Model</vt:lpstr>
      <vt:lpstr>Relationships in E-R Model</vt:lpstr>
      <vt:lpstr>Relationships in E-R Model</vt:lpstr>
      <vt:lpstr>Relationships in E-R Model</vt:lpstr>
      <vt:lpstr>Relationships in E-R Model</vt:lpstr>
      <vt:lpstr>Relationships in E-R Model</vt:lpstr>
      <vt:lpstr>PowerPoint Presentation</vt:lpstr>
      <vt:lpstr>PowerPoint Presentation</vt:lpstr>
      <vt:lpstr>Software Requirement Specification</vt:lpstr>
      <vt:lpstr>Characteristics of Good SRS</vt:lpstr>
      <vt:lpstr>Characteristics of Good SRS</vt:lpstr>
      <vt:lpstr>Characteristics of Good SRS</vt:lpstr>
      <vt:lpstr>Characteristics of Good SRS</vt:lpstr>
      <vt:lpstr>IEEE format for SRS</vt:lpstr>
      <vt:lpstr>Example SRS of Academic Administration Software SPECIFIC REQUIREMENTS</vt:lpstr>
      <vt:lpstr>Example SRS of Academic Administration Software Design Constraints</vt:lpstr>
      <vt:lpstr>Example SRS of Academic Administration Software Non-Functional Requirements</vt:lpstr>
      <vt:lpstr>Software Quality Assurance</vt:lpstr>
      <vt:lpstr>Software Quality Assurance Plan</vt:lpstr>
      <vt:lpstr>Software Quality Assurance (SQA) Activities)</vt:lpstr>
      <vt:lpstr>Software Quality Assurance (SQA) Activities)</vt:lpstr>
      <vt:lpstr>Software Quality Assurance (SQA) Activities)</vt:lpstr>
      <vt:lpstr>Software Quality Assurance (SQA) Activities)</vt:lpstr>
      <vt:lpstr>Software Quality Assurance (SQA) Activities)</vt:lpstr>
      <vt:lpstr>SQA Techniques</vt:lpstr>
      <vt:lpstr>SQA Techniques</vt:lpstr>
      <vt:lpstr>SQA Techniques</vt:lpstr>
      <vt:lpstr>ISO</vt:lpstr>
      <vt:lpstr>The ISO Approach to Quality Assurance Systems</vt:lpstr>
      <vt:lpstr>The ISO 9001 Standard</vt:lpstr>
      <vt:lpstr>The ISO 9001 Standard</vt:lpstr>
      <vt:lpstr>PowerPoint Presentation</vt:lpstr>
      <vt:lpstr>Capability Maturity Model</vt:lpstr>
      <vt:lpstr>Key Process Area</vt:lpstr>
      <vt:lpstr>PowerPoint Presentation</vt:lpstr>
      <vt:lpstr>Level-1: Initial</vt:lpstr>
      <vt:lpstr>Level-2: Repeatable</vt:lpstr>
      <vt:lpstr>Level-3: Defined</vt:lpstr>
      <vt:lpstr>Level-4: Managed</vt:lpstr>
      <vt:lpstr>Level-5: Optimizing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Windows User</dc:creator>
  <cp:lastModifiedBy>Ruchin Gupta</cp:lastModifiedBy>
  <cp:revision>85</cp:revision>
  <dcterms:created xsi:type="dcterms:W3CDTF">2020-09-03T02:44:20Z</dcterms:created>
  <dcterms:modified xsi:type="dcterms:W3CDTF">2023-03-14T14:26:01Z</dcterms:modified>
</cp:coreProperties>
</file>