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6" r:id="rId3"/>
    <p:sldId id="277" r:id="rId4"/>
    <p:sldId id="278" r:id="rId5"/>
    <p:sldId id="279" r:id="rId6"/>
    <p:sldId id="282" r:id="rId7"/>
    <p:sldId id="281" r:id="rId8"/>
    <p:sldId id="280"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6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 userId="276ac377b51aeaeb" providerId="LiveId" clId="{C91592FC-DE3E-40EB-B70C-F502756673C6}"/>
    <pc:docChg chg="modSld">
      <pc:chgData name="Ansh" userId="276ac377b51aeaeb" providerId="LiveId" clId="{C91592FC-DE3E-40EB-B70C-F502756673C6}" dt="2021-12-20T16:23:50.908" v="3" actId="20577"/>
      <pc:docMkLst>
        <pc:docMk/>
      </pc:docMkLst>
      <pc:sldChg chg="modSp modAnim">
        <pc:chgData name="Ansh" userId="276ac377b51aeaeb" providerId="LiveId" clId="{C91592FC-DE3E-40EB-B70C-F502756673C6}" dt="2021-12-20T16:23:50.908" v="3" actId="20577"/>
        <pc:sldMkLst>
          <pc:docMk/>
          <pc:sldMk cId="377040891" sldId="279"/>
        </pc:sldMkLst>
        <pc:spChg chg="mod">
          <ac:chgData name="Ansh" userId="276ac377b51aeaeb" providerId="LiveId" clId="{C91592FC-DE3E-40EB-B70C-F502756673C6}" dt="2021-12-20T16:23:50.908" v="3" actId="20577"/>
          <ac:spMkLst>
            <pc:docMk/>
            <pc:sldMk cId="377040891" sldId="27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B29A389-FE0D-42C1-9EF9-3667F466720D}" type="datetimeFigureOut">
              <a:rPr lang="en-US" smtClean="0"/>
              <a:pPr/>
              <a:t>12/20/2021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5F6309-656A-4988-B0DF-27D3BEC419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29A389-FE0D-42C1-9EF9-3667F466720D}" type="datetimeFigureOut">
              <a:rPr lang="en-US" smtClean="0"/>
              <a:pPr/>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29A389-FE0D-42C1-9EF9-3667F466720D}" type="datetimeFigureOut">
              <a:rPr lang="en-US" smtClean="0"/>
              <a:pPr/>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9A389-FE0D-42C1-9EF9-3667F466720D}"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29A389-FE0D-42C1-9EF9-3667F466720D}"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29A389-FE0D-42C1-9EF9-3667F466720D}" type="datetimeFigureOut">
              <a:rPr lang="en-US" smtClean="0"/>
              <a:pPr/>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29A389-FE0D-42C1-9EF9-3667F466720D}" type="datetimeFigureOut">
              <a:rPr lang="en-US" smtClean="0"/>
              <a:pPr/>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9A389-FE0D-42C1-9EF9-3667F466720D}" type="datetimeFigureOut">
              <a:rPr lang="en-US" smtClean="0"/>
              <a:pPr/>
              <a:t>12/20/2021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29A389-FE0D-42C1-9EF9-3667F466720D}" type="datetimeFigureOut">
              <a:rPr lang="en-US" smtClean="0"/>
              <a:pPr/>
              <a:t>12/20/2021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5F6309-656A-4988-B0DF-27D3BEC4198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60" y="1309370"/>
            <a:ext cx="9768205" cy="1406121"/>
          </a:xfrm>
        </p:spPr>
        <p:txBody>
          <a:bodyPr>
            <a:normAutofit fontScale="90000"/>
          </a:bodyPr>
          <a:lstStyle/>
          <a:p>
            <a:pPr lvl="0" algn="ctr">
              <a:lnSpc>
                <a:spcPct val="100000"/>
              </a:lnSpc>
              <a:spcBef>
                <a:spcPct val="20000"/>
              </a:spcBef>
              <a:defRPr/>
            </a:pPr>
            <a:r>
              <a:rPr lang="en-US" dirty="0"/>
              <a:t>			    </a:t>
            </a:r>
            <a:br>
              <a:rPr lang="en-US" dirty="0"/>
            </a:br>
            <a:r>
              <a:rPr lang="en-US" sz="4400" dirty="0">
                <a:latin typeface="Times New Roman" pitchFamily="18" charset="0"/>
                <a:cs typeface="Times New Roman" pitchFamily="18" charset="0"/>
              </a:rPr>
              <a:t>Mini project Presentation</a:t>
            </a:r>
            <a:br>
              <a:rPr lang="en-US" sz="4400" dirty="0">
                <a:latin typeface="Times New Roman" pitchFamily="18" charset="0"/>
                <a:cs typeface="Times New Roman" pitchFamily="18" charset="0"/>
              </a:rPr>
            </a:br>
            <a:r>
              <a:rPr lang="en-US" sz="4400" dirty="0">
                <a:latin typeface="Times New Roman" pitchFamily="18" charset="0"/>
                <a:cs typeface="Times New Roman" pitchFamily="18" charset="0"/>
              </a:rPr>
              <a:t>SESSION 2021-22</a:t>
            </a:r>
            <a:endParaRPr lang="en-US" sz="44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878850" y="3169565"/>
            <a:ext cx="9389733" cy="3434435"/>
          </a:xfrm>
        </p:spPr>
        <p:txBody>
          <a:bodyPr/>
          <a:lstStyle/>
          <a:p>
            <a:pPr algn="l"/>
            <a:r>
              <a:rPr lang="en-US" dirty="0"/>
              <a:t>                             </a:t>
            </a:r>
          </a:p>
          <a:p>
            <a:pPr algn="l"/>
            <a:endParaRPr lang="en-US" dirty="0"/>
          </a:p>
          <a:p>
            <a:pPr algn="l"/>
            <a:endParaRPr lang="en-US" dirty="0"/>
          </a:p>
          <a:p>
            <a:pPr algn="l"/>
            <a:endParaRPr lang="en-US" dirty="0"/>
          </a:p>
        </p:txBody>
      </p:sp>
      <p:sp>
        <p:nvSpPr>
          <p:cNvPr id="4" name="Subtitle 2"/>
          <p:cNvSpPr txBox="1"/>
          <p:nvPr/>
        </p:nvSpPr>
        <p:spPr>
          <a:xfrm>
            <a:off x="2059709" y="3246331"/>
            <a:ext cx="9956800" cy="33576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r>
              <a:rPr lang="en-US" sz="2500" cap="none" dirty="0">
                <a:latin typeface="Times New Roman" pitchFamily="18" charset="0"/>
                <a:cs typeface="Times New Roman" pitchFamily="18" charset="0"/>
              </a:rPr>
              <a:t>Team Name		</a:t>
            </a:r>
            <a:r>
              <a:rPr lang="en-US" sz="2500" cap="none">
                <a:latin typeface="Times New Roman" pitchFamily="18" charset="0"/>
                <a:cs typeface="Times New Roman" pitchFamily="18" charset="0"/>
              </a:rPr>
              <a:t>	:GODAM MEMBERS</a:t>
            </a:r>
            <a:r>
              <a:rPr lang="en-US" sz="2500" cap="none" dirty="0">
                <a:latin typeface="Times New Roman" pitchFamily="18" charset="0"/>
                <a:cs typeface="Times New Roman" pitchFamily="18" charset="0"/>
              </a:rPr>
              <a:t>	</a:t>
            </a:r>
          </a:p>
          <a:p>
            <a:r>
              <a:rPr lang="en-US" sz="2500" cap="none" dirty="0">
                <a:latin typeface="Times New Roman" pitchFamily="18" charset="0"/>
                <a:cs typeface="Times New Roman" pitchFamily="18" charset="0"/>
              </a:rPr>
              <a:t>Class &amp; Section	</a:t>
            </a:r>
            <a:r>
              <a:rPr lang="en-US" sz="2500" cap="none">
                <a:latin typeface="Times New Roman" pitchFamily="18" charset="0"/>
                <a:cs typeface="Times New Roman" pitchFamily="18" charset="0"/>
              </a:rPr>
              <a:t>	:IT A 3</a:t>
            </a:r>
            <a:r>
              <a:rPr lang="en-US" sz="2500" cap="none" baseline="30000">
                <a:latin typeface="Times New Roman" pitchFamily="18" charset="0"/>
                <a:cs typeface="Times New Roman" pitchFamily="18" charset="0"/>
              </a:rPr>
              <a:t>rd</a:t>
            </a:r>
            <a:r>
              <a:rPr lang="en-US" sz="2500" cap="none">
                <a:latin typeface="Times New Roman" pitchFamily="18" charset="0"/>
                <a:cs typeface="Times New Roman" pitchFamily="18" charset="0"/>
              </a:rPr>
              <a:t> year</a:t>
            </a:r>
            <a:endParaRPr lang="en-US" sz="2500" cap="none" dirty="0">
              <a:latin typeface="Times New Roman" pitchFamily="18" charset="0"/>
              <a:cs typeface="Times New Roman" pitchFamily="18" charset="0"/>
            </a:endParaRPr>
          </a:p>
          <a:p>
            <a:r>
              <a:rPr lang="en-US" sz="2500" cap="none">
                <a:latin typeface="Times New Roman" pitchFamily="18" charset="0"/>
                <a:cs typeface="Times New Roman" pitchFamily="18" charset="0"/>
              </a:rPr>
              <a:t>Member Name	        :Ansh Bhardwaj 1900320130027</a:t>
            </a:r>
          </a:p>
          <a:p>
            <a:r>
              <a:rPr lang="en-US" sz="2500" cap="none">
                <a:latin typeface="Times New Roman" pitchFamily="18" charset="0"/>
                <a:cs typeface="Times New Roman" pitchFamily="18" charset="0"/>
              </a:rPr>
              <a:t>                                   :Akshit Kumar Tyagi 1900320130015</a:t>
            </a:r>
          </a:p>
          <a:p>
            <a:r>
              <a:rPr lang="en-US" sz="2500" cap="none">
                <a:latin typeface="Times New Roman" pitchFamily="18" charset="0"/>
                <a:cs typeface="Times New Roman" pitchFamily="18" charset="0"/>
              </a:rPr>
              <a:t>                                   :Akash Verma 1900320130011</a:t>
            </a:r>
          </a:p>
        </p:txBody>
      </p:sp>
      <p:sp>
        <p:nvSpPr>
          <p:cNvPr id="5" name="Title 1"/>
          <p:cNvSpPr txBox="1"/>
          <p:nvPr/>
        </p:nvSpPr>
        <p:spPr bwMode="auto">
          <a:xfrm>
            <a:off x="1487606" y="-3603"/>
            <a:ext cx="10367750" cy="121992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rmAutofit/>
          </a:bodyPr>
          <a:lstStyle>
            <a:lvl1pPr algn="ctr" rtl="0" eaLnBrk="1" fontAlgn="base" hangingPunct="1">
              <a:lnSpc>
                <a:spcPct val="85000"/>
              </a:lnSpc>
              <a:spcBef>
                <a:spcPct val="0"/>
              </a:spcBef>
              <a:spcAft>
                <a:spcPct val="0"/>
              </a:spcAft>
              <a:defRPr sz="4000" kern="1200">
                <a:solidFill>
                  <a:schemeClr val="tx2"/>
                </a:solidFill>
                <a:latin typeface="+mj-lt"/>
                <a:ea typeface="+mj-ea"/>
                <a:cs typeface="+mj-cs"/>
              </a:defRPr>
            </a:lvl1pPr>
            <a:lvl2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2pPr>
            <a:lvl3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3pPr>
            <a:lvl4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4pPr>
            <a:lvl5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9pPr>
          </a:lstStyle>
          <a:p>
            <a:r>
              <a:rPr lang="en-US" sz="3200" dirty="0">
                <a:solidFill>
                  <a:srgbClr val="C00000"/>
                </a:solidFill>
                <a:latin typeface="Times New Roman" pitchFamily="18" charset="0"/>
                <a:cs typeface="Times New Roman" pitchFamily="18" charset="0"/>
              </a:rPr>
              <a:t>Department </a:t>
            </a:r>
            <a:r>
              <a:rPr lang="en-US" sz="3200">
                <a:solidFill>
                  <a:srgbClr val="C00000"/>
                </a:solidFill>
                <a:latin typeface="Times New Roman" pitchFamily="18" charset="0"/>
                <a:cs typeface="Times New Roman" pitchFamily="18" charset="0"/>
              </a:rPr>
              <a:t>of Information Technology</a:t>
            </a:r>
            <a:endParaRPr lang="en-US" sz="3200" dirty="0">
              <a:solidFill>
                <a:srgbClr val="C00000"/>
              </a:solidFill>
              <a:latin typeface="Times New Roman" pitchFamily="18" charset="0"/>
              <a:cs typeface="Times New Roman" pitchFamily="18" charset="0"/>
            </a:endParaRPr>
          </a:p>
          <a:p>
            <a:r>
              <a:rPr lang="en-US" sz="3200" dirty="0">
                <a:solidFill>
                  <a:srgbClr val="C00000"/>
                </a:solidFill>
                <a:latin typeface="Times New Roman" pitchFamily="18" charset="0"/>
                <a:cs typeface="Times New Roman" pitchFamily="18" charset="0"/>
              </a:rPr>
              <a:t>ABES Engineering College, </a:t>
            </a:r>
            <a:r>
              <a:rPr lang="en-US" sz="3200">
                <a:solidFill>
                  <a:srgbClr val="C00000"/>
                </a:solidFill>
                <a:latin typeface="Times New Roman" pitchFamily="18" charset="0"/>
                <a:cs typeface="Times New Roman" pitchFamily="18" charset="0"/>
              </a:rPr>
              <a:t>Ghaziabad,UP</a:t>
            </a:r>
            <a:endParaRPr lang="en-US" sz="3200" dirty="0">
              <a:solidFill>
                <a:srgbClr val="C00000"/>
              </a:solidFill>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6768"/>
            <a:ext cx="1501254" cy="18877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E-Godam</a:t>
            </a:r>
            <a:endParaRPr lang="en-IN" dirty="0"/>
          </a:p>
        </p:txBody>
      </p:sp>
      <p:sp>
        <p:nvSpPr>
          <p:cNvPr id="3" name="Content Placeholder 2"/>
          <p:cNvSpPr>
            <a:spLocks noGrp="1"/>
          </p:cNvSpPr>
          <p:nvPr>
            <p:ph idx="1"/>
          </p:nvPr>
        </p:nvSpPr>
        <p:spPr/>
        <p:txBody>
          <a:bodyPr>
            <a:normAutofit fontScale="85000" lnSpcReduction="20000"/>
          </a:bodyPr>
          <a:lstStyle/>
          <a:p>
            <a:r>
              <a:rPr lang="en-US" b="1" i="0">
                <a:solidFill>
                  <a:schemeClr val="tx2">
                    <a:lumMod val="90000"/>
                  </a:schemeClr>
                </a:solidFill>
                <a:effectLst/>
                <a:latin typeface="Roboto" panose="02000000000000000000" pitchFamily="2" charset="0"/>
              </a:rPr>
              <a:t>VISION</a:t>
            </a:r>
            <a:br>
              <a:rPr lang="en-US" b="0" i="0">
                <a:solidFill>
                  <a:schemeClr val="tx2">
                    <a:lumMod val="90000"/>
                  </a:schemeClr>
                </a:solidFill>
                <a:effectLst/>
                <a:latin typeface="Roboto" panose="02000000000000000000" pitchFamily="2" charset="0"/>
              </a:rPr>
            </a:br>
            <a:r>
              <a:rPr lang="en-US" b="0" i="0">
                <a:solidFill>
                  <a:schemeClr val="tx2">
                    <a:lumMod val="90000"/>
                  </a:schemeClr>
                </a:solidFill>
                <a:effectLst/>
                <a:latin typeface="Roboto" panose="02000000000000000000" pitchFamily="2" charset="0"/>
              </a:rPr>
              <a:t>To promote uniformity in agriculture marketing by streamlining of procedures across the integrated markets, removing information asymmetry between buyers and sellers and promoting real time price discovery based on actual demand and supply.</a:t>
            </a:r>
          </a:p>
          <a:p>
            <a:pPr algn="just"/>
            <a:r>
              <a:rPr lang="en-US" b="1" i="0">
                <a:solidFill>
                  <a:schemeClr val="tx2">
                    <a:lumMod val="90000"/>
                  </a:schemeClr>
                </a:solidFill>
                <a:effectLst/>
                <a:latin typeface="Roboto" panose="02000000000000000000" pitchFamily="2" charset="0"/>
              </a:rPr>
              <a:t>MISSION</a:t>
            </a:r>
            <a:endParaRPr lang="en-US" b="0" i="0">
              <a:solidFill>
                <a:schemeClr val="tx2">
                  <a:lumMod val="90000"/>
                </a:schemeClr>
              </a:solidFill>
              <a:effectLst/>
              <a:latin typeface="Roboto" panose="02000000000000000000" pitchFamily="2" charset="0"/>
            </a:endParaRPr>
          </a:p>
          <a:p>
            <a:pPr algn="just"/>
            <a:r>
              <a:rPr lang="en-US" b="0" i="0">
                <a:solidFill>
                  <a:schemeClr val="tx2">
                    <a:lumMod val="90000"/>
                  </a:schemeClr>
                </a:solidFill>
                <a:effectLst/>
                <a:latin typeface="Roboto" panose="02000000000000000000" pitchFamily="2" charset="0"/>
              </a:rPr>
              <a:t>Integration of APMCs across the country through a common online market platform to facilitate pan-India trade in agriculture commodities, providing better price discovery through transparent auction process based on quality of produce along with timely online payment.</a:t>
            </a:r>
          </a:p>
          <a:p>
            <a:endParaRPr lang="en-IN" dirty="0"/>
          </a:p>
        </p:txBody>
      </p:sp>
    </p:spTree>
    <p:extLst>
      <p:ext uri="{BB962C8B-B14F-4D97-AF65-F5344CB8AC3E}">
        <p14:creationId xmlns:p14="http://schemas.microsoft.com/office/powerpoint/2010/main" val="315748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endParaRPr lang="en-IN" dirty="0"/>
          </a:p>
        </p:txBody>
      </p:sp>
      <p:sp>
        <p:nvSpPr>
          <p:cNvPr id="3" name="Content Placeholder 2"/>
          <p:cNvSpPr>
            <a:spLocks noGrp="1"/>
          </p:cNvSpPr>
          <p:nvPr>
            <p:ph idx="1"/>
          </p:nvPr>
        </p:nvSpPr>
        <p:spPr/>
        <p:txBody>
          <a:bodyPr>
            <a:normAutofit fontScale="92500" lnSpcReduction="20000"/>
          </a:bodyPr>
          <a:lstStyle/>
          <a:p>
            <a:r>
              <a:rPr lang="en-US" b="1">
                <a:solidFill>
                  <a:schemeClr val="tx2">
                    <a:lumMod val="90000"/>
                  </a:schemeClr>
                </a:solidFill>
                <a:latin typeface="Arial" panose="020B0604020202020204" pitchFamily="34" charset="0"/>
              </a:rPr>
              <a:t>E-Godam</a:t>
            </a:r>
            <a:r>
              <a:rPr lang="en-US" b="0" i="0">
                <a:solidFill>
                  <a:schemeClr val="tx2">
                    <a:lumMod val="90000"/>
                  </a:schemeClr>
                </a:solidFill>
                <a:effectLst/>
                <a:latin typeface="Arial" panose="020B0604020202020204" pitchFamily="34" charset="0"/>
              </a:rPr>
              <a:t> is an online trading platform for agricultural commodities in India. The market facilitates farmers, traders and buyers with online trading in commodities.</a:t>
            </a:r>
          </a:p>
          <a:p>
            <a:r>
              <a:rPr lang="en-US" b="1" i="0">
                <a:solidFill>
                  <a:schemeClr val="tx2">
                    <a:lumMod val="90000"/>
                  </a:schemeClr>
                </a:solidFill>
                <a:effectLst/>
                <a:latin typeface="Arial" panose="020B0604020202020204" pitchFamily="34" charset="0"/>
              </a:rPr>
              <a:t>Various facilites given to stake holders-</a:t>
            </a:r>
          </a:p>
          <a:p>
            <a:pPr lvl="1"/>
            <a:r>
              <a:rPr lang="en-US" b="0" i="0">
                <a:solidFill>
                  <a:schemeClr val="tx2">
                    <a:lumMod val="90000"/>
                  </a:schemeClr>
                </a:solidFill>
                <a:effectLst/>
                <a:latin typeface="Arial" panose="020B0604020202020204" pitchFamily="34" charset="0"/>
              </a:rPr>
              <a:t>Farmers: They can sell products without the interference of any brokers or middlemen thereby making competitive returns out of their investment.</a:t>
            </a:r>
          </a:p>
          <a:p>
            <a:pPr lvl="1"/>
            <a:r>
              <a:rPr lang="en-US" b="0" i="0">
                <a:solidFill>
                  <a:schemeClr val="tx2">
                    <a:lumMod val="90000"/>
                  </a:schemeClr>
                </a:solidFill>
                <a:effectLst/>
                <a:latin typeface="Arial" panose="020B0604020202020204" pitchFamily="34" charset="0"/>
              </a:rPr>
              <a:t>Traders: Traders will be able to do secondary trading from one APMC to another one anywhere in India. Local traders can get access to the larger national market for secondary trading.</a:t>
            </a:r>
          </a:p>
          <a:p>
            <a:pPr lvl="1"/>
            <a:r>
              <a:rPr lang="en-US" b="0" i="0">
                <a:solidFill>
                  <a:schemeClr val="tx2">
                    <a:lumMod val="90000"/>
                  </a:schemeClr>
                </a:solidFill>
                <a:effectLst/>
                <a:latin typeface="Arial" panose="020B0604020202020204" pitchFamily="34" charset="0"/>
              </a:rPr>
              <a:t>Buyers: Processers &amp; Exporters</a:t>
            </a:r>
          </a:p>
          <a:p>
            <a:endParaRPr lang="en-IN"/>
          </a:p>
        </p:txBody>
      </p:sp>
    </p:spTree>
    <p:extLst>
      <p:ext uri="{BB962C8B-B14F-4D97-AF65-F5344CB8AC3E}">
        <p14:creationId xmlns:p14="http://schemas.microsoft.com/office/powerpoint/2010/main" val="3093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lang="en-IN" dirty="0"/>
          </a:p>
        </p:txBody>
      </p:sp>
      <p:pic>
        <p:nvPicPr>
          <p:cNvPr id="5" name="Content Placeholder 4">
            <a:extLst>
              <a:ext uri="{FF2B5EF4-FFF2-40B4-BE49-F238E27FC236}">
                <a16:creationId xmlns:a16="http://schemas.microsoft.com/office/drawing/2014/main" id="{9A494795-DF98-46F9-8499-D8D436A731E7}"/>
              </a:ext>
            </a:extLst>
          </p:cNvPr>
          <p:cNvPicPr>
            <a:picLocks noGrp="1" noChangeAspect="1"/>
          </p:cNvPicPr>
          <p:nvPr>
            <p:ph idx="1"/>
          </p:nvPr>
        </p:nvPicPr>
        <p:blipFill>
          <a:blip r:embed="rId2"/>
          <a:stretch>
            <a:fillRect/>
          </a:stretch>
        </p:blipFill>
        <p:spPr>
          <a:xfrm>
            <a:off x="2330824" y="2629573"/>
            <a:ext cx="5497289" cy="2781541"/>
          </a:xfrm>
        </p:spPr>
      </p:pic>
    </p:spTree>
    <p:extLst>
      <p:ext uri="{BB962C8B-B14F-4D97-AF65-F5344CB8AC3E}">
        <p14:creationId xmlns:p14="http://schemas.microsoft.com/office/powerpoint/2010/main" val="78263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used</a:t>
            </a:r>
            <a:endParaRPr lang="en-IN" dirty="0"/>
          </a:p>
        </p:txBody>
      </p:sp>
      <p:sp>
        <p:nvSpPr>
          <p:cNvPr id="3" name="Content Placeholder 2"/>
          <p:cNvSpPr>
            <a:spLocks noGrp="1"/>
          </p:cNvSpPr>
          <p:nvPr>
            <p:ph idx="1"/>
          </p:nvPr>
        </p:nvSpPr>
        <p:spPr/>
        <p:txBody>
          <a:bodyPr/>
          <a:lstStyle/>
          <a:p>
            <a:r>
              <a:rPr lang="en-IN"/>
              <a:t>Bootstrap 4</a:t>
            </a:r>
          </a:p>
          <a:p>
            <a:r>
              <a:rPr lang="en-IN"/>
              <a:t>HTML,CSS,JAVASRIPT</a:t>
            </a:r>
          </a:p>
          <a:p>
            <a:r>
              <a:rPr lang="en-IN"/>
              <a:t>php</a:t>
            </a:r>
          </a:p>
          <a:p>
            <a:endParaRPr lang="en-IN"/>
          </a:p>
        </p:txBody>
      </p:sp>
    </p:spTree>
    <p:extLst>
      <p:ext uri="{BB962C8B-B14F-4D97-AF65-F5344CB8AC3E}">
        <p14:creationId xmlns:p14="http://schemas.microsoft.com/office/powerpoint/2010/main" val="37704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ircle(in)">
                                      <p:cBhvr>
                                        <p:cTn id="2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a:t>
            </a:r>
            <a:r>
              <a:rPr lang="en-US" dirty="0"/>
              <a:t> diagram</a:t>
            </a:r>
            <a:endParaRPr lang="en-IN" dirty="0"/>
          </a:p>
        </p:txBody>
      </p:sp>
      <p:pic>
        <p:nvPicPr>
          <p:cNvPr id="11" name="Content Placeholder 10">
            <a:extLst>
              <a:ext uri="{FF2B5EF4-FFF2-40B4-BE49-F238E27FC236}">
                <a16:creationId xmlns:a16="http://schemas.microsoft.com/office/drawing/2014/main" id="{17775DFE-94C9-4C9C-A409-294D2DBDCB3E}"/>
              </a:ext>
            </a:extLst>
          </p:cNvPr>
          <p:cNvPicPr>
            <a:picLocks noGrp="1" noChangeAspect="1"/>
          </p:cNvPicPr>
          <p:nvPr>
            <p:ph idx="1"/>
          </p:nvPr>
        </p:nvPicPr>
        <p:blipFill>
          <a:blip r:embed="rId2"/>
          <a:stretch>
            <a:fillRect/>
          </a:stretch>
        </p:blipFill>
        <p:spPr>
          <a:xfrm>
            <a:off x="1497107" y="2249487"/>
            <a:ext cx="9386046" cy="4339571"/>
          </a:xfrm>
        </p:spPr>
      </p:pic>
    </p:spTree>
    <p:extLst>
      <p:ext uri="{BB962C8B-B14F-4D97-AF65-F5344CB8AC3E}">
        <p14:creationId xmlns:p14="http://schemas.microsoft.com/office/powerpoint/2010/main" val="66403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case diagram</a:t>
            </a:r>
            <a:endParaRPr lang="en-IN" dirty="0"/>
          </a:p>
        </p:txBody>
      </p:sp>
      <p:pic>
        <p:nvPicPr>
          <p:cNvPr id="9" name="Content Placeholder 8">
            <a:extLst>
              <a:ext uri="{FF2B5EF4-FFF2-40B4-BE49-F238E27FC236}">
                <a16:creationId xmlns:a16="http://schemas.microsoft.com/office/drawing/2014/main" id="{79361DAB-584E-4F61-801F-A856DA9EBCEE}"/>
              </a:ext>
            </a:extLst>
          </p:cNvPr>
          <p:cNvPicPr>
            <a:picLocks noGrp="1" noChangeAspect="1"/>
          </p:cNvPicPr>
          <p:nvPr>
            <p:ph idx="1"/>
          </p:nvPr>
        </p:nvPicPr>
        <p:blipFill>
          <a:blip r:embed="rId2"/>
          <a:stretch>
            <a:fillRect/>
          </a:stretch>
        </p:blipFill>
        <p:spPr>
          <a:xfrm>
            <a:off x="1837766" y="1676401"/>
            <a:ext cx="7951694" cy="5047128"/>
          </a:xfrm>
        </p:spPr>
      </p:pic>
    </p:spTree>
    <p:extLst>
      <p:ext uri="{BB962C8B-B14F-4D97-AF65-F5344CB8AC3E}">
        <p14:creationId xmlns:p14="http://schemas.microsoft.com/office/powerpoint/2010/main" val="4506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a:t>
            </a:r>
            <a:endParaRPr lang="en-IN" dirty="0"/>
          </a:p>
        </p:txBody>
      </p:sp>
      <p:pic>
        <p:nvPicPr>
          <p:cNvPr id="5" name="Content Placeholder 4">
            <a:extLst>
              <a:ext uri="{FF2B5EF4-FFF2-40B4-BE49-F238E27FC236}">
                <a16:creationId xmlns:a16="http://schemas.microsoft.com/office/drawing/2014/main" id="{9C64877E-C894-4384-AEFD-225AABF21FC7}"/>
              </a:ext>
            </a:extLst>
          </p:cNvPr>
          <p:cNvPicPr>
            <a:picLocks noGrp="1" noChangeAspect="1"/>
          </p:cNvPicPr>
          <p:nvPr>
            <p:ph idx="1"/>
          </p:nvPr>
        </p:nvPicPr>
        <p:blipFill>
          <a:blip r:embed="rId2"/>
          <a:stretch>
            <a:fillRect/>
          </a:stretch>
        </p:blipFill>
        <p:spPr>
          <a:xfrm>
            <a:off x="828536" y="2244300"/>
            <a:ext cx="5265876" cy="3139712"/>
          </a:xfrm>
        </p:spPr>
      </p:pic>
      <p:pic>
        <p:nvPicPr>
          <p:cNvPr id="7" name="Picture 6">
            <a:extLst>
              <a:ext uri="{FF2B5EF4-FFF2-40B4-BE49-F238E27FC236}">
                <a16:creationId xmlns:a16="http://schemas.microsoft.com/office/drawing/2014/main" id="{DB09F510-5CA3-4758-834A-B0BAFDF5E35E}"/>
              </a:ext>
            </a:extLst>
          </p:cNvPr>
          <p:cNvPicPr>
            <a:picLocks noChangeAspect="1"/>
          </p:cNvPicPr>
          <p:nvPr/>
        </p:nvPicPr>
        <p:blipFill>
          <a:blip r:embed="rId3"/>
          <a:stretch>
            <a:fillRect/>
          </a:stretch>
        </p:blipFill>
        <p:spPr>
          <a:xfrm>
            <a:off x="6225561" y="2301455"/>
            <a:ext cx="4671465" cy="3025402"/>
          </a:xfrm>
          <a:prstGeom prst="rect">
            <a:avLst/>
          </a:prstGeom>
        </p:spPr>
      </p:pic>
    </p:spTree>
    <p:extLst>
      <p:ext uri="{BB962C8B-B14F-4D97-AF65-F5344CB8AC3E}">
        <p14:creationId xmlns:p14="http://schemas.microsoft.com/office/powerpoint/2010/main" val="140130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2375-47C9-4D40-9545-3D757D7CABC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1B50654-F3C3-40BA-9F39-733001252DF8}"/>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01F277F5-287A-4BA5-8D49-504B9E170222}"/>
              </a:ext>
            </a:extLst>
          </p:cNvPr>
          <p:cNvPicPr>
            <a:picLocks noChangeAspect="1"/>
          </p:cNvPicPr>
          <p:nvPr/>
        </p:nvPicPr>
        <p:blipFill>
          <a:blip r:embed="rId2"/>
          <a:stretch>
            <a:fillRect/>
          </a:stretch>
        </p:blipFill>
        <p:spPr>
          <a:xfrm>
            <a:off x="1524001" y="600636"/>
            <a:ext cx="5540189" cy="3935506"/>
          </a:xfrm>
          <a:prstGeom prst="rect">
            <a:avLst/>
          </a:prstGeom>
        </p:spPr>
      </p:pic>
      <p:pic>
        <p:nvPicPr>
          <p:cNvPr id="9" name="Picture 8">
            <a:extLst>
              <a:ext uri="{FF2B5EF4-FFF2-40B4-BE49-F238E27FC236}">
                <a16:creationId xmlns:a16="http://schemas.microsoft.com/office/drawing/2014/main" id="{43CDA887-80BA-45A8-8B3B-EF0344093020}"/>
              </a:ext>
            </a:extLst>
          </p:cNvPr>
          <p:cNvPicPr>
            <a:picLocks noChangeAspect="1"/>
          </p:cNvPicPr>
          <p:nvPr/>
        </p:nvPicPr>
        <p:blipFill>
          <a:blip r:embed="rId3"/>
          <a:stretch>
            <a:fillRect/>
          </a:stretch>
        </p:blipFill>
        <p:spPr>
          <a:xfrm>
            <a:off x="7227586" y="600636"/>
            <a:ext cx="4801016" cy="3935505"/>
          </a:xfrm>
          <a:prstGeom prst="rect">
            <a:avLst/>
          </a:prstGeom>
        </p:spPr>
      </p:pic>
    </p:spTree>
    <p:extLst>
      <p:ext uri="{BB962C8B-B14F-4D97-AF65-F5344CB8AC3E}">
        <p14:creationId xmlns:p14="http://schemas.microsoft.com/office/powerpoint/2010/main" val="154110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763</TotalTime>
  <Words>253</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Roboto</vt:lpstr>
      <vt:lpstr>Times New Roman</vt:lpstr>
      <vt:lpstr>Tw Cen MT</vt:lpstr>
      <vt:lpstr>Circuit</vt:lpstr>
      <vt:lpstr>        Mini project Presentation SESSION 2021-22</vt:lpstr>
      <vt:lpstr>E-Godam</vt:lpstr>
      <vt:lpstr>Project description</vt:lpstr>
      <vt:lpstr>Project flow</vt:lpstr>
      <vt:lpstr>Technology used</vt:lpstr>
      <vt:lpstr>Er diagram</vt:lpstr>
      <vt:lpstr>USE case diagram</vt:lpstr>
      <vt:lpstr>Screens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Harikesh Singh</dc:creator>
  <cp:lastModifiedBy>Ansh Bhardwaj</cp:lastModifiedBy>
  <cp:revision>212</cp:revision>
  <dcterms:created xsi:type="dcterms:W3CDTF">2019-09-25T05:42:00Z</dcterms:created>
  <dcterms:modified xsi:type="dcterms:W3CDTF">2021-12-20T16:23:53Z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