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23"/>
  </p:notesMasterIdLst>
  <p:sldIdLst>
    <p:sldId id="256" r:id="rId5"/>
    <p:sldId id="2146847054" r:id="rId6"/>
    <p:sldId id="262" r:id="rId7"/>
    <p:sldId id="263" r:id="rId8"/>
    <p:sldId id="2146847062" r:id="rId9"/>
    <p:sldId id="2146847063" r:id="rId10"/>
    <p:sldId id="265" r:id="rId11"/>
    <p:sldId id="266" r:id="rId12"/>
    <p:sldId id="2146847064" r:id="rId13"/>
    <p:sldId id="267" r:id="rId14"/>
    <p:sldId id="2146847060" r:id="rId15"/>
    <p:sldId id="2146847057" r:id="rId16"/>
    <p:sldId id="2146847058" r:id="rId17"/>
    <p:sldId id="2146847059" r:id="rId18"/>
    <p:sldId id="268" r:id="rId19"/>
    <p:sldId id="2146847055"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0"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827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69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053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39199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20970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21180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2159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91402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320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63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3892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4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809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735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632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5021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202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3BDAF3F3-DF63-BFD8-2C6B-AEF2D06EE5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65181700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277" y="1744185"/>
            <a:ext cx="12726648" cy="646331"/>
          </a:xfrm>
          <a:prstGeom prst="rect">
            <a:avLst/>
          </a:prstGeom>
          <a:noFill/>
        </p:spPr>
        <p:txBody>
          <a:bodyPr wrap="square" lIns="91440" tIns="45720" rIns="91440" bIns="45720" rtlCol="0" anchor="t">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4129500" y="4558557"/>
            <a:ext cx="9759485"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Ansh Bomb   –  2021103508</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Guindy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Anna University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Department of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Result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78859" y="1846424"/>
            <a:ext cx="11029615" cy="158257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keylogger application successfully captures and logs keyboard events in real-time, providing insights into user input behavior and patterns.</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9C37-CF29-25DC-9A17-3BD81C0C1AF8}"/>
              </a:ext>
            </a:extLst>
          </p:cNvPr>
          <p:cNvSpPr>
            <a:spLocks noGrp="1"/>
          </p:cNvSpPr>
          <p:nvPr>
            <p:ph type="title"/>
          </p:nvPr>
        </p:nvSpPr>
        <p:spPr>
          <a:xfrm>
            <a:off x="1620946" y="475071"/>
            <a:ext cx="10018713" cy="1752599"/>
          </a:xfrm>
        </p:spPr>
        <p:txBody>
          <a:bodyPr/>
          <a:lstStyle/>
          <a:p>
            <a:r>
              <a:rPr lang="en-IN" sz="5400" dirty="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8BCB5FF-8EB9-B611-B911-ACE2914C72DD}"/>
              </a:ext>
            </a:extLst>
          </p:cNvPr>
          <p:cNvPicPr>
            <a:picLocks noGrp="1" noChangeAspect="1"/>
          </p:cNvPicPr>
          <p:nvPr>
            <p:ph idx="1"/>
          </p:nvPr>
        </p:nvPicPr>
        <p:blipFill>
          <a:blip r:embed="rId2"/>
          <a:stretch>
            <a:fillRect/>
          </a:stretch>
        </p:blipFill>
        <p:spPr>
          <a:xfrm>
            <a:off x="7373949" y="2227670"/>
            <a:ext cx="3767017" cy="3490843"/>
          </a:xfrm>
        </p:spPr>
      </p:pic>
      <p:pic>
        <p:nvPicPr>
          <p:cNvPr id="7" name="Picture 6">
            <a:extLst>
              <a:ext uri="{FF2B5EF4-FFF2-40B4-BE49-F238E27FC236}">
                <a16:creationId xmlns:a16="http://schemas.microsoft.com/office/drawing/2014/main" id="{2503F4E1-D936-807E-7B33-1FF019F2DE0B}"/>
              </a:ext>
            </a:extLst>
          </p:cNvPr>
          <p:cNvPicPr>
            <a:picLocks noChangeAspect="1"/>
          </p:cNvPicPr>
          <p:nvPr/>
        </p:nvPicPr>
        <p:blipFill>
          <a:blip r:embed="rId3"/>
          <a:stretch>
            <a:fillRect/>
          </a:stretch>
        </p:blipFill>
        <p:spPr>
          <a:xfrm>
            <a:off x="1411416" y="2227671"/>
            <a:ext cx="5082251" cy="3482074"/>
          </a:xfrm>
          <a:prstGeom prst="rect">
            <a:avLst/>
          </a:prstGeom>
        </p:spPr>
      </p:pic>
    </p:spTree>
    <p:extLst>
      <p:ext uri="{BB962C8B-B14F-4D97-AF65-F5344CB8AC3E}">
        <p14:creationId xmlns:p14="http://schemas.microsoft.com/office/powerpoint/2010/main" val="369484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1242573" y="0"/>
            <a:ext cx="10018713" cy="1752599"/>
          </a:xfrm>
        </p:spPr>
        <p:txBody>
          <a:bodyPr>
            <a:normAutofit/>
          </a:bodyPr>
          <a:lstStyle/>
          <a:p>
            <a:r>
              <a:rPr lang="en-IN" sz="5400" dirty="0" err="1">
                <a:latin typeface="Times New Roman" panose="02020603050405020304" pitchFamily="18" charset="0"/>
                <a:cs typeface="Times New Roman" panose="02020603050405020304" pitchFamily="18" charset="0"/>
              </a:rPr>
              <a:t>Key_log</a:t>
            </a:r>
            <a:r>
              <a:rPr lang="en-IN" sz="5400" dirty="0">
                <a:latin typeface="Times New Roman" panose="02020603050405020304" pitchFamily="18" charset="0"/>
                <a:cs typeface="Times New Roman" panose="02020603050405020304" pitchFamily="18" charset="0"/>
              </a:rPr>
              <a:t> </a:t>
            </a:r>
            <a:r>
              <a:rPr lang="en-IN" sz="5400" dirty="0" err="1">
                <a:latin typeface="Times New Roman" panose="02020603050405020304" pitchFamily="18" charset="0"/>
                <a:cs typeface="Times New Roman" panose="02020603050405020304" pitchFamily="18" charset="0"/>
              </a:rPr>
              <a:t>json</a:t>
            </a:r>
            <a:r>
              <a:rPr lang="en-IN" sz="5400" dirty="0">
                <a:latin typeface="Times New Roman" panose="02020603050405020304" pitchFamily="18" charset="0"/>
                <a:cs typeface="Times New Roman" panose="02020603050405020304" pitchFamily="18" charset="0"/>
              </a:rPr>
              <a:t> file</a:t>
            </a:r>
          </a:p>
        </p:txBody>
      </p:sp>
      <p:pic>
        <p:nvPicPr>
          <p:cNvPr id="5" name="Picture 4">
            <a:extLst>
              <a:ext uri="{FF2B5EF4-FFF2-40B4-BE49-F238E27FC236}">
                <a16:creationId xmlns:a16="http://schemas.microsoft.com/office/drawing/2014/main" id="{51DE85E1-BB60-9822-DA41-F360319B3A35}"/>
              </a:ext>
            </a:extLst>
          </p:cNvPr>
          <p:cNvPicPr>
            <a:picLocks noChangeAspect="1"/>
          </p:cNvPicPr>
          <p:nvPr/>
        </p:nvPicPr>
        <p:blipFill>
          <a:blip r:embed="rId2"/>
          <a:stretch>
            <a:fillRect/>
          </a:stretch>
        </p:blipFill>
        <p:spPr>
          <a:xfrm>
            <a:off x="2533126" y="1429407"/>
            <a:ext cx="3315882" cy="5428593"/>
          </a:xfrm>
          <a:prstGeom prst="rect">
            <a:avLst/>
          </a:prstGeom>
        </p:spPr>
      </p:pic>
      <p:pic>
        <p:nvPicPr>
          <p:cNvPr id="8" name="Picture 7">
            <a:extLst>
              <a:ext uri="{FF2B5EF4-FFF2-40B4-BE49-F238E27FC236}">
                <a16:creationId xmlns:a16="http://schemas.microsoft.com/office/drawing/2014/main" id="{8DFBAFA8-6655-EB2E-839C-E290B56D6A0E}"/>
              </a:ext>
            </a:extLst>
          </p:cNvPr>
          <p:cNvPicPr>
            <a:picLocks noChangeAspect="1"/>
          </p:cNvPicPr>
          <p:nvPr/>
        </p:nvPicPr>
        <p:blipFill>
          <a:blip r:embed="rId3"/>
          <a:stretch>
            <a:fillRect/>
          </a:stretch>
        </p:blipFill>
        <p:spPr>
          <a:xfrm>
            <a:off x="7139560" y="1354096"/>
            <a:ext cx="2740164" cy="5464490"/>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BBA4C-2C09-CF8B-6B93-718BC5A4079F}"/>
              </a:ext>
            </a:extLst>
          </p:cNvPr>
          <p:cNvPicPr>
            <a:picLocks noChangeAspect="1"/>
          </p:cNvPicPr>
          <p:nvPr/>
        </p:nvPicPr>
        <p:blipFill>
          <a:blip r:embed="rId2"/>
          <a:stretch>
            <a:fillRect/>
          </a:stretch>
        </p:blipFill>
        <p:spPr>
          <a:xfrm>
            <a:off x="1770246" y="909286"/>
            <a:ext cx="3648584" cy="5039428"/>
          </a:xfrm>
          <a:prstGeom prst="rect">
            <a:avLst/>
          </a:prstGeom>
        </p:spPr>
      </p:pic>
      <p:pic>
        <p:nvPicPr>
          <p:cNvPr id="7" name="Picture 6">
            <a:extLst>
              <a:ext uri="{FF2B5EF4-FFF2-40B4-BE49-F238E27FC236}">
                <a16:creationId xmlns:a16="http://schemas.microsoft.com/office/drawing/2014/main" id="{A4849E12-AA6B-849C-69C1-23EA7EF603E8}"/>
              </a:ext>
            </a:extLst>
          </p:cNvPr>
          <p:cNvPicPr>
            <a:picLocks noChangeAspect="1"/>
          </p:cNvPicPr>
          <p:nvPr/>
        </p:nvPicPr>
        <p:blipFill>
          <a:blip r:embed="rId3"/>
          <a:stretch>
            <a:fillRect/>
          </a:stretch>
        </p:blipFill>
        <p:spPr>
          <a:xfrm>
            <a:off x="7699776" y="1071233"/>
            <a:ext cx="2867425" cy="4715533"/>
          </a:xfrm>
          <a:prstGeom prst="rect">
            <a:avLst/>
          </a:prstGeom>
        </p:spPr>
      </p:pic>
    </p:spTree>
    <p:extLst>
      <p:ext uri="{BB962C8B-B14F-4D97-AF65-F5344CB8AC3E}">
        <p14:creationId xmlns:p14="http://schemas.microsoft.com/office/powerpoint/2010/main" val="277014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5400" dirty="0" err="1">
                <a:latin typeface="Times New Roman" panose="02020603050405020304" pitchFamily="18" charset="0"/>
                <a:cs typeface="Times New Roman" panose="02020603050405020304" pitchFamily="18" charset="0"/>
              </a:rPr>
              <a:t>Key_log</a:t>
            </a:r>
            <a:r>
              <a:rPr lang="en-IN" sz="5400" dirty="0">
                <a:latin typeface="Times New Roman" panose="02020603050405020304" pitchFamily="18" charset="0"/>
                <a:cs typeface="Times New Roman" panose="02020603050405020304" pitchFamily="18" charset="0"/>
              </a:rPr>
              <a:t> file</a:t>
            </a:r>
          </a:p>
        </p:txBody>
      </p:sp>
      <p:pic>
        <p:nvPicPr>
          <p:cNvPr id="4" name="Picture 3">
            <a:extLst>
              <a:ext uri="{FF2B5EF4-FFF2-40B4-BE49-F238E27FC236}">
                <a16:creationId xmlns:a16="http://schemas.microsoft.com/office/drawing/2014/main" id="{D82C33BF-522B-9A3E-DE52-0C5F7750C2BC}"/>
              </a:ext>
            </a:extLst>
          </p:cNvPr>
          <p:cNvPicPr>
            <a:picLocks noChangeAspect="1"/>
          </p:cNvPicPr>
          <p:nvPr/>
        </p:nvPicPr>
        <p:blipFill>
          <a:blip r:embed="rId2"/>
          <a:stretch>
            <a:fillRect/>
          </a:stretch>
        </p:blipFill>
        <p:spPr>
          <a:xfrm>
            <a:off x="2106673" y="2667005"/>
            <a:ext cx="8658766" cy="1947036"/>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84614" y="0"/>
            <a:ext cx="10018713" cy="1132490"/>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Conclusion</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162385" y="1021062"/>
            <a:ext cx="11029615" cy="513648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2384" y="3318994"/>
            <a:ext cx="11029616" cy="3930978"/>
          </a:xfrm>
        </p:spPr>
        <p:txBody>
          <a:bodyPr/>
          <a:lstStyle/>
          <a:p>
            <a:pPr marL="0" indent="0">
              <a:buNone/>
            </a:pPr>
            <a:r>
              <a:rPr lang="en-US" sz="3200" b="1" dirty="0">
                <a:latin typeface="Times New Roman" panose="02020603050405020304" pitchFamily="18" charset="0"/>
                <a:cs typeface="Times New Roman" panose="02020603050405020304" pitchFamily="18" charset="0"/>
              </a:rPr>
              <a:t>Potential Enhancements</a:t>
            </a:r>
          </a:p>
          <a:p>
            <a:pPr marL="899435" lvl="2" indent="-305435"/>
            <a:r>
              <a:rPr lang="en-US" sz="14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4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4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4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4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77814"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Problem Statement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162385" y="1498876"/>
            <a:ext cx="11029615" cy="4673324"/>
          </a:xfrm>
        </p:spPr>
        <p:txBody>
          <a:bodyPr/>
          <a:lstStyle/>
          <a:p>
            <a:pPr marL="0" indent="0">
              <a:buNone/>
            </a:pPr>
            <a:r>
              <a:rPr lang="en-US" dirty="0">
                <a:latin typeface="Times New Roman" panose="02020603050405020304" pitchFamily="18" charset="0"/>
                <a:cs typeface="Times New Roman" panose="02020603050405020304" pitchFamily="18" charset="0"/>
              </a:rPr>
              <a:t>In the modern era dominated by digital technologies, the pervasive issue of cybersecurity threats remains a pressing concern. Among these threats, keyloggers stand out as particularly insidious software tools crafted to clandestinely track and record keystrokes on a user's device without their awareness. This poses a grave risk to both individuals and institutions, as keyloggers have the capability to intercept sensitive data like passwords, credit card information, and other personal details, thereby facilitating identity theft, financial harm, and breaches of privacy.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 Solution</a:t>
            </a:r>
            <a:endParaRPr lang="en-US"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600200" y="1275347"/>
            <a:ext cx="9781674" cy="51398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proposed system aims to address the challenge of detecting and preventing keylogger threats effectively by implementing advanced detection mechanisms and response strategies to safeguard users' sensitive information. The solution will consist of the following components: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Detection Mechanism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sophisticated algorithms to continuously monitor system activities and identify suspicious behavior indicative of keylogging activities.</a:t>
            </a:r>
          </a:p>
          <a:p>
            <a:r>
              <a:rPr lang="en-US" dirty="0">
                <a:latin typeface="Times New Roman" panose="02020603050405020304" pitchFamily="18" charset="0"/>
                <a:cs typeface="Times New Roman" panose="02020603050405020304" pitchFamily="18" charset="0"/>
              </a:rPr>
              <a:t>Utilize machine learning and behavioral analysis techniques to establish baseline user behavior and detect deviations that may indicate the presence of a keylogger.</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Real-time Alerting and Response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Integrate a responsive alerting system to promptly notify users and administrators upon detection of keylogging activities, facilitating quick investigation and mitigation of security threats.</a:t>
            </a:r>
          </a:p>
          <a:p>
            <a:r>
              <a:rPr lang="en-US" dirty="0">
                <a:latin typeface="Times New Roman" panose="02020603050405020304" pitchFamily="18"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a:t>
            </a:r>
            <a:r>
              <a:rPr lang="en-US" sz="4400" b="1" dirty="0">
                <a:solidFill>
                  <a:schemeClr val="accent1"/>
                </a:solidFill>
                <a:latin typeface="Times New Roman" panose="02020603050405020304" pitchFamily="18" charset="0"/>
                <a:cs typeface="Times New Roman" panose="02020603050405020304" pitchFamily="18" charset="0"/>
              </a:rPr>
              <a:t> Solution</a:t>
            </a:r>
            <a:endParaRPr lang="en-US"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600200" y="1275347"/>
            <a:ext cx="9781674" cy="375487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Continuous Monitoring and Updates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Establish a framework for continuous monitoring and updating of the keylogger detection system to adapt to evolving threats and vulnerabilities.</a:t>
            </a:r>
          </a:p>
          <a:p>
            <a:r>
              <a:rPr lang="en-US" dirty="0">
                <a:latin typeface="Times New Roman" panose="02020603050405020304" pitchFamily="18" charset="0"/>
                <a:cs typeface="Times New Roman" panose="02020603050405020304" pitchFamily="18" charset="0"/>
              </a:rPr>
              <a:t>Deploy regular updates and patches to improve detection capabilities and address emerging security challenges effectively.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Evaluation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Assess the system's performance using appropriate metrics such as detection accuracy, false positive rate, and response time.</a:t>
            </a:r>
          </a:p>
          <a:p>
            <a:r>
              <a:rPr lang="en-US" dirty="0">
                <a:latin typeface="Times New Roman" panose="02020603050405020304" pitchFamily="18" charset="0"/>
                <a:cs typeface="Times New Roman" panose="02020603050405020304" pitchFamily="18" charset="0"/>
              </a:rPr>
              <a:t>Conduct thorough testing and validation to ensure the reliability and effectiveness of the keylogger detection system in real-world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57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a:t>
            </a:r>
            <a:r>
              <a:rPr lang="en-US" sz="4400" b="1" dirty="0">
                <a:solidFill>
                  <a:schemeClr val="accent1"/>
                </a:solidFill>
                <a:latin typeface="Times New Roman" panose="02020603050405020304" pitchFamily="18" charset="0"/>
                <a:cs typeface="Times New Roman" panose="02020603050405020304" pitchFamily="18" charset="0"/>
              </a:rPr>
              <a:t> Solution</a:t>
            </a:r>
            <a:endParaRPr lang="en-US"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590799" y="1997839"/>
            <a:ext cx="9781674" cy="289310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Result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Upon implementation and deployment, the system demonstrated significant improvements in detecting and preventing keylogger threats. Through its advanced detection mechanisms and real-time alerting system, users and administrators were promptly notified of suspicious activities, allowing for swift investigation and mitigation. Secure input handling mechanisms ensured the protection of sensitive information, while continuous monitoring and updates enabled the system to adapt to evolving threats effectively. Evaluation of the system's performance indicated high accuracy in detecting keylogging activities, low false positive rates, and rapid response times, ensuring robust security in real-world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42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48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8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73287" y="2046889"/>
            <a:ext cx="10018713" cy="3124201"/>
          </a:xfrm>
        </p:spPr>
        <p:txBody>
          <a:bodyPr>
            <a:noAutofit/>
          </a:bodyPr>
          <a:lstStyle/>
          <a:p>
            <a:pPr marL="0" indent="0">
              <a:buNone/>
            </a:pPr>
            <a:r>
              <a:rPr lang="en-IN" sz="2800" b="1" dirty="0">
                <a:solidFill>
                  <a:srgbClr val="0F0F0F"/>
                </a:solidFill>
                <a:latin typeface="Times New Roman" panose="02020603050405020304" pitchFamily="18" charset="0"/>
                <a:cs typeface="Times New Roman" panose="02020603050405020304" pitchFamily="18" charset="0"/>
              </a:rPr>
              <a:t>System Requirements</a:t>
            </a:r>
          </a:p>
          <a:p>
            <a:r>
              <a:rPr lang="en-IN" sz="16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400" dirty="0">
                <a:solidFill>
                  <a:srgbClr val="0F0F0F"/>
                </a:solidFill>
                <a:latin typeface="Times New Roman" panose="02020603050405020304" pitchFamily="18" charset="0"/>
                <a:cs typeface="Times New Roman" panose="02020603050405020304" pitchFamily="18" charset="0"/>
              </a:rPr>
              <a:t>Python 3.x environment</a:t>
            </a:r>
          </a:p>
          <a:p>
            <a:pPr lvl="2"/>
            <a:r>
              <a:rPr lang="en-US" sz="1400" dirty="0" err="1">
                <a:solidFill>
                  <a:srgbClr val="0F0F0F"/>
                </a:solidFill>
                <a:latin typeface="Times New Roman" panose="02020603050405020304" pitchFamily="18" charset="0"/>
                <a:cs typeface="Times New Roman" panose="02020603050405020304" pitchFamily="18" charset="0"/>
              </a:rPr>
              <a:t>tkinter</a:t>
            </a:r>
            <a:r>
              <a:rPr lang="en-US" sz="1400"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400" dirty="0" err="1">
                <a:solidFill>
                  <a:srgbClr val="0F0F0F"/>
                </a:solidFill>
                <a:latin typeface="Times New Roman" panose="02020603050405020304" pitchFamily="18" charset="0"/>
                <a:cs typeface="Times New Roman" panose="02020603050405020304" pitchFamily="18" charset="0"/>
              </a:rPr>
              <a:t>pynput</a:t>
            </a:r>
            <a:r>
              <a:rPr lang="en-US" sz="1400"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400" dirty="0">
              <a:solidFill>
                <a:srgbClr val="0F0F0F"/>
              </a:solidFill>
              <a:latin typeface="Times New Roman" panose="02020603050405020304" pitchFamily="18" charset="0"/>
              <a:cs typeface="Times New Roman" panose="02020603050405020304" pitchFamily="18" charset="0"/>
            </a:endParaRPr>
          </a:p>
          <a:p>
            <a:r>
              <a:rPr lang="en-IN" sz="16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dirty="0">
              <a:solidFill>
                <a:srgbClr val="0F0F0F"/>
              </a:solidFill>
              <a:latin typeface="Times New Roman" panose="02020603050405020304" pitchFamily="18" charset="0"/>
              <a:cs typeface="Times New Roman" panose="02020603050405020304" pitchFamily="18" charset="0"/>
            </a:endParaRPr>
          </a:p>
          <a:p>
            <a:r>
              <a:rPr lang="en-IN" sz="1600" b="1" dirty="0">
                <a:solidFill>
                  <a:srgbClr val="0F0F0F"/>
                </a:solidFill>
                <a:latin typeface="Times New Roman" panose="02020603050405020304" pitchFamily="18" charset="0"/>
                <a:cs typeface="Times New Roman" panose="02020603050405020304" pitchFamily="18" charset="0"/>
              </a:rPr>
              <a:t>Library Required</a:t>
            </a:r>
          </a:p>
          <a:p>
            <a:pPr lvl="2"/>
            <a:r>
              <a:rPr lang="en-US" sz="1400" b="1" dirty="0" err="1">
                <a:solidFill>
                  <a:srgbClr val="0F0F0F"/>
                </a:solidFill>
                <a:latin typeface="Times New Roman" panose="02020603050405020304" pitchFamily="18" charset="0"/>
                <a:cs typeface="Times New Roman" panose="02020603050405020304" pitchFamily="18" charset="0"/>
              </a:rPr>
              <a:t>tkinter</a:t>
            </a:r>
            <a:r>
              <a:rPr lang="en-US" sz="1400"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400" b="1" dirty="0" err="1">
                <a:solidFill>
                  <a:srgbClr val="0F0F0F"/>
                </a:solidFill>
                <a:latin typeface="Times New Roman" panose="02020603050405020304" pitchFamily="18" charset="0"/>
                <a:cs typeface="Times New Roman" panose="02020603050405020304" pitchFamily="18" charset="0"/>
              </a:rPr>
              <a:t>pynput</a:t>
            </a:r>
            <a:r>
              <a:rPr lang="en-US" sz="1400" b="1" dirty="0">
                <a:solidFill>
                  <a:srgbClr val="0F0F0F"/>
                </a:solidFill>
                <a:latin typeface="Times New Roman" panose="02020603050405020304" pitchFamily="18" charset="0"/>
                <a:cs typeface="Times New Roman" panose="02020603050405020304" pitchFamily="18" charset="0"/>
              </a:rPr>
              <a:t>: </a:t>
            </a:r>
            <a:r>
              <a:rPr lang="en-US" sz="1400" dirty="0">
                <a:solidFill>
                  <a:srgbClr val="0F0F0F"/>
                </a:solidFill>
                <a:latin typeface="Times New Roman" panose="02020603050405020304" pitchFamily="18" charset="0"/>
                <a:cs typeface="Times New Roman" panose="02020603050405020304" pitchFamily="18" charset="0"/>
              </a:rPr>
              <a:t>Required for capturing keyboard events and implementing keylogging functionality.</a:t>
            </a:r>
            <a:endParaRPr lang="en-IN" sz="14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10739" y="0"/>
            <a:ext cx="10018713" cy="1752599"/>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0" indent="0">
              <a:buNone/>
            </a:pPr>
            <a:r>
              <a:rPr lang="en-IN" sz="2000" b="1" dirty="0">
                <a:latin typeface="Times New Roman" panose="02020603050405020304" pitchFamily="18" charset="0"/>
                <a:ea typeface="+mn-lt"/>
                <a:cs typeface="Times New Roman" panose="02020603050405020304" pitchFamily="18" charset="0"/>
              </a:rPr>
              <a:t>	Algorithm Selection:</a:t>
            </a:r>
            <a:endParaRPr lang="en-IN" sz="2000" dirty="0">
              <a:latin typeface="Times New Roman" panose="02020603050405020304" pitchFamily="18" charset="0"/>
              <a:cs typeface="Times New Roman" panose="02020603050405020304" pitchFamily="18" charset="0"/>
            </a:endParaRPr>
          </a:p>
          <a:p>
            <a:pPr marL="629920" lvl="1" indent="-305435"/>
            <a:r>
              <a:rPr lang="en-IN"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ea typeface="+mn-lt"/>
                <a:cs typeface="Times New Roman" panose="02020603050405020304" pitchFamily="18" charset="0"/>
              </a:rPr>
              <a:t>	Data Input:</a:t>
            </a:r>
            <a:endParaRPr lang="en-IN" sz="2000"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dirty="0">
              <a:latin typeface="Times New Roman" panose="02020603050405020304" pitchFamily="18" charset="0"/>
              <a:cs typeface="Times New Roman" panose="02020603050405020304" pitchFamily="18" charset="0"/>
            </a:endParaRP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10739" y="0"/>
            <a:ext cx="10018713" cy="1752599"/>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0" indent="0">
              <a:buNone/>
            </a:pPr>
            <a:r>
              <a:rPr lang="en-IN" sz="2000" b="1" dirty="0">
                <a:latin typeface="Times New Roman" panose="02020603050405020304" pitchFamily="18" charset="0"/>
                <a:ea typeface="+mn-lt"/>
                <a:cs typeface="Times New Roman" panose="02020603050405020304" pitchFamily="18" charset="0"/>
              </a:rPr>
              <a:t>	Training Process</a:t>
            </a:r>
            <a:endParaRPr lang="en-IN" sz="2000" b="1"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ea typeface="+mn-lt"/>
                <a:cs typeface="Times New Roman" panose="02020603050405020304" pitchFamily="18" charset="0"/>
              </a:rPr>
              <a:t>	Prediction Process</a:t>
            </a:r>
            <a:endParaRPr lang="en-IN" sz="1800"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dirty="0">
                <a:latin typeface="Times New Roman" panose="02020603050405020304" pitchFamily="18" charset="0"/>
                <a:ea typeface="+mn-lt"/>
                <a:cs typeface="Times New Roman" panose="02020603050405020304" pitchFamily="18" charset="0"/>
              </a:rPr>
              <a:t>.</a:t>
            </a:r>
          </a:p>
          <a:p>
            <a:pPr marL="629920" lvl="1" indent="-305435"/>
            <a:r>
              <a:rPr lang="en-US"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dirty="0">
              <a:latin typeface="Times New Roman" panose="02020603050405020304" pitchFamily="18" charset="0"/>
              <a:cs typeface="Times New Roman" panose="02020603050405020304" pitchFamily="18" charset="0"/>
            </a:endParaRP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829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Template>
  <TotalTime>126</TotalTime>
  <Words>1095</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Times New Roman</vt:lpstr>
      <vt:lpstr>Parallax</vt:lpstr>
      <vt:lpstr>PowerPoint Presentation</vt:lpstr>
      <vt:lpstr>OUTLINE</vt:lpstr>
      <vt:lpstr>Problem Statement</vt:lpstr>
      <vt:lpstr>Proposed Solution</vt:lpstr>
      <vt:lpstr>Proposed Solution</vt:lpstr>
      <vt:lpstr>Proposed Solution</vt:lpstr>
      <vt:lpstr>System  Approach</vt:lpstr>
      <vt:lpstr>Algorithm &amp; Deployment</vt:lpstr>
      <vt:lpstr>Algorithm &amp; Deployment</vt:lpstr>
      <vt:lpstr>Result</vt:lpstr>
      <vt:lpstr>Code</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cp:lastModifiedBy>
  <cp:revision>28</cp:revision>
  <dcterms:created xsi:type="dcterms:W3CDTF">2021-05-26T16:50:10Z</dcterms:created>
  <dcterms:modified xsi:type="dcterms:W3CDTF">2024-04-09T10:18:10Z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