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72" r:id="rId2"/>
    <p:sldId id="370" r:id="rId3"/>
    <p:sldId id="374" r:id="rId4"/>
    <p:sldId id="372" r:id="rId5"/>
    <p:sldId id="377" r:id="rId6"/>
    <p:sldId id="376" r:id="rId7"/>
    <p:sldId id="3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DB69-463C-4664-BCAD-E3BD8FE96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E996F-A4ED-484A-968B-549B4281C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B89E-0A79-4BC8-9291-18D1E297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54B1-AD7A-4B48-A377-3695827642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12EAE-F545-43E2-A62D-A7C5812B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D70A-29C0-49FF-B349-23668132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6A9F-18DE-48B3-B45F-37285C8D2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764E-A8EF-4EE7-A8AE-70E0E298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6317B-5CCB-4B65-8EAF-D37D54E1B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F13B-4B18-4680-970A-8A2372DE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54B1-AD7A-4B48-A377-3695827642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E555-44B6-4C21-825B-E0B4B99D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372E-3C87-42C8-8FAE-DE1B1B2A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6A9F-18DE-48B3-B45F-37285C8D2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3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E5E28-6E87-430F-AD47-0985C2ADD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3FD9B-FE0B-4F7B-B667-2CB289B7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E5CA-9C4A-4507-9C47-D59917B4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54B1-AD7A-4B48-A377-3695827642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79EF-620F-46A9-8808-B4A13B50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6FA5-C990-4468-B3B0-FEBAE53B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6A9F-18DE-48B3-B45F-37285C8D2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7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FD7E-1D6B-4A60-9284-F4A921F4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4D8-4051-4CD4-A182-207070D1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8B03F-71A0-44E4-9908-2F5FE04F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54B1-AD7A-4B48-A377-3695827642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2FC64-F329-4935-9951-B9163FA9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6F3E-9246-4569-9106-BA1A3241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6A9F-18DE-48B3-B45F-37285C8D2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A3CA-8B41-4AD7-AFEF-4559E398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D26CA-C45F-46B7-9DA6-FE49D28E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0FA6-8ED6-4A56-817C-9159A1FE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54B1-AD7A-4B48-A377-3695827642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45E26-E161-40CD-8FA1-95262D86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EA6F3-6947-4305-BB3B-8913158E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6A9F-18DE-48B3-B45F-37285C8D2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84A6-F2FB-43B2-828B-D61388A4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7209-C2A6-47A6-8D18-BC3EA0847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BEE44-6744-47E4-811B-B70B6C570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1F81D-1E7F-4FBF-BC5B-B25BBD91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54B1-AD7A-4B48-A377-3695827642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ECD92-3FF9-4ACC-B5D7-C8B410B1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5096D-0EA5-47F6-9594-821ED44A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6A9F-18DE-48B3-B45F-37285C8D2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7E2D-BD9A-4530-A761-CCA50D9C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BD49-A5C0-4A09-89D0-DCADB0733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AE084-8D1C-4C97-A353-A6AE27138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8B5E7-B3D8-471A-A07B-86EAB6D31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C221B-0E79-4CE2-AB05-98C3CDC11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58FEE-120D-4309-B5F4-DD3996DB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54B1-AD7A-4B48-A377-3695827642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67B7A-20D7-46D5-BC8F-BD63D778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2AA87-777A-442B-BDF9-C1C8845B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6A9F-18DE-48B3-B45F-37285C8D2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C4F0-4496-4623-9D9E-0A782294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2918B-6BE9-44D0-9776-B748508E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54B1-AD7A-4B48-A377-3695827642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6759B-F941-4EAB-B980-71C962C5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46A67-9ACA-44B0-AC05-F66D65F6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6A9F-18DE-48B3-B45F-37285C8D2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D62FE-9954-430A-AB93-8FD1AF86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54B1-AD7A-4B48-A377-3695827642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0641A-F0C3-4F23-94AA-8329A439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D59C1-D4B8-4DA3-AC9A-A19631D2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6A9F-18DE-48B3-B45F-37285C8D2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58B6-DB66-42D2-B0F8-44818D07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F616-013D-48DE-8CC6-A89683B5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A2D63-F7DC-4941-B3D2-DB369AA2F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0A558-4CBE-4534-970C-58C8586C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54B1-AD7A-4B48-A377-3695827642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7F20-7332-4523-A482-E5044B8F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3C9F1-05A4-471E-8687-7C6C8758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6A9F-18DE-48B3-B45F-37285C8D2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4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5D33-C3EA-4CBC-BA5E-56A1F167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E6003-769A-4CB0-A636-5A6D875B4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4F697-C804-4F2C-A2D1-8ADCCB3E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A9081-2452-414B-862F-0D04A668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54B1-AD7A-4B48-A377-3695827642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386CB-3FB6-4099-A805-0EDF6364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E4485-992B-416C-B61B-6F11394B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6A9F-18DE-48B3-B45F-37285C8D2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5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6C4B5-1B95-403B-B80B-656C68B9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5BC94-1483-49A6-9235-19F3DB2C0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DE7D6-6B4F-4033-B947-778C88529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54B1-AD7A-4B48-A377-3695827642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CD35-10A7-414C-9233-8E8E41BB9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4C59-9DAE-4890-9E5E-7C2EDA364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A6A9F-18DE-48B3-B45F-37285C8D2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8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A065-9139-244A-86CE-7E7BF673F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58976"/>
            <a:ext cx="11277600" cy="743607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Olive – Automatic Medicine Dispenser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BF4BDD6C-DF5D-6045-B8B0-A93D8BE412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890000" y="5930956"/>
            <a:ext cx="2844800" cy="206376"/>
          </a:xfrm>
        </p:spPr>
        <p:txBody>
          <a:bodyPr/>
          <a:lstStyle/>
          <a:p>
            <a:fld id="{07B5736C-021E-4EDA-A2F9-FF199D20DBA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A9F95B-E684-4BD6-BAE7-B294F3DC7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24" y="5078636"/>
            <a:ext cx="1424958" cy="3919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5290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34959"/>
            <a:r>
              <a:rPr lang="en-US" sz="1600" dirty="0" err="1">
                <a:solidFill>
                  <a:srgbClr val="000000"/>
                </a:solidFill>
                <a:latin typeface="Arial"/>
              </a:rPr>
              <a:t>Ansh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 Chawla</a:t>
            </a:r>
            <a:r>
              <a:rPr lang="en-US" sz="600" dirty="0">
                <a:solidFill>
                  <a:srgbClr val="000000"/>
                </a:solidFill>
                <a:latin typeface="Arial"/>
              </a:rPr>
              <a:t>  </a:t>
            </a:r>
            <a:endParaRPr lang="en-US" altLang="en-US" sz="1600" dirty="0">
              <a:solidFill>
                <a:srgbClr val="000000"/>
              </a:solidFill>
              <a:latin typeface="Arial"/>
            </a:endParaRPr>
          </a:p>
          <a:p>
            <a:pPr algn="ctr" defTabSz="634959" eaLnBrk="0" hangingPunct="0"/>
            <a:r>
              <a:rPr lang="en-US" altLang="en-US" sz="600" dirty="0">
                <a:solidFill>
                  <a:srgbClr val="172B4D"/>
                </a:solidFill>
                <a:latin typeface="Arial"/>
              </a:rPr>
              <a:t>(</a:t>
            </a:r>
            <a:r>
              <a:rPr lang="en-US" altLang="en-US" sz="600" dirty="0">
                <a:solidFill>
                  <a:srgbClr val="000000"/>
                </a:solidFill>
                <a:latin typeface="Arial"/>
              </a:rPr>
              <a:t>VRS</a:t>
            </a:r>
            <a:r>
              <a:rPr lang="en-US" sz="600" dirty="0">
                <a:solidFill>
                  <a:srgbClr val="000000"/>
                </a:solidFill>
                <a:latin typeface="Arial"/>
              </a:rPr>
              <a:t>)</a:t>
            </a:r>
            <a:endParaRPr lang="en-US" altLang="en-US" sz="600" dirty="0">
              <a:solidFill>
                <a:srgbClr val="172B4D"/>
              </a:solidFill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AB56F-0D3B-4DFB-8217-AAB21F44F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018" y="5053630"/>
            <a:ext cx="1554496" cy="3919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5290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34959"/>
            <a:r>
              <a:rPr lang="en-US" sz="1600" dirty="0">
                <a:solidFill>
                  <a:srgbClr val="000000"/>
                </a:solidFill>
                <a:latin typeface="Arial"/>
              </a:rPr>
              <a:t>Mantej Singh</a:t>
            </a:r>
            <a:r>
              <a:rPr lang="en-US" sz="600" dirty="0">
                <a:solidFill>
                  <a:srgbClr val="000000"/>
                </a:solidFill>
                <a:latin typeface="Arial"/>
              </a:rPr>
              <a:t>  </a:t>
            </a:r>
            <a:endParaRPr lang="en-US" altLang="en-US" sz="600" dirty="0">
              <a:solidFill>
                <a:srgbClr val="000000"/>
              </a:solidFill>
              <a:latin typeface="Arial"/>
            </a:endParaRPr>
          </a:p>
          <a:p>
            <a:pPr algn="ctr" defTabSz="634959" eaLnBrk="0" hangingPunct="0"/>
            <a:r>
              <a:rPr lang="en-US" altLang="en-US" sz="600" dirty="0">
                <a:solidFill>
                  <a:srgbClr val="172B4D"/>
                </a:solidFill>
                <a:latin typeface="Arial"/>
              </a:rPr>
              <a:t>(BLDC</a:t>
            </a:r>
            <a:r>
              <a:rPr lang="en-US" sz="600" dirty="0">
                <a:solidFill>
                  <a:srgbClr val="000000"/>
                </a:solidFill>
                <a:latin typeface="Arial"/>
              </a:rPr>
              <a:t>)</a:t>
            </a:r>
            <a:endParaRPr lang="en-US" altLang="en-US" sz="600" dirty="0">
              <a:solidFill>
                <a:srgbClr val="172B4D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A4369-5104-41C5-9678-5B35EC32D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271" y="5074832"/>
            <a:ext cx="1866900" cy="3919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5290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34959"/>
            <a:r>
              <a:rPr lang="en-US" sz="1600" dirty="0" err="1">
                <a:solidFill>
                  <a:srgbClr val="000000"/>
                </a:solidFill>
                <a:latin typeface="Arial"/>
              </a:rPr>
              <a:t>Annchit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 Bhatnagar</a:t>
            </a:r>
            <a:r>
              <a:rPr lang="en-US" sz="600" dirty="0">
                <a:solidFill>
                  <a:srgbClr val="000000"/>
                </a:solidFill>
                <a:latin typeface="Arial"/>
              </a:rPr>
              <a:t>. </a:t>
            </a:r>
            <a:endParaRPr lang="en-US" altLang="en-US" sz="600" dirty="0">
              <a:solidFill>
                <a:srgbClr val="000000"/>
              </a:solidFill>
              <a:latin typeface="Arial"/>
            </a:endParaRPr>
          </a:p>
          <a:p>
            <a:pPr algn="ctr" defTabSz="634959" eaLnBrk="0" hangingPunct="0"/>
            <a:r>
              <a:rPr lang="en-US" altLang="en-US" sz="600" dirty="0">
                <a:solidFill>
                  <a:srgbClr val="172B4D"/>
                </a:solidFill>
                <a:latin typeface="Arial"/>
              </a:rPr>
              <a:t>(PSIL PI</a:t>
            </a:r>
            <a:r>
              <a:rPr lang="en-US" sz="600" dirty="0">
                <a:solidFill>
                  <a:srgbClr val="000000"/>
                </a:solidFill>
                <a:latin typeface="Arial"/>
              </a:rPr>
              <a:t>)</a:t>
            </a:r>
            <a:endParaRPr lang="en-US" altLang="en-US" sz="600" dirty="0">
              <a:solidFill>
                <a:srgbClr val="172B4D"/>
              </a:solidFill>
              <a:latin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7B0653-5141-48A5-AB49-FA6488DA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15" y="3347676"/>
            <a:ext cx="1255031" cy="15027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E29C31-B099-4521-9DA9-DEB4DE5D81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11741" y="3349251"/>
            <a:ext cx="1752799" cy="13145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994FAD-0F80-4137-A76C-99FC0983FE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916" y="3153063"/>
            <a:ext cx="1181191" cy="17298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90EB95-8E1B-4661-902C-ED73FAE744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816" y="3047553"/>
            <a:ext cx="1114015" cy="18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7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5760-4351-4DC4-A4F1-C9FD1030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Problem statement and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64D7-25F1-4622-AB2F-E4433EE2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b="1" dirty="0"/>
              <a:t>What is the Problem statement?</a:t>
            </a:r>
          </a:p>
          <a:p>
            <a:pPr lvl="4"/>
            <a:endParaRPr lang="en-US" sz="1867" b="1" dirty="0"/>
          </a:p>
          <a:p>
            <a:pPr lvl="1"/>
            <a:r>
              <a:rPr lang="en-US" sz="1867" dirty="0"/>
              <a:t>Keeping a check on your own or your family’s medication is a big concern</a:t>
            </a:r>
          </a:p>
          <a:p>
            <a:pPr lvl="1"/>
            <a:r>
              <a:rPr lang="en-US" sz="1867" dirty="0"/>
              <a:t>Elderly people forget their medicines which might lead to health complications</a:t>
            </a:r>
          </a:p>
          <a:p>
            <a:pPr lvl="1"/>
            <a:r>
              <a:rPr lang="en-US" sz="1867" dirty="0"/>
              <a:t>Keeping up with multiple medication schedules is challenging</a:t>
            </a:r>
          </a:p>
          <a:p>
            <a:pPr lvl="1"/>
            <a:r>
              <a:rPr lang="en-US" sz="1867" dirty="0"/>
              <a:t>Keeping track of a medicinal course’s duration can be difficult when you’re unwell</a:t>
            </a:r>
          </a:p>
          <a:p>
            <a:pPr lvl="1"/>
            <a:endParaRPr lang="en-US" sz="1867" dirty="0"/>
          </a:p>
          <a:p>
            <a:r>
              <a:rPr lang="en-US" sz="2667" b="1" dirty="0"/>
              <a:t>How it connects with Simplifying Life theme?</a:t>
            </a:r>
          </a:p>
          <a:p>
            <a:pPr lvl="4"/>
            <a:endParaRPr lang="en-US" sz="2267" b="1" dirty="0"/>
          </a:p>
          <a:p>
            <a:pPr lvl="1"/>
            <a:r>
              <a:rPr lang="en-US" sz="1867" dirty="0"/>
              <a:t>Addresses an everyday household problem</a:t>
            </a:r>
          </a:p>
          <a:p>
            <a:pPr lvl="1"/>
            <a:r>
              <a:rPr lang="en-US" sz="1867" dirty="0"/>
              <a:t>Relatable issue for everyone living away from families worldwide</a:t>
            </a:r>
          </a:p>
          <a:p>
            <a:pPr lvl="1"/>
            <a:r>
              <a:rPr lang="en-US" sz="1867" dirty="0"/>
              <a:t>Reduces the stress of keeping up with the medication schedules.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D38FB-5141-4FE2-995F-CC8AF144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7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20E0-B2DE-4482-B8DE-1B4E2C49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Problem Statement and Proposed Solution - </a:t>
            </a:r>
            <a:r>
              <a:rPr lang="en-US" sz="3200" b="1" dirty="0" err="1">
                <a:solidFill>
                  <a:srgbClr val="FF0000"/>
                </a:solidFill>
              </a:rPr>
              <a:t>Cont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5D5F-6BC7-419E-82CF-60E95CF3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the solution/idea to address the problem?</a:t>
            </a:r>
          </a:p>
          <a:p>
            <a:pPr lvl="4"/>
            <a:endParaRPr lang="en-US" b="1" dirty="0"/>
          </a:p>
          <a:p>
            <a:pPr lvl="1"/>
            <a:r>
              <a:rPr lang="en-US" dirty="0"/>
              <a:t>An Automatic Medicine Dispensing device that keeps track of the prescription schedules and reminds the person when it is time to take a certain medicine.</a:t>
            </a:r>
          </a:p>
          <a:p>
            <a:pPr lvl="1"/>
            <a:r>
              <a:rPr lang="en-US" dirty="0"/>
              <a:t>Along with the device, a web application to be used by a family member which can be updated with the prescription information, what time a medicine is to be taken on a certain day, how many doses etc. </a:t>
            </a:r>
          </a:p>
          <a:p>
            <a:pPr lvl="1"/>
            <a:r>
              <a:rPr lang="en-US" dirty="0"/>
              <a:t>Also, a record should be maintained about whether the medicinal schedule for a particular day was followed or not. 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801E6-3B7F-4772-944B-F1928277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1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5760-4351-4DC4-A4F1-C9FD1030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Solution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64D7-25F1-4622-AB2F-E4433EE2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67" b="1" dirty="0"/>
              <a:t>Work Flow</a:t>
            </a:r>
          </a:p>
          <a:p>
            <a:pPr lvl="4"/>
            <a:endParaRPr lang="en-US" sz="2267" b="1" dirty="0"/>
          </a:p>
          <a:p>
            <a:pPr lvl="1"/>
            <a:r>
              <a:rPr lang="en-US" dirty="0"/>
              <a:t>Log on to the website mentioned on the LCD Screen</a:t>
            </a:r>
          </a:p>
          <a:p>
            <a:pPr lvl="1"/>
            <a:r>
              <a:rPr lang="en-US" dirty="0"/>
              <a:t>Prescription information updated in the device over the internet.</a:t>
            </a:r>
          </a:p>
          <a:p>
            <a:pPr lvl="1"/>
            <a:r>
              <a:rPr lang="en-US" dirty="0"/>
              <a:t>Medicines to be loaded in the compartment in the device.</a:t>
            </a:r>
          </a:p>
          <a:p>
            <a:pPr lvl="1"/>
            <a:r>
              <a:rPr lang="en-US" dirty="0"/>
              <a:t>The device informs the person when a medicine has to be taken.</a:t>
            </a:r>
          </a:p>
          <a:p>
            <a:pPr lvl="1"/>
            <a:r>
              <a:rPr lang="en-US" dirty="0"/>
              <a:t>The device dispenses the medicine into the hands of the person.</a:t>
            </a:r>
          </a:p>
          <a:p>
            <a:pPr lvl="1"/>
            <a:r>
              <a:rPr lang="en-US" dirty="0"/>
              <a:t>If the medicine is dispensed, the information gets updated on the webpage for the day, if not, then the information is updated as well and an </a:t>
            </a:r>
            <a:r>
              <a:rPr lang="en-US" dirty="0" err="1"/>
              <a:t>sms</a:t>
            </a:r>
            <a:r>
              <a:rPr lang="en-US" dirty="0"/>
              <a:t> is sent to the other person so they can inform them.</a:t>
            </a:r>
          </a:p>
          <a:p>
            <a:pPr lvl="1"/>
            <a:r>
              <a:rPr lang="en-US" dirty="0"/>
              <a:t>The dispenser keeps a track of medicines left and warns the user when it is low on medicine.</a:t>
            </a:r>
          </a:p>
          <a:p>
            <a:pPr marL="765290" lvl="2" indent="0">
              <a:buNone/>
            </a:pPr>
            <a:endParaRPr lang="en-US" sz="173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D38FB-5141-4FE2-995F-CC8AF144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4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DCDB8-DCE6-462F-8E4A-BC311B61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2933F29-E676-4DD7-9865-5DD60ECC1824}"/>
              </a:ext>
            </a:extLst>
          </p:cNvPr>
          <p:cNvSpPr/>
          <p:nvPr/>
        </p:nvSpPr>
        <p:spPr>
          <a:xfrm>
            <a:off x="2135803" y="735241"/>
            <a:ext cx="3033308" cy="53049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34735-C96D-4092-B110-462C8D70986C}"/>
              </a:ext>
            </a:extLst>
          </p:cNvPr>
          <p:cNvSpPr txBox="1"/>
          <p:nvPr/>
        </p:nvSpPr>
        <p:spPr>
          <a:xfrm>
            <a:off x="2180173" y="753855"/>
            <a:ext cx="245227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Power up the device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A2FBF02-DA64-421B-83C7-B563A1A369D8}"/>
              </a:ext>
            </a:extLst>
          </p:cNvPr>
          <p:cNvSpPr/>
          <p:nvPr/>
        </p:nvSpPr>
        <p:spPr>
          <a:xfrm>
            <a:off x="1240990" y="1598639"/>
            <a:ext cx="4601764" cy="61425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0572B-5897-4178-A2D7-A9BCDC3CE2F1}"/>
              </a:ext>
            </a:extLst>
          </p:cNvPr>
          <p:cNvSpPr txBox="1"/>
          <p:nvPr/>
        </p:nvSpPr>
        <p:spPr>
          <a:xfrm>
            <a:off x="1428741" y="1700580"/>
            <a:ext cx="404463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Go to the website flashed on the screen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2CA11FB-7580-49CC-B74A-356B40BD7282}"/>
              </a:ext>
            </a:extLst>
          </p:cNvPr>
          <p:cNvSpPr/>
          <p:nvPr/>
        </p:nvSpPr>
        <p:spPr>
          <a:xfrm>
            <a:off x="1623582" y="2537582"/>
            <a:ext cx="3836580" cy="61425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210B6-9A9E-4F6A-B002-F518802FE003}"/>
              </a:ext>
            </a:extLst>
          </p:cNvPr>
          <p:cNvSpPr txBox="1"/>
          <p:nvPr/>
        </p:nvSpPr>
        <p:spPr>
          <a:xfrm>
            <a:off x="1897537" y="2650427"/>
            <a:ext cx="34037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Configure the medicine cycle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A94283F-65B1-4FCA-AC46-CA54069C1B7A}"/>
              </a:ext>
            </a:extLst>
          </p:cNvPr>
          <p:cNvSpPr/>
          <p:nvPr/>
        </p:nvSpPr>
        <p:spPr>
          <a:xfrm>
            <a:off x="1444409" y="3484354"/>
            <a:ext cx="4194927" cy="61425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DC226-3C53-4D58-875F-BFC91BD9C4DA}"/>
              </a:ext>
            </a:extLst>
          </p:cNvPr>
          <p:cNvSpPr txBox="1"/>
          <p:nvPr/>
        </p:nvSpPr>
        <p:spPr>
          <a:xfrm>
            <a:off x="1444409" y="3599863"/>
            <a:ext cx="39356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Fill the dispenser with medication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639517F3-D96E-444A-A391-BA5830E13C46}"/>
              </a:ext>
            </a:extLst>
          </p:cNvPr>
          <p:cNvSpPr/>
          <p:nvPr/>
        </p:nvSpPr>
        <p:spPr>
          <a:xfrm>
            <a:off x="810277" y="4559954"/>
            <a:ext cx="5463185" cy="53666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A3662-3DF4-430B-97CD-27FF66AC8FC0}"/>
              </a:ext>
            </a:extLst>
          </p:cNvPr>
          <p:cNvSpPr txBox="1"/>
          <p:nvPr/>
        </p:nvSpPr>
        <p:spPr>
          <a:xfrm>
            <a:off x="1287172" y="4602585"/>
            <a:ext cx="506016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33" dirty="0"/>
              <a:t>Receive the medicine when the buzzer rings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7B68D8-3B02-41DD-8D31-F50D0D731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406310" y="1174419"/>
            <a:ext cx="135562" cy="42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03B654-C341-4246-9D9E-704714F2C0D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541872" y="2212893"/>
            <a:ext cx="0" cy="32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AF83A1-F469-45D5-B1FC-4804597C5A02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3541872" y="3151835"/>
            <a:ext cx="0" cy="33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4EE527-EA7F-4BB9-8E15-1599571FCF3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3541869" y="4098607"/>
            <a:ext cx="3" cy="46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66D0BF76-6F0E-474C-80A7-626E880C6355}"/>
              </a:ext>
            </a:extLst>
          </p:cNvPr>
          <p:cNvSpPr/>
          <p:nvPr/>
        </p:nvSpPr>
        <p:spPr>
          <a:xfrm>
            <a:off x="7164414" y="4173617"/>
            <a:ext cx="2075781" cy="139189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DBF539-51A3-4359-8B97-07B559C1E039}"/>
              </a:ext>
            </a:extLst>
          </p:cNvPr>
          <p:cNvSpPr txBox="1"/>
          <p:nvPr/>
        </p:nvSpPr>
        <p:spPr>
          <a:xfrm>
            <a:off x="7164414" y="4597596"/>
            <a:ext cx="187961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If meds not taken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4FE437-467F-4C51-8291-7CF8EBDF8BE9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V="1">
            <a:off x="6347339" y="4787424"/>
            <a:ext cx="817075" cy="2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D4F1585C-870E-4A45-B1CC-B02C4E8D83BB}"/>
              </a:ext>
            </a:extLst>
          </p:cNvPr>
          <p:cNvSpPr/>
          <p:nvPr/>
        </p:nvSpPr>
        <p:spPr>
          <a:xfrm>
            <a:off x="6731841" y="3001822"/>
            <a:ext cx="2958172" cy="61425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8F5CA9-1970-4F83-9EB0-BC68F019FFCA}"/>
              </a:ext>
            </a:extLst>
          </p:cNvPr>
          <p:cNvSpPr txBox="1"/>
          <p:nvPr/>
        </p:nvSpPr>
        <p:spPr>
          <a:xfrm>
            <a:off x="6752481" y="3070337"/>
            <a:ext cx="294527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Prompt user via SMS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712EBEA1-E70F-474B-B4AA-E0988A8E949D}"/>
              </a:ext>
            </a:extLst>
          </p:cNvPr>
          <p:cNvSpPr/>
          <p:nvPr/>
        </p:nvSpPr>
        <p:spPr>
          <a:xfrm>
            <a:off x="9896004" y="4243935"/>
            <a:ext cx="1926521" cy="123781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2F4D86-D362-43ED-B6F2-FA6E64892DF6}"/>
              </a:ext>
            </a:extLst>
          </p:cNvPr>
          <p:cNvSpPr txBox="1"/>
          <p:nvPr/>
        </p:nvSpPr>
        <p:spPr>
          <a:xfrm>
            <a:off x="9929687" y="4484139"/>
            <a:ext cx="185915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Update Medicine Cycle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0A2DB6-37B0-43D8-9802-7C831929C539}"/>
              </a:ext>
            </a:extLst>
          </p:cNvPr>
          <p:cNvCxnSpPr>
            <a:cxnSpLocks/>
            <a:stCxn id="34" idx="0"/>
            <a:endCxn id="40" idx="2"/>
          </p:cNvCxnSpPr>
          <p:nvPr/>
        </p:nvCxnSpPr>
        <p:spPr>
          <a:xfrm flipV="1">
            <a:off x="8202305" y="3616075"/>
            <a:ext cx="8623" cy="55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E274CE-E7E8-45B9-9558-8BBE89E0CC5E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 flipV="1">
            <a:off x="9240195" y="4862842"/>
            <a:ext cx="655808" cy="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09F34DB-CCAD-49AB-A62F-E5DBBD983968}"/>
              </a:ext>
            </a:extLst>
          </p:cNvPr>
          <p:cNvSpPr txBox="1"/>
          <p:nvPr/>
        </p:nvSpPr>
        <p:spPr>
          <a:xfrm>
            <a:off x="7510434" y="3768616"/>
            <a:ext cx="919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3BC559-6BDE-4276-BEC4-5590D5A9C311}"/>
              </a:ext>
            </a:extLst>
          </p:cNvPr>
          <p:cNvSpPr txBox="1"/>
          <p:nvPr/>
        </p:nvSpPr>
        <p:spPr>
          <a:xfrm>
            <a:off x="9093962" y="4801429"/>
            <a:ext cx="919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tx2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516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7E2A-2415-4607-9EB2-89ABB0C1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Solution Architecture - </a:t>
            </a:r>
            <a:r>
              <a:rPr lang="en-US" b="1" dirty="0" err="1">
                <a:solidFill>
                  <a:srgbClr val="FF0000"/>
                </a:solidFill>
              </a:rPr>
              <a:t>Cont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B040-D046-47AE-9C32-DC04E5CF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60" y="1550553"/>
            <a:ext cx="4134476" cy="4945932"/>
          </a:xfrm>
        </p:spPr>
        <p:txBody>
          <a:bodyPr/>
          <a:lstStyle/>
          <a:p>
            <a:r>
              <a:rPr lang="en-US" sz="2667" b="1" dirty="0"/>
              <a:t>Tech Stacks</a:t>
            </a:r>
          </a:p>
          <a:p>
            <a:pPr lvl="1"/>
            <a:endParaRPr lang="en-US" u="sng" dirty="0"/>
          </a:p>
          <a:p>
            <a:pPr lvl="1"/>
            <a:r>
              <a:rPr lang="en-US" dirty="0"/>
              <a:t>Hardware:</a:t>
            </a:r>
          </a:p>
          <a:p>
            <a:pPr lvl="1"/>
            <a:endParaRPr lang="en-US" dirty="0"/>
          </a:p>
          <a:p>
            <a:pPr lvl="2"/>
            <a:r>
              <a:rPr lang="en-US" sz="1867" dirty="0"/>
              <a:t>Arduino Nano</a:t>
            </a:r>
          </a:p>
          <a:p>
            <a:pPr lvl="2"/>
            <a:r>
              <a:rPr lang="en-US" sz="1867" dirty="0"/>
              <a:t>ESP32 Module</a:t>
            </a:r>
          </a:p>
          <a:p>
            <a:pPr lvl="2"/>
            <a:r>
              <a:rPr lang="en-US" sz="1867" dirty="0"/>
              <a:t>Servo Motors </a:t>
            </a:r>
          </a:p>
          <a:p>
            <a:pPr lvl="2"/>
            <a:r>
              <a:rPr lang="en-US" sz="1867" dirty="0"/>
              <a:t>Ultrasonic Sensor</a:t>
            </a:r>
          </a:p>
          <a:p>
            <a:pPr lvl="2"/>
            <a:r>
              <a:rPr lang="en-US" sz="1867" dirty="0"/>
              <a:t>16X2 LCD Panel</a:t>
            </a:r>
          </a:p>
          <a:p>
            <a:pPr lvl="2"/>
            <a:r>
              <a:rPr lang="en-US" sz="1867" dirty="0"/>
              <a:t>I2C Module</a:t>
            </a:r>
          </a:p>
          <a:p>
            <a:pPr lvl="2"/>
            <a:r>
              <a:rPr lang="en-US" sz="1867" dirty="0"/>
              <a:t>Buzzer</a:t>
            </a:r>
          </a:p>
          <a:p>
            <a:pPr marL="379120" lvl="1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D4BBD-6EE7-4DB5-A802-1D66ABF6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AF56FE-659E-49A5-95D1-EC80726C8F0B}"/>
              </a:ext>
            </a:extLst>
          </p:cNvPr>
          <p:cNvSpPr txBox="1">
            <a:spLocks/>
          </p:cNvSpPr>
          <p:nvPr/>
        </p:nvSpPr>
        <p:spPr bwMode="auto">
          <a:xfrm>
            <a:off x="4195910" y="1410418"/>
            <a:ext cx="4134476" cy="4945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01572" tIns="50784" rIns="101572" bIns="50784" numCol="1" anchor="t" anchorCtr="0" compatLnSpc="1">
            <a:prstTxWarp prst="textNoShape">
              <a:avLst/>
            </a:prstTxWarp>
          </a:bodyPr>
          <a:lstStyle>
            <a:lvl1pPr marL="189124" indent="-189124" algn="l" rtl="0" eaLnBrk="1" fontAlgn="base" hangingPunct="1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763" indent="-19441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1530" indent="-137548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1168" indent="-194416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40546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21441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2336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3230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4124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667" b="1" u="sng" kern="0" dirty="0"/>
          </a:p>
          <a:p>
            <a:pPr marL="0" indent="0">
              <a:buNone/>
            </a:pPr>
            <a:endParaRPr lang="en-US" sz="2667" b="1" u="sng" kern="0" dirty="0"/>
          </a:p>
          <a:p>
            <a:pPr lvl="1"/>
            <a:r>
              <a:rPr lang="en-US" sz="2133" kern="0" dirty="0"/>
              <a:t>Software:</a:t>
            </a:r>
          </a:p>
          <a:p>
            <a:pPr lvl="1"/>
            <a:endParaRPr lang="en-US" sz="2133" kern="0" dirty="0"/>
          </a:p>
          <a:p>
            <a:pPr lvl="2"/>
            <a:r>
              <a:rPr lang="en-US" sz="1867" kern="0" dirty="0"/>
              <a:t>Arduino IDE </a:t>
            </a:r>
          </a:p>
          <a:p>
            <a:pPr lvl="2"/>
            <a:r>
              <a:rPr lang="en-US" sz="1867" kern="0" dirty="0"/>
              <a:t>HTML</a:t>
            </a:r>
          </a:p>
          <a:p>
            <a:pPr lvl="2"/>
            <a:r>
              <a:rPr lang="en-US" sz="1867" kern="0" dirty="0"/>
              <a:t>CSS</a:t>
            </a:r>
          </a:p>
          <a:p>
            <a:pPr lvl="1"/>
            <a:endParaRPr lang="en-US" sz="2400" b="1" kern="0" dirty="0"/>
          </a:p>
        </p:txBody>
      </p:sp>
    </p:spTree>
    <p:extLst>
      <p:ext uri="{BB962C8B-B14F-4D97-AF65-F5344CB8AC3E}">
        <p14:creationId xmlns:p14="http://schemas.microsoft.com/office/powerpoint/2010/main" val="394482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1D0C-174C-4D53-9B52-84989014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D04D4-B330-4A5F-9929-62CA3C4A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GSM module to give text alerts to the users</a:t>
            </a:r>
          </a:p>
          <a:p>
            <a:r>
              <a:rPr lang="en-US" dirty="0"/>
              <a:t>Integration of Alexa voice assistant to set reminders for medicines</a:t>
            </a:r>
          </a:p>
          <a:p>
            <a:r>
              <a:rPr lang="en-US" dirty="0"/>
              <a:t>Including multiple medicine slots per medication within each day </a:t>
            </a:r>
          </a:p>
          <a:p>
            <a:r>
              <a:rPr lang="en-US" dirty="0"/>
              <a:t>Improving design to make fit for market </a:t>
            </a:r>
            <a:r>
              <a:rPr lang="en-US"/>
              <a:t>release possibilities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4BE3C-15FE-4A47-84AD-22C002C6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458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Olive – Automatic Medicine Dispenser</vt:lpstr>
      <vt:lpstr>Problem statement and Proposed Solution</vt:lpstr>
      <vt:lpstr>Problem Statement and Proposed Solution - Cont</vt:lpstr>
      <vt:lpstr>Solution Architecture </vt:lpstr>
      <vt:lpstr>PowerPoint Presentation</vt:lpstr>
      <vt:lpstr>Solution Architecture - Cont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Olive – Automatic Medicine Dispenser</dc:title>
  <dc:creator>Bhatnagar, Annchit</dc:creator>
  <cp:lastModifiedBy>Bhatnagar, Annchit</cp:lastModifiedBy>
  <cp:revision>2</cp:revision>
  <dcterms:created xsi:type="dcterms:W3CDTF">2022-05-26T05:59:09Z</dcterms:created>
  <dcterms:modified xsi:type="dcterms:W3CDTF">2022-05-26T06:03:23Z</dcterms:modified>
</cp:coreProperties>
</file>