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15"/>
  </p:notesMasterIdLst>
  <p:handoutMasterIdLst>
    <p:handoutMasterId r:id="rId16"/>
  </p:handoutMasterIdLst>
  <p:sldIdLst>
    <p:sldId id="256" r:id="rId5"/>
    <p:sldId id="257" r:id="rId6"/>
    <p:sldId id="269" r:id="rId7"/>
    <p:sldId id="270" r:id="rId8"/>
    <p:sldId id="271" r:id="rId9"/>
    <p:sldId id="275" r:id="rId10"/>
    <p:sldId id="272" r:id="rId11"/>
    <p:sldId id="273" r:id="rId12"/>
    <p:sldId id="274" r:id="rId13"/>
    <p:sldId id="268" r:id="rId14"/>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B2E2"/>
    <a:srgbClr val="2A66AC"/>
    <a:srgbClr val="75A4DD"/>
    <a:srgbClr val="2E6CB8"/>
    <a:srgbClr val="2A65AC"/>
    <a:srgbClr val="255997"/>
    <a:srgbClr val="3379CD"/>
    <a:srgbClr val="558ED5"/>
    <a:srgbClr val="78A6DE"/>
    <a:srgbClr val="9DBE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320"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07C9A-EDB5-4C0A-BCFE-81AAF6133E68}"/>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4F00B0C-2831-4624-A5D3-43F42D30BA74}"/>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25D2B5EB-424D-4C39-A8AB-65F1D7895EF3}" type="datetimeFigureOut">
              <a:rPr lang="en-US" smtClean="0"/>
              <a:pPr/>
              <a:t>9/2/2024</a:t>
            </a:fld>
            <a:endParaRPr lang="en-US"/>
          </a:p>
        </p:txBody>
      </p:sp>
      <p:sp>
        <p:nvSpPr>
          <p:cNvPr id="4" name="Footer Placeholder 3">
            <a:extLst>
              <a:ext uri="{FF2B5EF4-FFF2-40B4-BE49-F238E27FC236}">
                <a16:creationId xmlns:a16="http://schemas.microsoft.com/office/drawing/2014/main" id="{B334ABA9-0C2F-480A-B554-A457296C39B5}"/>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5" name="Slide Number Placeholder 4">
            <a:extLst>
              <a:ext uri="{FF2B5EF4-FFF2-40B4-BE49-F238E27FC236}">
                <a16:creationId xmlns:a16="http://schemas.microsoft.com/office/drawing/2014/main" id="{46F3BA01-5457-4975-8BF5-D0EAD49D534B}"/>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E4199376-55CE-4213-A97D-9D70929AC508}" type="slidenum">
              <a:rPr lang="en-US" smtClean="0"/>
              <a:pPr/>
              <a:t>‹#›</a:t>
            </a:fld>
            <a:endParaRPr lang="en-US"/>
          </a:p>
        </p:txBody>
      </p:sp>
    </p:spTree>
    <p:extLst>
      <p:ext uri="{BB962C8B-B14F-4D97-AF65-F5344CB8AC3E}">
        <p14:creationId xmlns:p14="http://schemas.microsoft.com/office/powerpoint/2010/main" val="41230022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88BC1CF-45D5-4DEE-AAB8-8C5341844FC9}" type="datetimeFigureOut">
              <a:rPr lang="en-US" smtClean="0"/>
              <a:pPr/>
              <a:t>9/2/2024</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C5A7523A-12D4-4E0F-9409-B3F845B48333}" type="slidenum">
              <a:rPr lang="en-US" smtClean="0"/>
              <a:pPr/>
              <a:t>‹#›</a:t>
            </a:fld>
            <a:endParaRPr lang="en-US"/>
          </a:p>
        </p:txBody>
      </p:sp>
    </p:spTree>
    <p:extLst>
      <p:ext uri="{BB962C8B-B14F-4D97-AF65-F5344CB8AC3E}">
        <p14:creationId xmlns:p14="http://schemas.microsoft.com/office/powerpoint/2010/main" val="345812222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A7523A-12D4-4E0F-9409-B3F845B48333}" type="slidenum">
              <a:rPr lang="en-US" smtClean="0"/>
              <a:pPr/>
              <a:t>1</a:t>
            </a:fld>
            <a:endParaRPr lang="en-US"/>
          </a:p>
        </p:txBody>
      </p:sp>
    </p:spTree>
    <p:extLst>
      <p:ext uri="{BB962C8B-B14F-4D97-AF65-F5344CB8AC3E}">
        <p14:creationId xmlns:p14="http://schemas.microsoft.com/office/powerpoint/2010/main" val="4254874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5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0" y="0"/>
            <a:ext cx="5486040" cy="4238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CustomShape 1"/>
          <p:cNvSpPr/>
          <p:nvPr/>
        </p:nvSpPr>
        <p:spPr>
          <a:xfrm>
            <a:off x="0" y="0"/>
            <a:ext cx="914364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sp>
        <p:nvSpPr>
          <p:cNvPr id="21" name="CustomShape 2"/>
          <p:cNvSpPr/>
          <p:nvPr/>
        </p:nvSpPr>
        <p:spPr>
          <a:xfrm flipV="1">
            <a:off x="0" y="6704640"/>
            <a:ext cx="9143640" cy="197640"/>
          </a:xfrm>
          <a:prstGeom prst="rect">
            <a:avLst/>
          </a:prstGeom>
          <a:solidFill>
            <a:srgbClr val="FF0000"/>
          </a:solidFill>
          <a:ln w="9360">
            <a:noFill/>
          </a:ln>
          <a:scene3d>
            <a:camera prst="orthographicFront"/>
            <a:lightRig rig="threePt" dir="t"/>
          </a:scene3d>
          <a:sp3d/>
        </p:spPr>
        <p:style>
          <a:lnRef idx="0">
            <a:scrgbClr r="0" g="0" b="0"/>
          </a:lnRef>
          <a:fillRef idx="0">
            <a:scrgbClr r="0" g="0" b="0"/>
          </a:fillRef>
          <a:effectRef idx="0">
            <a:scrgbClr r="0" g="0" b="0"/>
          </a:effectRef>
          <a:fontRef idx="minor"/>
        </p:style>
      </p:sp>
      <p:pic>
        <p:nvPicPr>
          <p:cNvPr id="2" name="Picture 10" descr="LOGO.gif"/>
          <p:cNvPicPr/>
          <p:nvPr/>
        </p:nvPicPr>
        <p:blipFill>
          <a:blip r:embed="rId14"/>
          <a:srcRect b="10718"/>
          <a:stretch/>
        </p:blipFill>
        <p:spPr>
          <a:xfrm>
            <a:off x="6553080" y="228600"/>
            <a:ext cx="2057040" cy="634680"/>
          </a:xfrm>
          <a:prstGeom prst="rect">
            <a:avLst/>
          </a:prstGeom>
          <a:ln w="9360">
            <a:noFill/>
          </a:ln>
        </p:spPr>
      </p:pic>
      <p:pic>
        <p:nvPicPr>
          <p:cNvPr id="3" name="Picture 10" descr="LOGO.gif"/>
          <p:cNvPicPr/>
          <p:nvPr/>
        </p:nvPicPr>
        <p:blipFill>
          <a:blip r:embed="rId14"/>
          <a:srcRect b="10718"/>
          <a:stretch/>
        </p:blipFill>
        <p:spPr>
          <a:xfrm>
            <a:off x="6553080" y="228600"/>
            <a:ext cx="2057040" cy="634680"/>
          </a:xfrm>
          <a:prstGeom prst="rect">
            <a:avLst/>
          </a:prstGeom>
          <a:ln w="9360">
            <a:noFill/>
          </a:ln>
        </p:spPr>
      </p:pic>
      <p:grpSp>
        <p:nvGrpSpPr>
          <p:cNvPr id="4" name="Group 3"/>
          <p:cNvGrpSpPr/>
          <p:nvPr/>
        </p:nvGrpSpPr>
        <p:grpSpPr>
          <a:xfrm>
            <a:off x="6146640" y="0"/>
            <a:ext cx="2997000" cy="875880"/>
            <a:chOff x="6146640" y="0"/>
            <a:chExt cx="2997000" cy="875880"/>
          </a:xfrm>
        </p:grpSpPr>
        <p:sp>
          <p:nvSpPr>
            <p:cNvPr id="5" name="CustomShape 4"/>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6" name="Picture 9" descr="LOGO.gif"/>
            <p:cNvPicPr/>
            <p:nvPr/>
          </p:nvPicPr>
          <p:blipFill>
            <a:blip r:embed="rId14"/>
            <a:srcRect b="10718"/>
            <a:stretch/>
          </p:blipFill>
          <p:spPr>
            <a:xfrm>
              <a:off x="6553080" y="228600"/>
              <a:ext cx="2057040" cy="634680"/>
            </a:xfrm>
            <a:prstGeom prst="rect">
              <a:avLst/>
            </a:prstGeom>
            <a:ln w="9360">
              <a:noFill/>
            </a:ln>
          </p:spPr>
        </p:pic>
        <p:sp>
          <p:nvSpPr>
            <p:cNvPr id="7" name="CustomShape 5"/>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8" name="Picture 15" descr="logo.jpg"/>
          <p:cNvPicPr/>
          <p:nvPr/>
        </p:nvPicPr>
        <p:blipFill>
          <a:blip r:embed="rId15"/>
          <a:stretch/>
        </p:blipFill>
        <p:spPr>
          <a:xfrm>
            <a:off x="6553080" y="228600"/>
            <a:ext cx="1920600" cy="609120"/>
          </a:xfrm>
          <a:prstGeom prst="rect">
            <a:avLst/>
          </a:prstGeom>
          <a:ln w="9360">
            <a:noFill/>
          </a:ln>
        </p:spPr>
      </p:pic>
      <p:pic>
        <p:nvPicPr>
          <p:cNvPr id="9" name="Picture 10" descr="LOGO.gif"/>
          <p:cNvPicPr/>
          <p:nvPr/>
        </p:nvPicPr>
        <p:blipFill>
          <a:blip r:embed="rId14"/>
          <a:srcRect b="10718"/>
          <a:stretch/>
        </p:blipFill>
        <p:spPr>
          <a:xfrm>
            <a:off x="6553080" y="228600"/>
            <a:ext cx="2057040" cy="634680"/>
          </a:xfrm>
          <a:prstGeom prst="rect">
            <a:avLst/>
          </a:prstGeom>
          <a:ln w="9360">
            <a:noFill/>
          </a:ln>
        </p:spPr>
      </p:pic>
      <p:grpSp>
        <p:nvGrpSpPr>
          <p:cNvPr id="10" name="Group 6"/>
          <p:cNvGrpSpPr/>
          <p:nvPr/>
        </p:nvGrpSpPr>
        <p:grpSpPr>
          <a:xfrm>
            <a:off x="6146640" y="0"/>
            <a:ext cx="2997000" cy="875880"/>
            <a:chOff x="6146640" y="0"/>
            <a:chExt cx="2997000" cy="875880"/>
          </a:xfrm>
        </p:grpSpPr>
        <p:sp>
          <p:nvSpPr>
            <p:cNvPr id="11" name="CustomShape 7"/>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12" name="Picture 9" descr="LOGO.gif"/>
            <p:cNvPicPr/>
            <p:nvPr/>
          </p:nvPicPr>
          <p:blipFill>
            <a:blip r:embed="rId14"/>
            <a:srcRect b="10718"/>
            <a:stretch/>
          </p:blipFill>
          <p:spPr>
            <a:xfrm>
              <a:off x="6553080" y="228600"/>
              <a:ext cx="2057040" cy="634680"/>
            </a:xfrm>
            <a:prstGeom prst="rect">
              <a:avLst/>
            </a:prstGeom>
            <a:ln w="9360">
              <a:noFill/>
            </a:ln>
          </p:spPr>
        </p:pic>
        <p:sp>
          <p:nvSpPr>
            <p:cNvPr id="13" name="CustomShape 8"/>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14" name="Picture 15" descr="logo.jpg"/>
          <p:cNvPicPr/>
          <p:nvPr/>
        </p:nvPicPr>
        <p:blipFill>
          <a:blip r:embed="rId15"/>
          <a:stretch/>
        </p:blipFill>
        <p:spPr>
          <a:xfrm>
            <a:off x="6553080" y="228600"/>
            <a:ext cx="1920600" cy="609120"/>
          </a:xfrm>
          <a:prstGeom prst="rect">
            <a:avLst/>
          </a:prstGeom>
          <a:ln w="9360">
            <a:noFill/>
          </a:ln>
        </p:spPr>
      </p:pic>
      <p:sp>
        <p:nvSpPr>
          <p:cNvPr id="15" name="PlaceHolder 9"/>
          <p:cNvSpPr>
            <a:spLocks noGrp="1"/>
          </p:cNvSpPr>
          <p:nvPr>
            <p:ph type="title"/>
          </p:nvPr>
        </p:nvSpPr>
        <p:spPr>
          <a:xfrm>
            <a:off x="0" y="0"/>
            <a:ext cx="6476760" cy="837720"/>
          </a:xfrm>
          <a:prstGeom prst="rect">
            <a:avLst/>
          </a:prstGeom>
        </p:spPr>
        <p:txBody>
          <a:bodyPr anchor="ctr">
            <a:noAutofit/>
          </a:bodyPr>
          <a:lstStyle/>
          <a:p>
            <a:pPr algn="ctr">
              <a:lnSpc>
                <a:spcPct val="100000"/>
              </a:lnSpc>
            </a:pPr>
            <a:r>
              <a:rPr lang="en-US" sz="3000" b="0" strike="noStrike" spc="-1">
                <a:solidFill>
                  <a:srgbClr val="000000"/>
                </a:solidFill>
                <a:latin typeface="Calibri"/>
                <a:ea typeface="MS PGothic"/>
              </a:rPr>
              <a:t>Click to edit Master title style</a:t>
            </a:r>
            <a:endParaRPr lang="en-US" sz="3000" b="0" strike="noStrike" spc="-1">
              <a:solidFill>
                <a:srgbClr val="000000"/>
              </a:solidFill>
              <a:latin typeface="Arial"/>
            </a:endParaRPr>
          </a:p>
        </p:txBody>
      </p:sp>
      <p:sp>
        <p:nvSpPr>
          <p:cNvPr id="16" name="PlaceHolder 10"/>
          <p:cNvSpPr>
            <a:spLocks noGrp="1"/>
          </p:cNvSpPr>
          <p:nvPr>
            <p:ph type="body"/>
          </p:nvPr>
        </p:nvSpPr>
        <p:spPr>
          <a:xfrm>
            <a:off x="457200" y="1371600"/>
            <a:ext cx="8229240" cy="4525560"/>
          </a:xfrm>
          <a:prstGeom prst="rect">
            <a:avLst/>
          </a:prstGeom>
        </p:spPr>
        <p:txBody>
          <a:bodyPr>
            <a:no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ea typeface="MS PGothic"/>
              </a:rPr>
              <a:t>Click to edit Master text styles</a:t>
            </a:r>
            <a:endParaRPr lang="en-US" sz="32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ea typeface="MS PGothic"/>
              </a:rPr>
              <a:t>Second level</a:t>
            </a:r>
            <a:endParaRPr lang="en-US" sz="2800" b="0" strike="noStrike" spc="-1">
              <a:solidFill>
                <a:srgbClr val="000000"/>
              </a:solidFill>
              <a:latin typeface="Calibri"/>
            </a:endParaRP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ea typeface="MS PGothic"/>
              </a:rPr>
              <a:t>Third level</a:t>
            </a:r>
            <a:endParaRPr lang="en-US" sz="2400" b="0" strike="noStrike" spc="-1">
              <a:solidFill>
                <a:srgbClr val="000000"/>
              </a:solidFill>
              <a:latin typeface="Calibri"/>
            </a:endParaRP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Fourth level</a:t>
            </a:r>
            <a:endParaRPr lang="en-US" sz="2000" b="0" strike="noStrike" spc="-1">
              <a:solidFill>
                <a:srgbClr val="000000"/>
              </a:solidFill>
              <a:latin typeface="Calibri"/>
            </a:endParaRP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Fifth level</a:t>
            </a:r>
            <a:endParaRPr lang="en-US" sz="2000" b="0" strike="noStrike" spc="-1">
              <a:solidFill>
                <a:srgbClr val="000000"/>
              </a:solidFill>
              <a:latin typeface="Calibri"/>
            </a:endParaRPr>
          </a:p>
        </p:txBody>
      </p:sp>
      <p:sp>
        <p:nvSpPr>
          <p:cNvPr id="17" name="PlaceHolder 11"/>
          <p:cNvSpPr>
            <a:spLocks noGrp="1"/>
          </p:cNvSpPr>
          <p:nvPr>
            <p:ph type="dt"/>
          </p:nvPr>
        </p:nvSpPr>
        <p:spPr>
          <a:xfrm>
            <a:off x="457200" y="6356520"/>
            <a:ext cx="2133360" cy="364680"/>
          </a:xfrm>
          <a:prstGeom prst="rect">
            <a:avLst/>
          </a:prstGeom>
        </p:spPr>
        <p:txBody>
          <a:bodyPr anchor="ctr">
            <a:noAutofit/>
          </a:bodyPr>
          <a:lstStyle/>
          <a:p>
            <a:pPr>
              <a:lnSpc>
                <a:spcPct val="100000"/>
              </a:lnSpc>
            </a:pPr>
            <a:endParaRPr lang="en-GB" sz="1200" b="0" strike="noStrike" spc="-1">
              <a:latin typeface="Times New Roman"/>
            </a:endParaRPr>
          </a:p>
        </p:txBody>
      </p:sp>
      <p:sp>
        <p:nvSpPr>
          <p:cNvPr id="18" name="PlaceHolder 12"/>
          <p:cNvSpPr>
            <a:spLocks noGrp="1"/>
          </p:cNvSpPr>
          <p:nvPr>
            <p:ph type="ftr"/>
          </p:nvPr>
        </p:nvSpPr>
        <p:spPr>
          <a:xfrm>
            <a:off x="3124080" y="6356520"/>
            <a:ext cx="2895120" cy="364680"/>
          </a:xfrm>
          <a:prstGeom prst="rect">
            <a:avLst/>
          </a:prstGeom>
        </p:spPr>
        <p:txBody>
          <a:bodyPr anchor="ctr">
            <a:noAutofit/>
          </a:bodyPr>
          <a:lstStyle/>
          <a:p>
            <a:r>
              <a:rPr lang="en-GB" sz="2400" b="0" strike="noStrike" spc="-1">
                <a:latin typeface="Times New Roman"/>
              </a:rPr>
              <a:t>Name</a:t>
            </a:r>
          </a:p>
        </p:txBody>
      </p:sp>
      <p:sp>
        <p:nvSpPr>
          <p:cNvPr id="19" name="PlaceHolder 13"/>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1CFDC92E-FF5D-4613-8499-B15BC16E50D9}" type="slidenum">
              <a:rPr lang="en-US" sz="1200" b="0" strike="noStrike" spc="-1">
                <a:solidFill>
                  <a:srgbClr val="898989"/>
                </a:solidFill>
                <a:latin typeface="Calibri"/>
                <a:ea typeface="MS PGothic"/>
              </a:rPr>
              <a:pPr algn="r">
                <a:lnSpc>
                  <a:spcPct val="100000"/>
                </a:lnSpc>
              </a:pPr>
              <a:t>‹#›</a:t>
            </a:fld>
            <a:endParaRPr lang="en-GB"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tailwindcss.com/docs"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0" y="820967"/>
            <a:ext cx="9144000" cy="5377289"/>
          </a:xfrm>
          <a:prstGeom prst="rect">
            <a:avLst/>
          </a:prstGeom>
          <a:noFill/>
          <a:ln w="9360">
            <a:noFill/>
          </a:ln>
        </p:spPr>
        <p:txBody>
          <a:bodyPr>
            <a:noAutofit/>
          </a:bodyPr>
          <a:lstStyle/>
          <a:p>
            <a:pPr algn="ctr">
              <a:lnSpc>
                <a:spcPct val="100000"/>
              </a:lnSpc>
              <a:spcBef>
                <a:spcPts val="400"/>
              </a:spcBef>
            </a:pPr>
            <a:r>
              <a:rPr lang="en-IN" b="1" dirty="0">
                <a:latin typeface="Times New Roman" panose="02020603050405020304" pitchFamily="18" charset="0"/>
                <a:ea typeface="Calibri" panose="020F0502020204030204" pitchFamily="34" charset="0"/>
                <a:cs typeface="Times New Roman" panose="02020603050405020304" pitchFamily="18" charset="0"/>
              </a:rPr>
              <a:t>Project Presentation of Back End Engineering Project</a:t>
            </a:r>
            <a:r>
              <a:rPr lang="en-IN"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b="1"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BEE</a:t>
            </a:r>
            <a:r>
              <a:rPr lang="en-IN"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b="1"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22CS026</a:t>
            </a:r>
            <a:r>
              <a:rPr lang="en-IN"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t>
            </a: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0000"/>
              </a:lnSpc>
              <a:spcBef>
                <a:spcPts val="400"/>
              </a:spcBef>
            </a:pPr>
            <a:r>
              <a:rPr lang="en-US" sz="2000" spc="-1" dirty="0">
                <a:latin typeface="Times New Roman" panose="02020603050405020304" pitchFamily="18" charset="0"/>
                <a:ea typeface="Calibri" panose="020F0502020204030204" pitchFamily="34" charset="0"/>
                <a:cs typeface="Times New Roman" panose="02020603050405020304" pitchFamily="18" charset="0"/>
              </a:rPr>
              <a:t>On</a:t>
            </a:r>
          </a:p>
          <a:p>
            <a:pPr algn="ctr">
              <a:lnSpc>
                <a:spcPct val="100000"/>
              </a:lnSpc>
              <a:spcBef>
                <a:spcPts val="400"/>
              </a:spcBef>
            </a:pPr>
            <a:r>
              <a:rPr lang="en-US" sz="4800" spc="-1" dirty="0">
                <a:latin typeface="Times New Roman" panose="02020603050405020304" pitchFamily="18" charset="0"/>
                <a:ea typeface="Calibri" panose="020F0502020204030204" pitchFamily="34" charset="0"/>
                <a:cs typeface="Times New Roman" panose="02020603050405020304" pitchFamily="18" charset="0"/>
              </a:rPr>
              <a:t>Tripx -Tour &amp; Travel Web App</a:t>
            </a:r>
            <a:endParaRPr lang="en-US" sz="2000" spc="-1"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0000"/>
              </a:lnSpc>
              <a:spcBef>
                <a:spcPts val="400"/>
              </a:spcBef>
            </a:pPr>
            <a:b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br>
            <a: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t>Ansh, Ansh Arora</a:t>
            </a:r>
            <a:endParaRPr lang="en-US" sz="2000"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2210991289, 2210991290</a:t>
            </a:r>
          </a:p>
          <a:p>
            <a:pPr algn="ctr">
              <a:lnSpc>
                <a:spcPct val="100000"/>
              </a:lnSpc>
              <a:spcBef>
                <a:spcPts val="400"/>
              </a:spcBef>
            </a:pPr>
            <a:endParaRPr lang="en-US" sz="2000" b="0" strike="noStrike"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Supervised By</a:t>
            </a:r>
          </a:p>
          <a:p>
            <a:pPr algn="ct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Ms. Preenu Mittan</a:t>
            </a:r>
            <a:endParaRPr lang="en-US" sz="2000" b="0" strike="noStrike"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endParaRPr lang="en-US" sz="2000" spc="-1" dirty="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endParaRPr lang="en-US" sz="2000" spc="-1" dirty="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endParaRPr lang="en-US" sz="2000" spc="-1" dirty="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400" spc="-1" dirty="0">
                <a:latin typeface="Times New Roman" panose="02020603050405020304" pitchFamily="18" charset="0"/>
                <a:ea typeface="MS PGothic"/>
                <a:cs typeface="Times New Roman" panose="02020603050405020304" pitchFamily="18" charset="0"/>
              </a:rPr>
              <a:t>Department of </a:t>
            </a:r>
            <a:r>
              <a:rPr lang="en-US" sz="2400" b="0" strike="noStrike" spc="-1" dirty="0">
                <a:latin typeface="Times New Roman" panose="02020603050405020304" pitchFamily="18" charset="0"/>
                <a:ea typeface="MS PGothic"/>
                <a:cs typeface="Times New Roman" panose="02020603050405020304" pitchFamily="18" charset="0"/>
              </a:rPr>
              <a:t>Computer Science and Engineering, </a:t>
            </a:r>
          </a:p>
          <a:p>
            <a:pPr algn="ctr">
              <a:lnSpc>
                <a:spcPct val="100000"/>
              </a:lnSpc>
              <a:spcBef>
                <a:spcPts val="400"/>
              </a:spcBef>
            </a:pPr>
            <a:r>
              <a:rPr lang="en-US" sz="2400" b="0" strike="noStrike" spc="-1" dirty="0">
                <a:latin typeface="Times New Roman" panose="02020603050405020304" pitchFamily="18" charset="0"/>
                <a:ea typeface="MS PGothic"/>
                <a:cs typeface="Times New Roman" panose="02020603050405020304" pitchFamily="18" charset="0"/>
              </a:rPr>
              <a:t>Chitkara University, Punjab</a:t>
            </a:r>
          </a:p>
          <a:p>
            <a:pPr algn="ctr">
              <a:lnSpc>
                <a:spcPct val="150000"/>
              </a:lnSpc>
              <a:spcBef>
                <a:spcPts val="400"/>
              </a:spcBef>
            </a:pPr>
            <a:endParaRPr lang="en-US" sz="2000" b="0" strike="noStrike" spc="-1" dirty="0">
              <a:solidFill>
                <a:srgbClr val="000000"/>
              </a:solidFill>
              <a:latin typeface="Calibri"/>
            </a:endParaRPr>
          </a:p>
          <a:p>
            <a:pPr>
              <a:lnSpc>
                <a:spcPct val="100000"/>
              </a:lnSpc>
              <a:spcBef>
                <a:spcPts val="641"/>
              </a:spcBef>
            </a:pPr>
            <a:endParaRPr lang="en-US" sz="2000" b="0" strike="noStrike" spc="-1" dirty="0">
              <a:solidFill>
                <a:srgbClr val="000000"/>
              </a:solidFill>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914162" y="136800"/>
            <a:ext cx="5771774" cy="639948"/>
          </a:xfrm>
          <a:prstGeom prst="rect">
            <a:avLst/>
          </a:prstGeom>
          <a:noFill/>
          <a:ln w="9360">
            <a:noFill/>
          </a:ln>
        </p:spPr>
        <p:txBody>
          <a:bodyPr anchor="ctr">
            <a:noAutofit/>
          </a:bodyPr>
          <a:lstStyle/>
          <a:p>
            <a:pPr algn="ctr">
              <a:lnSpc>
                <a:spcPct val="100000"/>
              </a:lnSpc>
            </a:pPr>
            <a:r>
              <a:rPr lang="en" sz="5400" dirty="0">
                <a:latin typeface="Times New Roman" panose="02020603050405020304" pitchFamily="18" charset="0"/>
                <a:cs typeface="Times New Roman" panose="02020603050405020304" pitchFamily="18" charset="0"/>
              </a:rPr>
              <a:t>Thank You</a:t>
            </a:r>
            <a:endParaRPr lang="en-US" sz="5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10</a:t>
            </a:fld>
            <a:endParaRPr lang="en-GB" sz="1200" b="0" strike="noStrike" spc="-1">
              <a:latin typeface="Times New Roman"/>
            </a:endParaRPr>
          </a:p>
        </p:txBody>
      </p:sp>
      <p:pic>
        <p:nvPicPr>
          <p:cNvPr id="5" name="Picture 4">
            <a:extLst>
              <a:ext uri="{FF2B5EF4-FFF2-40B4-BE49-F238E27FC236}">
                <a16:creationId xmlns:a16="http://schemas.microsoft.com/office/drawing/2014/main" id="{C9BA1BC9-F6EC-D113-57DD-D28AC68382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5574"/>
            <a:ext cx="9144000" cy="5875625"/>
          </a:xfrm>
          <a:prstGeom prst="rect">
            <a:avLst/>
          </a:prstGeom>
        </p:spPr>
      </p:pic>
    </p:spTree>
    <p:extLst>
      <p:ext uri="{BB962C8B-B14F-4D97-AF65-F5344CB8AC3E}">
        <p14:creationId xmlns:p14="http://schemas.microsoft.com/office/powerpoint/2010/main" val="283447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 sz="3200" dirty="0">
                <a:latin typeface="Times New Roman" panose="02020603050405020304" pitchFamily="18" charset="0"/>
                <a:cs typeface="Times New Roman" panose="02020603050405020304" pitchFamily="18" charset="0"/>
              </a:rPr>
              <a:t>Introduction</a:t>
            </a:r>
            <a:endParaRPr lang="en-US" sz="3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2</a:t>
            </a:fld>
            <a:endParaRPr lang="en-GB" sz="1200" b="0" strike="noStrike" spc="-1">
              <a:latin typeface="Times New Roman"/>
            </a:endParaRPr>
          </a:p>
        </p:txBody>
      </p:sp>
      <p:sp>
        <p:nvSpPr>
          <p:cNvPr id="5" name="TextShape 2"/>
          <p:cNvSpPr txBox="1"/>
          <p:nvPr/>
        </p:nvSpPr>
        <p:spPr>
          <a:xfrm>
            <a:off x="0" y="418860"/>
            <a:ext cx="8838720" cy="4838571"/>
          </a:xfrm>
          <a:prstGeom prst="rect">
            <a:avLst/>
          </a:prstGeom>
          <a:noFill/>
          <a:ln w="9360">
            <a:noFill/>
          </a:ln>
        </p:spPr>
        <p:txBody>
          <a:bodyPr>
            <a:noAutofit/>
          </a:bodyPr>
          <a:lstStyle/>
          <a:p>
            <a:pPr>
              <a:lnSpc>
                <a:spcPct val="150000"/>
              </a:lnSpc>
              <a:spcBef>
                <a:spcPts val="400"/>
              </a:spcBef>
            </a:pPr>
            <a:endParaRPr lang="en-US" sz="1900" b="0" strike="noStrike" spc="-1" dirty="0">
              <a:solidFill>
                <a:srgbClr val="000000"/>
              </a:solidFill>
              <a:latin typeface="Calibri"/>
            </a:endParaRPr>
          </a:p>
          <a:p>
            <a:pPr algn="just">
              <a:lnSpc>
                <a:spcPct val="150000"/>
              </a:lnSpc>
            </a:pPr>
            <a:r>
              <a:rPr lang="en-US" sz="1600" dirty="0">
                <a:latin typeface="Times New Roman" panose="02020603050405020304" pitchFamily="18" charset="0"/>
                <a:cs typeface="Times New Roman" panose="02020603050405020304" pitchFamily="18" charset="0"/>
              </a:rPr>
              <a:t>Tripx is a dynamic and user-friendly travel booking platform developed using React. The platform is designed to offer an engaging experience for users looking to explore and book travel packages. Key features include:</a:t>
            </a:r>
          </a:p>
          <a:p>
            <a:pPr>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Destination Listings:</a:t>
            </a:r>
            <a:r>
              <a:rPr lang="en-US" sz="1600" dirty="0">
                <a:latin typeface="Times New Roman" panose="02020603050405020304" pitchFamily="18" charset="0"/>
                <a:cs typeface="Times New Roman" panose="02020603050405020304" pitchFamily="18" charset="0"/>
              </a:rPr>
              <a:t> Users can browse a curated list of travel destinations, each accompanied by images, pricing, and duration details.</a:t>
            </a:r>
          </a:p>
          <a:p>
            <a:pPr>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Package Details:</a:t>
            </a:r>
            <a:r>
              <a:rPr lang="en-US" sz="1600" dirty="0">
                <a:latin typeface="Times New Roman" panose="02020603050405020304" pitchFamily="18" charset="0"/>
                <a:cs typeface="Times New Roman" panose="02020603050405020304" pitchFamily="18" charset="0"/>
              </a:rPr>
              <a:t> Detailed information about each travel package, including descriptions, itineraries, and user ratings.</a:t>
            </a:r>
          </a:p>
          <a:p>
            <a:pPr>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Booking Process:</a:t>
            </a:r>
            <a:r>
              <a:rPr lang="en-US" sz="1600" dirty="0">
                <a:latin typeface="Times New Roman" panose="02020603050405020304" pitchFamily="18" charset="0"/>
                <a:cs typeface="Times New Roman" panose="02020603050405020304" pitchFamily="18" charset="0"/>
              </a:rPr>
              <a:t> A seamless and intuitive booking process, with real-time confirmation and toast notifications to enhance user interaction.</a:t>
            </a:r>
          </a:p>
          <a:p>
            <a:pPr>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Responsive Design:</a:t>
            </a:r>
            <a:r>
              <a:rPr lang="en-US" sz="1600" dirty="0">
                <a:latin typeface="Times New Roman" panose="02020603050405020304" pitchFamily="18" charset="0"/>
                <a:cs typeface="Times New Roman" panose="02020603050405020304" pitchFamily="18" charset="0"/>
              </a:rPr>
              <a:t> Built with Tailwind CSS, the platform ensures a consistent experience across all devices, from desktops to mobile phones.</a:t>
            </a:r>
          </a:p>
          <a:p>
            <a:pPr>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User Engagement:</a:t>
            </a:r>
            <a:r>
              <a:rPr lang="en-US" sz="1600" dirty="0">
                <a:latin typeface="Times New Roman" panose="02020603050405020304" pitchFamily="18" charset="0"/>
                <a:cs typeface="Times New Roman" panose="02020603050405020304" pitchFamily="18" charset="0"/>
              </a:rPr>
              <a:t> Features like likes and ratings allow users to interact with the platform, providing feedback and helping others make informed decisions.</a:t>
            </a:r>
          </a:p>
          <a:p>
            <a:pPr>
              <a:lnSpc>
                <a:spcPct val="150000"/>
              </a:lnSpc>
            </a:pPr>
            <a:r>
              <a:rPr lang="en-US" sz="1600" dirty="0">
                <a:latin typeface="Times New Roman" panose="02020603050405020304" pitchFamily="18" charset="0"/>
                <a:cs typeface="Times New Roman" panose="02020603050405020304" pitchFamily="18" charset="0"/>
              </a:rPr>
              <a:t>Tripx combines a clean and modern design with robust functionality, making it easy for users to find and book their next adventure</a:t>
            </a:r>
            <a:r>
              <a:rPr lang="en-US" sz="1200" dirty="0">
                <a:latin typeface="Times New Roman" panose="02020603050405020304" pitchFamily="18" charset="0"/>
                <a:cs typeface="Times New Roman" panose="02020603050405020304" pitchFamily="18" charset="0"/>
              </a:rPr>
              <a:t>.</a:t>
            </a: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 sz="3200" b="0" strike="noStrike" spc="-1" dirty="0">
                <a:solidFill>
                  <a:srgbClr val="000000"/>
                </a:solidFill>
                <a:latin typeface="Times New Roman" panose="02020603050405020304" pitchFamily="18" charset="0"/>
                <a:cs typeface="Times New Roman" panose="02020603050405020304" pitchFamily="18" charset="0"/>
              </a:rPr>
              <a:t>Abstract</a:t>
            </a:r>
            <a:endParaRPr lang="en-US" sz="3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3</a:t>
            </a:fld>
            <a:endParaRPr lang="en-GB" sz="1200" b="0" strike="noStrike" spc="-1">
              <a:latin typeface="Times New Roman"/>
            </a:endParaRPr>
          </a:p>
        </p:txBody>
      </p:sp>
      <p:sp>
        <p:nvSpPr>
          <p:cNvPr id="5" name="TextShape 2"/>
          <p:cNvSpPr txBox="1"/>
          <p:nvPr/>
        </p:nvSpPr>
        <p:spPr>
          <a:xfrm>
            <a:off x="152640" y="418860"/>
            <a:ext cx="8838720" cy="4838571"/>
          </a:xfrm>
          <a:prstGeom prst="rect">
            <a:avLst/>
          </a:prstGeom>
          <a:noFill/>
          <a:ln w="9360">
            <a:noFill/>
          </a:ln>
        </p:spPr>
        <p:txBody>
          <a:bodyPr>
            <a:noAutofit/>
          </a:bodyPr>
          <a:lstStyle/>
          <a:p>
            <a:pPr>
              <a:lnSpc>
                <a:spcPct val="150000"/>
              </a:lnSpc>
              <a:spcBef>
                <a:spcPts val="400"/>
              </a:spcBef>
            </a:pPr>
            <a:endParaRPr lang="en-US" sz="1900" b="0" strike="noStrike" spc="-1" dirty="0">
              <a:solidFill>
                <a:srgbClr val="000000"/>
              </a:solidFill>
              <a:latin typeface="Calibri"/>
            </a:endParaRPr>
          </a:p>
          <a:p>
            <a:pPr algn="just">
              <a:lnSpc>
                <a:spcPct val="150000"/>
              </a:lnSpc>
            </a:pPr>
            <a:r>
              <a:rPr lang="en-US" sz="1600" dirty="0">
                <a:latin typeface="Times New Roman" panose="02020603050405020304" pitchFamily="18" charset="0"/>
                <a:cs typeface="Times New Roman" panose="02020603050405020304" pitchFamily="18" charset="0"/>
              </a:rPr>
              <a:t>Tripx is an innovative travel booking platform developed using React, tailored to provide users with a seamless and engaging experience in planning and booking their travel adventures. The platform features a comprehensive list of travel destinations, each presented with detailed information such as images, pricing, duration, and user reviews. Through an intuitive user interface and responsive design, Tripx ensures accessibility across all devices, offering a consistent and enjoyable experience for all users.</a:t>
            </a:r>
          </a:p>
          <a:p>
            <a:pPr algn="just">
              <a:lnSpc>
                <a:spcPct val="150000"/>
              </a:lnSpc>
            </a:pPr>
            <a:r>
              <a:rPr lang="en-US" sz="1600" dirty="0">
                <a:latin typeface="Times New Roman" panose="02020603050405020304" pitchFamily="18" charset="0"/>
                <a:cs typeface="Times New Roman" panose="02020603050405020304" pitchFamily="18" charset="0"/>
              </a:rPr>
              <a:t>Key functionalities include a dynamic destination listing, real-time booking confirmations, and interactive user engagement features such as likes and ratings. The platform is designed with a modern aesthetic, utilizing Tailwind CSS for a responsive layout, ensuring that users can easily navigate and interact with the platform whether they are on a desktop or mobile device. The project emphasizes user satisfaction by providing clear, concise information and a straightforward booking process.</a:t>
            </a:r>
          </a:p>
          <a:p>
            <a:pPr algn="just">
              <a:lnSpc>
                <a:spcPct val="150000"/>
              </a:lnSpc>
            </a:pPr>
            <a:r>
              <a:rPr lang="en-US" sz="1600" dirty="0">
                <a:latin typeface="Times New Roman" panose="02020603050405020304" pitchFamily="18" charset="0"/>
                <a:cs typeface="Times New Roman" panose="02020603050405020304" pitchFamily="18" charset="0"/>
              </a:rPr>
              <a:t>Tripx not only simplifies the travel booking process but also enhances it with interactive elements that allow users to make informed decisions and share their preferences. This project represents a comprehensive solution to modern travel booking needs, combining functionality, design, and user experience in a single platform.</a:t>
            </a: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p:txBody>
      </p:sp>
    </p:spTree>
    <p:extLst>
      <p:ext uri="{BB962C8B-B14F-4D97-AF65-F5344CB8AC3E}">
        <p14:creationId xmlns:p14="http://schemas.microsoft.com/office/powerpoint/2010/main" val="3773868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 sz="3200" dirty="0">
                <a:latin typeface="Times New Roman" panose="02020603050405020304" pitchFamily="18" charset="0"/>
                <a:cs typeface="Times New Roman" panose="02020603050405020304" pitchFamily="18" charset="0"/>
              </a:rPr>
              <a:t>Problem Statement</a:t>
            </a:r>
            <a:endParaRPr lang="en-US" sz="3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4</a:t>
            </a:fld>
            <a:endParaRPr lang="en-GB" sz="1200" b="0" strike="noStrike" spc="-1">
              <a:latin typeface="Times New Roman"/>
            </a:endParaRPr>
          </a:p>
        </p:txBody>
      </p:sp>
      <p:sp>
        <p:nvSpPr>
          <p:cNvPr id="5" name="TextShape 2"/>
          <p:cNvSpPr txBox="1"/>
          <p:nvPr/>
        </p:nvSpPr>
        <p:spPr>
          <a:xfrm>
            <a:off x="0" y="618129"/>
            <a:ext cx="8838720" cy="4838571"/>
          </a:xfrm>
          <a:prstGeom prst="rect">
            <a:avLst/>
          </a:prstGeom>
          <a:noFill/>
          <a:ln w="9360">
            <a:noFill/>
          </a:ln>
        </p:spPr>
        <p:txBody>
          <a:bodyPr>
            <a:noAutofit/>
          </a:bodyPr>
          <a:lstStyle/>
          <a:p>
            <a:pPr>
              <a:lnSpc>
                <a:spcPct val="150000"/>
              </a:lnSpc>
              <a:spcBef>
                <a:spcPts val="400"/>
              </a:spcBef>
            </a:pPr>
            <a:endParaRPr lang="en-US" sz="1900" b="0" strike="noStrike" spc="-1" dirty="0">
              <a:solidFill>
                <a:srgbClr val="000000"/>
              </a:solidFill>
              <a:latin typeface="Calibri"/>
            </a:endParaRPr>
          </a:p>
          <a:p>
            <a:pPr algn="just">
              <a:lnSpc>
                <a:spcPct val="150000"/>
              </a:lnSpc>
            </a:pPr>
            <a:r>
              <a:rPr lang="en-US" sz="1600" dirty="0">
                <a:latin typeface="Times New Roman" panose="02020603050405020304" pitchFamily="18" charset="0"/>
                <a:cs typeface="Times New Roman" panose="02020603050405020304" pitchFamily="18" charset="0"/>
              </a:rPr>
              <a:t>In the digital age, planning and booking travel can often be a fragmented and cumbersome process, involving multiple platforms and sources of information. Users face challenges such as:</a:t>
            </a:r>
          </a:p>
          <a:p>
            <a:pPr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Difficulty in Finding Comprehensive Information</a:t>
            </a:r>
            <a:r>
              <a:rPr lang="en-US" sz="1600" dirty="0">
                <a:latin typeface="Times New Roman" panose="02020603050405020304" pitchFamily="18" charset="0"/>
                <a:cs typeface="Times New Roman" panose="02020603050405020304" pitchFamily="18" charset="0"/>
              </a:rPr>
              <a:t>: Travel platforms often lack detailed information about destinations, including pricing, duration, and user reviews, leading to a fragmented experience.</a:t>
            </a:r>
          </a:p>
          <a:p>
            <a:pPr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Inconsistent User Experience</a:t>
            </a:r>
            <a:r>
              <a:rPr lang="en-US" sz="1600" dirty="0">
                <a:latin typeface="Times New Roman" panose="02020603050405020304" pitchFamily="18" charset="0"/>
                <a:cs typeface="Times New Roman" panose="02020603050405020304" pitchFamily="18" charset="0"/>
              </a:rPr>
              <a:t>: Many travel websites are not optimized for all devices, resulting in a poor user experience across different platforms.</a:t>
            </a:r>
          </a:p>
          <a:p>
            <a:pPr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Complex Booking Processes</a:t>
            </a:r>
            <a:r>
              <a:rPr lang="en-US" sz="1600" dirty="0">
                <a:latin typeface="Times New Roman" panose="02020603050405020304" pitchFamily="18" charset="0"/>
                <a:cs typeface="Times New Roman" panose="02020603050405020304" pitchFamily="18" charset="0"/>
              </a:rPr>
              <a:t>: Users frequently encounter complex and non-intuitive booking systems that complicate the travel planning process.</a:t>
            </a:r>
          </a:p>
          <a:p>
            <a:pPr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Lack of Interactive Features</a:t>
            </a:r>
            <a:r>
              <a:rPr lang="en-US" sz="1600" dirty="0">
                <a:latin typeface="Times New Roman" panose="02020603050405020304" pitchFamily="18" charset="0"/>
                <a:cs typeface="Times New Roman" panose="02020603050405020304" pitchFamily="18" charset="0"/>
              </a:rPr>
              <a:t>: Many travel platforms do not offer interactive features such as ratings and likes, which can help users make informed decisions and engage with the content.</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Tripx aims to address these issues by providing a unified, user-friendly platform that consolidates travel information, simplifies the booking process, and enhances user engagement through interactive features. The platform’s goal is to streamline the travel planning experience, making it easier for users to find, evaluate, and book their desired travel packages</a:t>
            </a: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p:txBody>
      </p:sp>
    </p:spTree>
    <p:extLst>
      <p:ext uri="{BB962C8B-B14F-4D97-AF65-F5344CB8AC3E}">
        <p14:creationId xmlns:p14="http://schemas.microsoft.com/office/powerpoint/2010/main" val="715036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 sz="3200" dirty="0">
                <a:latin typeface="Times New Roman" panose="02020603050405020304" pitchFamily="18" charset="0"/>
                <a:cs typeface="Times New Roman" panose="02020603050405020304" pitchFamily="18" charset="0"/>
              </a:rPr>
              <a:t>SDLC</a:t>
            </a:r>
            <a:endParaRPr lang="en-US" sz="3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5</a:t>
            </a:fld>
            <a:endParaRPr lang="en-GB" sz="1200" b="0" strike="noStrike" spc="-1">
              <a:latin typeface="Times New Roman"/>
            </a:endParaRPr>
          </a:p>
        </p:txBody>
      </p:sp>
      <p:sp>
        <p:nvSpPr>
          <p:cNvPr id="5" name="TextShape 2"/>
          <p:cNvSpPr txBox="1"/>
          <p:nvPr/>
        </p:nvSpPr>
        <p:spPr>
          <a:xfrm>
            <a:off x="164008" y="1109742"/>
            <a:ext cx="8838720" cy="4838571"/>
          </a:xfrm>
          <a:prstGeom prst="rect">
            <a:avLst/>
          </a:prstGeom>
          <a:noFill/>
          <a:ln w="9360">
            <a:noFill/>
          </a:ln>
        </p:spPr>
        <p:txBody>
          <a:bodyPr>
            <a:noAutofit/>
          </a:bodyPr>
          <a:lstStyle/>
          <a:p>
            <a:pPr>
              <a:lnSpc>
                <a:spcPct val="150000"/>
              </a:lnSpc>
              <a:spcBef>
                <a:spcPts val="400"/>
              </a:spcBef>
            </a:pPr>
            <a:endParaRPr lang="en-US" sz="1900" b="0" strike="noStrike" spc="-1" dirty="0">
              <a:solidFill>
                <a:srgbClr val="000000"/>
              </a:solidFill>
              <a:latin typeface="Calibri"/>
            </a:endParaRPr>
          </a:p>
          <a:p>
            <a:pPr marL="457200" lvl="0" indent="-317500">
              <a:buClr>
                <a:srgbClr val="000000"/>
              </a:buClr>
              <a:buSzPts val="1400"/>
              <a:buChar char="●"/>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&lt;Text Times New Roman&gt;</a:t>
            </a:r>
            <a:endParaRPr lang="en-US" sz="3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p:txBody>
      </p:sp>
      <p:pic>
        <p:nvPicPr>
          <p:cNvPr id="3" name="Picture 2">
            <a:extLst>
              <a:ext uri="{FF2B5EF4-FFF2-40B4-BE49-F238E27FC236}">
                <a16:creationId xmlns:a16="http://schemas.microsoft.com/office/drawing/2014/main" id="{927D8C32-6DD6-4462-82BF-0EF365D6A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8917"/>
            <a:ext cx="9144000" cy="5143500"/>
          </a:xfrm>
          <a:prstGeom prst="rect">
            <a:avLst/>
          </a:prstGeom>
        </p:spPr>
      </p:pic>
    </p:spTree>
    <p:extLst>
      <p:ext uri="{BB962C8B-B14F-4D97-AF65-F5344CB8AC3E}">
        <p14:creationId xmlns:p14="http://schemas.microsoft.com/office/powerpoint/2010/main" val="1579347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388374" y="46886"/>
            <a:ext cx="6019560" cy="837720"/>
          </a:xfrm>
          <a:prstGeom prst="rect">
            <a:avLst/>
          </a:prstGeom>
          <a:noFill/>
          <a:ln w="9360">
            <a:noFill/>
          </a:ln>
        </p:spPr>
        <p:txBody>
          <a:bodyPr anchor="ctr">
            <a:noAutofit/>
          </a:bodyPr>
          <a:lstStyle/>
          <a:p>
            <a:pPr algn="ctr">
              <a:lnSpc>
                <a:spcPct val="100000"/>
              </a:lnSpc>
            </a:pPr>
            <a:r>
              <a:rPr lang="en" sz="3200" dirty="0">
                <a:latin typeface="Times New Roman" panose="02020603050405020304" pitchFamily="18" charset="0"/>
                <a:cs typeface="Times New Roman" panose="02020603050405020304" pitchFamily="18" charset="0"/>
              </a:rPr>
              <a:t>Tech Stack</a:t>
            </a:r>
            <a:endParaRPr lang="en-US" sz="3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6</a:t>
            </a:fld>
            <a:endParaRPr lang="en-GB" sz="1200" b="0" strike="noStrike" spc="-1">
              <a:latin typeface="Times New Roman"/>
            </a:endParaRPr>
          </a:p>
        </p:txBody>
      </p:sp>
      <p:sp>
        <p:nvSpPr>
          <p:cNvPr id="5" name="TextShape 2"/>
          <p:cNvSpPr txBox="1"/>
          <p:nvPr/>
        </p:nvSpPr>
        <p:spPr>
          <a:xfrm>
            <a:off x="164008" y="1109742"/>
            <a:ext cx="8838720" cy="4838571"/>
          </a:xfrm>
          <a:prstGeom prst="rect">
            <a:avLst/>
          </a:prstGeom>
          <a:noFill/>
          <a:ln w="9360">
            <a:noFill/>
          </a:ln>
        </p:spPr>
        <p:txBody>
          <a:bodyPr>
            <a:noAutofit/>
          </a:bodyPr>
          <a:lstStyle/>
          <a:p>
            <a:pPr marL="139700" lvl="0">
              <a:buClr>
                <a:srgbClr val="000000"/>
              </a:buClr>
              <a:buSzPts val="1400"/>
            </a:pPr>
            <a:endParaRPr lang="en-US" sz="1900" b="0" strike="noStrike" spc="-1" dirty="0">
              <a:solidFill>
                <a:srgbClr val="000000"/>
              </a:solidFill>
              <a:latin typeface="Calibri"/>
            </a:endParaRPr>
          </a:p>
          <a:p>
            <a:pPr>
              <a:lnSpc>
                <a:spcPct val="100000"/>
              </a:lnSpc>
              <a:spcBef>
                <a:spcPts val="400"/>
              </a:spcBef>
            </a:pPr>
            <a:endParaRPr lang="en-US" sz="1900"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p:txBody>
      </p:sp>
      <p:sp>
        <p:nvSpPr>
          <p:cNvPr id="3" name="Rectangle 2">
            <a:extLst>
              <a:ext uri="{FF2B5EF4-FFF2-40B4-BE49-F238E27FC236}">
                <a16:creationId xmlns:a16="http://schemas.microsoft.com/office/drawing/2014/main" id="{EF97A987-980E-3235-1CD0-0B39B1EF93F5}"/>
              </a:ext>
            </a:extLst>
          </p:cNvPr>
          <p:cNvSpPr>
            <a:spLocks noChangeArrowheads="1"/>
          </p:cNvSpPr>
          <p:nvPr/>
        </p:nvSpPr>
        <p:spPr bwMode="auto">
          <a:xfrm>
            <a:off x="-22736" y="730399"/>
            <a:ext cx="9002728"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a:t>
            </a:r>
            <a:endParaRPr lang="en-US" altLang="en-US" sz="1600" dirty="0">
              <a:latin typeface="Times New Roman" panose="02020603050405020304" pitchFamily="18" charset="0"/>
              <a:cs typeface="Times New Roman" panose="02020603050405020304" pitchFamily="18" charset="0"/>
            </a:endParaRPr>
          </a:p>
          <a:p>
            <a:pPr lvl="1" algn="just" eaLnBrk="0" fontAlgn="base" hangingPunct="0">
              <a:lnSpc>
                <a:spcPct val="150000"/>
              </a:lnSpc>
              <a:spcBef>
                <a:spcPct val="0"/>
              </a:spcBef>
              <a:spcAft>
                <a:spcPct val="0"/>
              </a:spcAft>
              <a:buFontTx/>
              <a:buChar char="•"/>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React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JavaScript library for building user interfaces, used to create a dynamic and responsive front end for the Tripx website.</a:t>
            </a:r>
          </a:p>
          <a:p>
            <a:pPr lvl="1" algn="just" eaLnBrk="0" fontAlgn="base" hangingPunct="0">
              <a:lnSpc>
                <a:spcPct val="150000"/>
              </a:lnSpc>
              <a:spcBef>
                <a:spcPct val="0"/>
              </a:spcBef>
              <a:spcAft>
                <a:spcPct val="0"/>
              </a:spcAft>
              <a:buFontTx/>
              <a:buChar char="•"/>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Tailwind CSS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utility-first CSS framework used for styling the application, ensuring a modern and consistent design.</a:t>
            </a:r>
          </a:p>
          <a:p>
            <a:pPr lvl="1" algn="just" eaLnBrk="0" fontAlgn="base" hangingPunct="0">
              <a:lnSpc>
                <a:spcPct val="150000"/>
              </a:lnSpc>
              <a:spcBef>
                <a:spcPct val="0"/>
              </a:spcBef>
              <a:spcAft>
                <a:spcPct val="0"/>
              </a:spcAft>
              <a:buFontTx/>
              <a:buChar char="•"/>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React Router</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library for handling routing within the React application, allowing for seamless navigation between different pages such as Home, Packages, and Booking.</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algn="just" eaLnBrk="0" fontAlgn="base" hangingPunct="0">
              <a:lnSpc>
                <a:spcPct val="150000"/>
              </a:lnSpc>
              <a:spcBef>
                <a:spcPct val="0"/>
              </a:spcBef>
              <a:spcAft>
                <a:spcPct val="0"/>
              </a:spcAft>
              <a:buFontTx/>
              <a:buChar char="•"/>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Node.js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JavaScript runtime used for building the server-side of the application, providing a scalable and efficient environment for handling backend operations.</a:t>
            </a:r>
          </a:p>
          <a:p>
            <a:pPr lvl="1" algn="just" eaLnBrk="0" fontAlgn="base" hangingPunct="0">
              <a:lnSpc>
                <a:spcPct val="150000"/>
              </a:lnSpc>
              <a:spcBef>
                <a:spcPct val="0"/>
              </a:spcBef>
              <a:spcAft>
                <a:spcPct val="0"/>
              </a:spcAft>
              <a:buFontTx/>
              <a:buChar char="•"/>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Express.js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web application framework for Node.js, used to build the API endpoints for the Tripx application, facilitating communication between the frontend and backend.</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algn="just" eaLnBrk="0" fontAlgn="base" hangingPunct="0">
              <a:lnSpc>
                <a:spcPct val="150000"/>
              </a:lnSpc>
              <a:spcBef>
                <a:spcPct val="0"/>
              </a:spcBef>
              <a:spcAft>
                <a:spcPct val="0"/>
              </a:spcAft>
              <a:buFontTx/>
              <a:buChar char="•"/>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MongoDB</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NoSQL database used to store and manage data such as user information, destination details, and booking records. MongoDB provides flexibility in handling diverse data types and structures.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3966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 sz="3200" dirty="0">
                <a:latin typeface="Times New Roman" panose="02020603050405020304" pitchFamily="18" charset="0"/>
                <a:cs typeface="Times New Roman" panose="02020603050405020304" pitchFamily="18" charset="0"/>
              </a:rPr>
              <a:t>Future Scope</a:t>
            </a:r>
            <a:endParaRPr lang="en-US" sz="3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7</a:t>
            </a:fld>
            <a:endParaRPr lang="en-GB" sz="1200" b="0" strike="noStrike" spc="-1">
              <a:latin typeface="Times New Roman"/>
            </a:endParaRPr>
          </a:p>
        </p:txBody>
      </p:sp>
      <p:sp>
        <p:nvSpPr>
          <p:cNvPr id="3" name="Rectangle 2">
            <a:extLst>
              <a:ext uri="{FF2B5EF4-FFF2-40B4-BE49-F238E27FC236}">
                <a16:creationId xmlns:a16="http://schemas.microsoft.com/office/drawing/2014/main" id="{29820FD7-468C-5DDC-C96A-89353F81CE76}"/>
              </a:ext>
            </a:extLst>
          </p:cNvPr>
          <p:cNvSpPr>
            <a:spLocks noChangeArrowheads="1"/>
          </p:cNvSpPr>
          <p:nvPr/>
        </p:nvSpPr>
        <p:spPr bwMode="auto">
          <a:xfrm>
            <a:off x="0" y="1297118"/>
            <a:ext cx="9026013" cy="4480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Flight and Car Rental Bookings: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Extend the app’s capabilities to include flight reservations and car rentals, providing a more comprehensive travel solution.</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Local Experiences and Tours: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Partner with local service providers to offer users the ability to book unique experiences, guided tours, and activities at their destination.</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Reviews and Ratings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 users to leave reviews and ratings for accommodations, attractions, and services, helping others make informed decisions.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Social Sharing and Trip Journals: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users to create and share trip journals or travel blogs directly within the app, fostering a community of travelers.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Carbon Footprint Calculator: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Include features that allow users to calculate the carbon footprint of their travel plans and suggest eco-friendly alternatives.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Eco-Friendly Travel Options: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Partner with eco-friendly accommodations and services to promote sustainable travel options to users.</a:t>
            </a:r>
          </a:p>
        </p:txBody>
      </p:sp>
    </p:spTree>
    <p:extLst>
      <p:ext uri="{BB962C8B-B14F-4D97-AF65-F5344CB8AC3E}">
        <p14:creationId xmlns:p14="http://schemas.microsoft.com/office/powerpoint/2010/main" val="2387964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 sz="3200" dirty="0">
                <a:latin typeface="Times New Roman" panose="02020603050405020304" pitchFamily="18" charset="0"/>
                <a:cs typeface="Times New Roman" panose="02020603050405020304" pitchFamily="18" charset="0"/>
              </a:rPr>
              <a:t>Conclusion</a:t>
            </a:r>
            <a:endParaRPr lang="en-US" sz="3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8</a:t>
            </a:fld>
            <a:endParaRPr lang="en-GB" sz="1200" b="0" strike="noStrike" spc="-1">
              <a:latin typeface="Times New Roman"/>
            </a:endParaRPr>
          </a:p>
        </p:txBody>
      </p:sp>
      <p:sp>
        <p:nvSpPr>
          <p:cNvPr id="5" name="TextShape 2"/>
          <p:cNvSpPr txBox="1"/>
          <p:nvPr/>
        </p:nvSpPr>
        <p:spPr>
          <a:xfrm>
            <a:off x="164008" y="1109742"/>
            <a:ext cx="8838720" cy="4838571"/>
          </a:xfrm>
          <a:prstGeom prst="rect">
            <a:avLst/>
          </a:prstGeom>
          <a:noFill/>
          <a:ln w="9360">
            <a:noFill/>
          </a:ln>
        </p:spPr>
        <p:txBody>
          <a:bodyPr>
            <a:noAutofit/>
          </a:bodyPr>
          <a:lstStyle/>
          <a:p>
            <a:pPr>
              <a:lnSpc>
                <a:spcPct val="150000"/>
              </a:lnSpc>
              <a:spcBef>
                <a:spcPts val="400"/>
              </a:spcBef>
            </a:pPr>
            <a:endParaRPr lang="en-US" sz="1900" b="0" strike="noStrike" spc="-1" dirty="0">
              <a:solidFill>
                <a:srgbClr val="000000"/>
              </a:solidFill>
              <a:latin typeface="Calibri"/>
            </a:endParaRPr>
          </a:p>
          <a:p>
            <a:pPr algn="just">
              <a:lnSpc>
                <a:spcPct val="150000"/>
              </a:lnSpc>
            </a:pPr>
            <a:r>
              <a:rPr lang="en-US" sz="1600" dirty="0">
                <a:latin typeface="Times New Roman" panose="02020603050405020304" pitchFamily="18" charset="0"/>
                <a:cs typeface="Times New Roman" panose="02020603050405020304" pitchFamily="18" charset="0"/>
              </a:rPr>
              <a:t>The Tripx successfully provides a comprehensive travel solution that enables users to explore, book, and manage their travel packages efficiently. By integrating a user-friendly interface with key features such as destination browsing, package booking, and real-time updates, Tripx addresses the core needs of travelers seeking a seamless and engaging experience.</a:t>
            </a:r>
          </a:p>
          <a:p>
            <a:pPr algn="just">
              <a:lnSpc>
                <a:spcPct val="150000"/>
              </a:lnSpc>
            </a:pPr>
            <a:r>
              <a:rPr lang="en-US" sz="1600" dirty="0">
                <a:latin typeface="Times New Roman" panose="02020603050405020304" pitchFamily="18" charset="0"/>
                <a:cs typeface="Times New Roman" panose="02020603050405020304" pitchFamily="18" charset="0"/>
              </a:rPr>
              <a:t>The project's implementation showcases effective use of modern technologies and design principles, ensuring both functionality and aesthetic appeal. While the current version meets the essential requirements and provides a solid foundation, there is potential for future enhancements to further improve user experience and expand functionality.</a:t>
            </a:r>
          </a:p>
          <a:p>
            <a:pPr algn="just">
              <a:lnSpc>
                <a:spcPct val="150000"/>
              </a:lnSpc>
            </a:pPr>
            <a:r>
              <a:rPr lang="en-US" sz="1600" dirty="0">
                <a:latin typeface="Times New Roman" panose="02020603050405020304" pitchFamily="18" charset="0"/>
                <a:cs typeface="Times New Roman" panose="02020603050405020304" pitchFamily="18" charset="0"/>
              </a:rPr>
              <a:t>In summary, Tripx not only meets its initial objectives but also sets the stage for ongoing development and improvement, promising to evolve into a robust platform that adapts to the changing needs of its users</a:t>
            </a:r>
            <a:r>
              <a:rPr lang="en-US" sz="2000" dirty="0"/>
              <a:t>.</a:t>
            </a: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p:txBody>
      </p:sp>
    </p:spTree>
    <p:extLst>
      <p:ext uri="{BB962C8B-B14F-4D97-AF65-F5344CB8AC3E}">
        <p14:creationId xmlns:p14="http://schemas.microsoft.com/office/powerpoint/2010/main" val="937608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 sz="3200" dirty="0">
                <a:latin typeface="Times New Roman" panose="02020603050405020304" pitchFamily="18" charset="0"/>
                <a:cs typeface="Times New Roman" panose="02020603050405020304" pitchFamily="18" charset="0"/>
              </a:rPr>
              <a:t>Bibliography</a:t>
            </a:r>
            <a:endParaRPr lang="en-US" sz="3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9</a:t>
            </a:fld>
            <a:endParaRPr lang="en-GB" sz="1200" b="0" strike="noStrike" spc="-1">
              <a:latin typeface="Times New Roman"/>
            </a:endParaRPr>
          </a:p>
        </p:txBody>
      </p:sp>
      <p:sp>
        <p:nvSpPr>
          <p:cNvPr id="5" name="TextShape 2"/>
          <p:cNvSpPr txBox="1"/>
          <p:nvPr/>
        </p:nvSpPr>
        <p:spPr>
          <a:xfrm>
            <a:off x="164008" y="1109742"/>
            <a:ext cx="8838720" cy="4838571"/>
          </a:xfrm>
          <a:prstGeom prst="rect">
            <a:avLst/>
          </a:prstGeom>
          <a:noFill/>
          <a:ln w="9360">
            <a:noFill/>
          </a:ln>
        </p:spPr>
        <p:txBody>
          <a:bodyPr>
            <a:noAutofit/>
          </a:bodyPr>
          <a:lstStyle/>
          <a:p>
            <a:pPr>
              <a:lnSpc>
                <a:spcPct val="150000"/>
              </a:lnSpc>
              <a:spcBef>
                <a:spcPts val="400"/>
              </a:spcBef>
            </a:pPr>
            <a:endParaRPr lang="en-US" sz="1900" b="0" strike="noStrike" spc="-1" dirty="0">
              <a:solidFill>
                <a:srgbClr val="000000"/>
              </a:solidFill>
              <a:latin typeface="Calibri"/>
            </a:endParaRPr>
          </a:p>
          <a:p>
            <a:pPr algn="just">
              <a:lnSpc>
                <a:spcPct val="150000"/>
              </a:lnSpc>
            </a:pPr>
            <a:r>
              <a:rPr lang="fr-FR" sz="2000" b="1" dirty="0" err="1">
                <a:latin typeface="Times New Roman" panose="02020603050405020304" pitchFamily="18" charset="0"/>
                <a:ea typeface="Tahoma" panose="020B0604030504040204" pitchFamily="34" charset="0"/>
                <a:cs typeface="Times New Roman" panose="02020603050405020304" pitchFamily="18" charset="0"/>
              </a:rPr>
              <a:t>References</a:t>
            </a:r>
            <a:r>
              <a:rPr lang="fr-FR" sz="2000" b="1" dirty="0">
                <a:latin typeface="Times New Roman" panose="02020603050405020304" pitchFamily="18" charset="0"/>
                <a:ea typeface="Tahoma" panose="020B0604030504040204" pitchFamily="34" charset="0"/>
                <a:cs typeface="Times New Roman" panose="02020603050405020304" pitchFamily="18" charset="0"/>
              </a:rPr>
              <a:t>:</a:t>
            </a:r>
            <a:endParaRPr lang="fr-FR" sz="2000" dirty="0">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buFont typeface="Arial" panose="020B0604020202020204" pitchFamily="34" charset="0"/>
              <a:buChar char="•"/>
            </a:pPr>
            <a:r>
              <a:rPr lang="fr-FR" sz="1600" dirty="0" err="1">
                <a:latin typeface="Times New Roman" panose="02020603050405020304" pitchFamily="18" charset="0"/>
                <a:ea typeface="Tahoma" panose="020B0604030504040204" pitchFamily="34" charset="0"/>
                <a:cs typeface="Times New Roman" panose="02020603050405020304" pitchFamily="18" charset="0"/>
              </a:rPr>
              <a:t>React</a:t>
            </a:r>
            <a:r>
              <a:rPr lang="fr-FR" sz="1600" dirty="0">
                <a:latin typeface="Times New Roman" panose="02020603050405020304" pitchFamily="18" charset="0"/>
                <a:ea typeface="Tahoma" panose="020B0604030504040204" pitchFamily="34" charset="0"/>
                <a:cs typeface="Times New Roman" panose="02020603050405020304" pitchFamily="18" charset="0"/>
              </a:rPr>
              <a:t> documentation: https://reactjs.org/docs/getting-started.html</a:t>
            </a:r>
          </a:p>
          <a:p>
            <a:pPr algn="just">
              <a:lnSpc>
                <a:spcPct val="150000"/>
              </a:lnSpc>
              <a:buFont typeface="Arial" panose="020B0604020202020204" pitchFamily="34" charset="0"/>
              <a:buChar char="•"/>
            </a:pPr>
            <a:r>
              <a:rPr lang="fr-FR" sz="1600" dirty="0" err="1">
                <a:latin typeface="Times New Roman" panose="02020603050405020304" pitchFamily="18" charset="0"/>
                <a:ea typeface="Tahoma" panose="020B0604030504040204" pitchFamily="34" charset="0"/>
                <a:cs typeface="Times New Roman" panose="02020603050405020304" pitchFamily="18" charset="0"/>
              </a:rPr>
              <a:t>Tailwind</a:t>
            </a:r>
            <a:r>
              <a:rPr lang="fr-FR" sz="1600" dirty="0">
                <a:latin typeface="Times New Roman" panose="02020603050405020304" pitchFamily="18" charset="0"/>
                <a:ea typeface="Tahoma" panose="020B0604030504040204" pitchFamily="34" charset="0"/>
                <a:cs typeface="Times New Roman" panose="02020603050405020304" pitchFamily="18" charset="0"/>
              </a:rPr>
              <a:t> CSS documentation: </a:t>
            </a:r>
            <a:r>
              <a:rPr lang="fr-FR" sz="1600" dirty="0">
                <a:latin typeface="Times New Roman" panose="02020603050405020304" pitchFamily="18" charset="0"/>
                <a:ea typeface="Tahoma" panose="020B0604030504040204" pitchFamily="34" charset="0"/>
                <a:cs typeface="Times New Roman" panose="02020603050405020304" pitchFamily="18" charset="0"/>
                <a:hlinkClick r:id="rId2"/>
              </a:rPr>
              <a:t>https://tailwindcss.com/docs</a:t>
            </a:r>
            <a:endParaRPr lang="fr-FR" sz="1600" dirty="0">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buFont typeface="Arial" panose="020B0604020202020204" pitchFamily="34" charset="0"/>
              <a:buChar char="•"/>
            </a:pPr>
            <a:r>
              <a:rPr lang="fr-FR" sz="1600" dirty="0" err="1">
                <a:latin typeface="Times New Roman" panose="02020603050405020304" pitchFamily="18" charset="0"/>
                <a:ea typeface="Tahoma" panose="020B0604030504040204" pitchFamily="34" charset="0"/>
                <a:cs typeface="Times New Roman" panose="02020603050405020304" pitchFamily="18" charset="0"/>
              </a:rPr>
              <a:t>React</a:t>
            </a:r>
            <a:r>
              <a:rPr lang="fr-FR" sz="1600" dirty="0">
                <a:latin typeface="Times New Roman" panose="02020603050405020304" pitchFamily="18" charset="0"/>
                <a:ea typeface="Tahoma" panose="020B0604030504040204" pitchFamily="34" charset="0"/>
                <a:cs typeface="Times New Roman" panose="02020603050405020304" pitchFamily="18" charset="0"/>
              </a:rPr>
              <a:t> Router documentation: https://reactrouter.com/en/main</a:t>
            </a:r>
          </a:p>
          <a:p>
            <a:pPr algn="just">
              <a:lnSpc>
                <a:spcPct val="150000"/>
              </a:lnSpc>
              <a:buFont typeface="Arial" panose="020B0604020202020204" pitchFamily="34" charset="0"/>
              <a:buChar char="•"/>
            </a:pPr>
            <a:r>
              <a:rPr lang="fr-FR" sz="1600" dirty="0" err="1">
                <a:latin typeface="Times New Roman" panose="02020603050405020304" pitchFamily="18" charset="0"/>
                <a:ea typeface="Tahoma" panose="020B0604030504040204" pitchFamily="34" charset="0"/>
                <a:cs typeface="Times New Roman" panose="02020603050405020304" pitchFamily="18" charset="0"/>
              </a:rPr>
              <a:t>React</a:t>
            </a:r>
            <a:r>
              <a:rPr lang="fr-FR" sz="1600" dirty="0">
                <a:latin typeface="Times New Roman" panose="02020603050405020304" pitchFamily="18" charset="0"/>
                <a:ea typeface="Tahoma" panose="020B0604030504040204" pitchFamily="34" charset="0"/>
                <a:cs typeface="Times New Roman" panose="02020603050405020304" pitchFamily="18" charset="0"/>
              </a:rPr>
              <a:t> </a:t>
            </a:r>
            <a:r>
              <a:rPr lang="fr-FR" sz="1600" dirty="0" err="1">
                <a:latin typeface="Times New Roman" panose="02020603050405020304" pitchFamily="18" charset="0"/>
                <a:ea typeface="Tahoma" panose="020B0604030504040204" pitchFamily="34" charset="0"/>
                <a:cs typeface="Times New Roman" panose="02020603050405020304" pitchFamily="18" charset="0"/>
              </a:rPr>
              <a:t>Toastify</a:t>
            </a:r>
            <a:r>
              <a:rPr lang="fr-FR" sz="1600" dirty="0">
                <a:latin typeface="Times New Roman" panose="02020603050405020304" pitchFamily="18" charset="0"/>
                <a:ea typeface="Tahoma" panose="020B0604030504040204" pitchFamily="34" charset="0"/>
                <a:cs typeface="Times New Roman" panose="02020603050405020304" pitchFamily="18" charset="0"/>
              </a:rPr>
              <a:t> documentation: https://fkhadra.github.io/react-toastify/introduction</a:t>
            </a: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p:txBody>
      </p:sp>
    </p:spTree>
    <p:extLst>
      <p:ext uri="{BB962C8B-B14F-4D97-AF65-F5344CB8AC3E}">
        <p14:creationId xmlns:p14="http://schemas.microsoft.com/office/powerpoint/2010/main" val="2669963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96F1BF43DDE004485E7A868D137D60A" ma:contentTypeVersion="0" ma:contentTypeDescription="Create a new document." ma:contentTypeScope="" ma:versionID="47fff7f98a9c49c088ba096c14cf4458">
  <xsd:schema xmlns:xsd="http://www.w3.org/2001/XMLSchema" xmlns:xs="http://www.w3.org/2001/XMLSchema" xmlns:p="http://schemas.microsoft.com/office/2006/metadata/properties" targetNamespace="http://schemas.microsoft.com/office/2006/metadata/properties" ma:root="true" ma:fieldsID="c05e9f2c4932a6a674126b9dde7716e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37ED6F0-5E4C-4CD0-9B68-9C53F925A6F7}">
  <ds:schemaRefs>
    <ds:schemaRef ds:uri="http://schemas.microsoft.com/sharepoint/v3/contenttype/forms"/>
  </ds:schemaRefs>
</ds:datastoreItem>
</file>

<file path=customXml/itemProps2.xml><?xml version="1.0" encoding="utf-8"?>
<ds:datastoreItem xmlns:ds="http://schemas.openxmlformats.org/officeDocument/2006/customXml" ds:itemID="{4A62A602-78C1-468C-BB25-57CD481DB741}">
  <ds:schemaRefs>
    <ds:schemaRef ds:uri="http://www.w3.org/XML/1998/namespace"/>
    <ds:schemaRef ds:uri="http://schemas.openxmlformats.org/package/2006/metadata/core-properties"/>
    <ds:schemaRef ds:uri="http://schemas.microsoft.com/office/2006/metadata/properties"/>
    <ds:schemaRef ds:uri="http://purl.org/dc/elements/1.1/"/>
    <ds:schemaRef ds:uri="http://purl.org/dc/terms/"/>
    <ds:schemaRef ds:uri="http://schemas.microsoft.com/office/2006/documentManagement/typ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491DF113-39A2-46D5-BFDA-E63300A9EC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34762</TotalTime>
  <Words>1175</Words>
  <Application>Microsoft Office PowerPoint</Application>
  <PresentationFormat>On-screen Show (4:3)</PresentationFormat>
  <Paragraphs>142</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Ansh Gaba</cp:lastModifiedBy>
  <cp:revision>2297</cp:revision>
  <dcterms:created xsi:type="dcterms:W3CDTF">2010-04-09T07:36:15Z</dcterms:created>
  <dcterms:modified xsi:type="dcterms:W3CDTF">2024-09-02T14:26:03Z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y fmtid="{D5CDD505-2E9C-101B-9397-08002B2CF9AE}" pid="13" name="ContentTypeId">
    <vt:lpwstr>0x010100096F1BF43DDE004485E7A868D137D60A</vt:lpwstr>
  </property>
</Properties>
</file>