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9F170E-E8CB-4AFE-8968-51BE62898871}" v="16" dt="2025-09-01T08:30:15.1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91" y="101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3" Type="http://schemas.microsoft.com/office/2015/10/relationships/revisionInfo" Target="revisionInfo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9/1/2025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9/1/2025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z="2200">
                <a:solidFill>
                  <a:srgbClr val="FFFFFF"/>
                </a:solidFill>
                <a:latin typeface="Segoe UI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2200" b="1" dirty="0">
                <a:solidFill>
                  <a:srgbClr val="FFFFFF"/>
                </a:solidFill>
                <a:latin typeface="Segoe UI" panose="02020404030301010803" pitchFamily="18" charset="0"/>
              </a:rPr>
              <a:t>SMART INDIA HACKATHON 2025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342619"/>
            <a:ext cx="6482276" cy="5425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FFFFFF"/>
                </a:solidFill>
                <a:latin typeface="Segoe UI" panose="020B0604020202020204" pitchFamily="34" charset="0"/>
                <a:cs typeface="Arial" panose="020B0604020202020204" pitchFamily="34" charset="0"/>
              </a:rPr>
              <a:t>Problem Statement ID –SIH25091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FFFFFF"/>
                </a:solidFill>
                <a:latin typeface="Segoe UI" panose="020B0604020202020204" pitchFamily="34" charset="0"/>
                <a:cs typeface="Arial" panose="020B0604020202020204" pitchFamily="34" charset="0"/>
              </a:rPr>
              <a:t>Problem Statement Title-</a:t>
            </a:r>
            <a:r>
              <a:rPr lang="en-US" sz="2200" dirty="0">
                <a:solidFill>
                  <a:srgbClr val="FFFFFF"/>
                </a:solidFill>
                <a:latin typeface="Segoe UI"/>
              </a:rPr>
              <a:t>AI-Based Timetable Generation System aligned with NEP 2020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FFFFFF"/>
                </a:solidFill>
                <a:latin typeface="Segoe UI" panose="020B0604020202020204" pitchFamily="34" charset="0"/>
                <a:cs typeface="Arial" panose="020B0604020202020204" pitchFamily="34" charset="0"/>
              </a:rPr>
              <a:t>Theme-</a:t>
            </a:r>
            <a:r>
              <a:rPr lang="en-IN" sz="2200" dirty="0">
                <a:solidFill>
                  <a:srgbClr val="FFFFFF"/>
                </a:solidFill>
                <a:latin typeface="Segoe UI"/>
              </a:rPr>
              <a:t>Education / Smart Automation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FFFFFF"/>
                </a:solidFill>
                <a:latin typeface="Segoe UI" panose="020B0604020202020204" pitchFamily="34" charset="0"/>
                <a:cs typeface="Arial" panose="020B0604020202020204" pitchFamily="34" charset="0"/>
              </a:rPr>
              <a:t>PS Category- 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FFFFFF"/>
                </a:solidFill>
                <a:latin typeface="Segoe UI" panose="020B0604020202020204" pitchFamily="34" charset="0"/>
                <a:cs typeface="Arial" panose="020B0604020202020204" pitchFamily="34" charset="0"/>
              </a:rPr>
              <a:t>Team ID-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FFFFFF"/>
                </a:solidFill>
                <a:latin typeface="Segoe UI" panose="020B0604020202020204" pitchFamily="34" charset="0"/>
                <a:cs typeface="Arial" panose="020B0604020202020204" pitchFamily="34" charset="0"/>
              </a:rPr>
              <a:t>Team Name –Tech Nova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2200" b="1" dirty="0">
                <a:solidFill>
                  <a:srgbClr val="FFFFFF"/>
                </a:solidFill>
                <a:latin typeface="Segoe UI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-1" y="2064921"/>
            <a:ext cx="12191999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b="1" u="sng" dirty="0">
                <a:solidFill>
                  <a:srgbClr val="FFFFFF"/>
                </a:solidFill>
                <a:latin typeface="Segoe UI" pitchFamily="34" charset="0"/>
                <a:cs typeface="Arial" pitchFamily="34" charset="0"/>
              </a:rPr>
              <a:t>Proposed Solution (Describe your Idea/Solution/Prototype)</a:t>
            </a:r>
            <a:endParaRPr lang="en-US" sz="32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b="1" dirty="0" sz="2200">
                <a:solidFill>
                  <a:srgbClr val="FFFFFF"/>
                </a:solidFill>
                <a:latin typeface="Segoe UI"/>
              </a:rPr>
              <a:t>Proposed Solution:</a:t>
            </a:r>
          </a:p>
          <a:p>
            <a:endParaRPr lang="en-US" dirty="0"/>
          </a:p>
          <a:p>
            <a:pPr lvl="1"/>
            <a:r>
              <a:rPr lang="en-US" dirty="0" sz="2200">
                <a:solidFill>
                  <a:srgbClr val="FFFFFF"/>
                </a:solidFill>
                <a:latin typeface="Segoe UI"/>
              </a:rPr>
              <a:t>. Automated clash-free timetables for students, teachers, and rooms.</a:t>
            </a:r>
          </a:p>
          <a:p>
            <a:pPr lvl="1"/>
            <a:r>
              <a:rPr lang="en-US" dirty="0" sz="2200">
                <a:solidFill>
                  <a:srgbClr val="FFFFFF"/>
                </a:solidFill>
                <a:latin typeface="Segoe UI"/>
              </a:rPr>
              <a:t>. Real-time updates when changes occur (e.g., faculty leave).</a:t>
            </a:r>
          </a:p>
          <a:p>
            <a:pPr lvl="1"/>
            <a:r>
              <a:rPr lang="en-US" dirty="0" sz="2200">
                <a:solidFill>
                  <a:srgbClr val="FFFFFF"/>
                </a:solidFill>
                <a:latin typeface="Segoe UI"/>
              </a:rPr>
              <a:t>. Personalized schedules for students based on chosen subjects.</a:t>
            </a:r>
          </a:p>
          <a:p>
            <a:pPr lvl="1"/>
            <a:r>
              <a:rPr lang="en-US" dirty="0" sz="2200">
                <a:solidFill>
                  <a:srgbClr val="FFFFFF"/>
                </a:solidFill>
                <a:latin typeface="Segoe UI"/>
              </a:rPr>
              <a:t>. Balanced faculty workload distribution.</a:t>
            </a:r>
          </a:p>
          <a:p>
            <a:pPr lvl="1"/>
            <a:r>
              <a:rPr lang="en-US" dirty="0" sz="2200">
                <a:solidFill>
                  <a:srgbClr val="FFFFFF"/>
                </a:solidFill>
                <a:latin typeface="Segoe UI"/>
              </a:rPr>
              <a:t>. Smart utilization of classrooms/labs.</a:t>
            </a:r>
          </a:p>
          <a:p>
            <a:pPr lvl="1"/>
            <a:endParaRPr lang="en-US" dirty="0"/>
          </a:p>
          <a:p>
            <a:r>
              <a:rPr lang="en-US" b="1" dirty="0" sz="2200">
                <a:solidFill>
                  <a:srgbClr val="FFFFFF"/>
                </a:solidFill>
                <a:latin typeface="Segoe UI"/>
              </a:rPr>
              <a:t>Innovation &amp; Uniqueness:</a:t>
            </a:r>
          </a:p>
          <a:p>
            <a:endParaRPr lang="en-US" dirty="0"/>
          </a:p>
          <a:p>
            <a:pPr lvl="1"/>
            <a:r>
              <a:rPr lang="en-US" dirty="0" sz="2200">
                <a:solidFill>
                  <a:srgbClr val="FFFFFF"/>
                </a:solidFill>
                <a:latin typeface="Segoe UI"/>
              </a:rPr>
              <a:t>. NEP 2020-ready: Handles multidisciplinary subject combinations.</a:t>
            </a:r>
          </a:p>
          <a:p>
            <a:pPr lvl="1"/>
            <a:r>
              <a:rPr lang="en-US" dirty="0" sz="2200">
                <a:solidFill>
                  <a:srgbClr val="FFFFFF"/>
                </a:solidFill>
                <a:latin typeface="Segoe UI"/>
              </a:rPr>
              <a:t>. Instant rescheduling &amp; notifications.</a:t>
            </a:r>
          </a:p>
          <a:p>
            <a:pPr lvl="1"/>
            <a:r>
              <a:rPr lang="en-US" dirty="0" sz="2200">
                <a:solidFill>
                  <a:srgbClr val="FFFFFF"/>
                </a:solidFill>
                <a:latin typeface="Segoe UI"/>
              </a:rPr>
              <a:t>. AI-driven optimization (fairness, efficiency, adaptability).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62294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z="2200">
                <a:solidFill>
                  <a:srgbClr val="FFFFFF"/>
                </a:solidFill>
                <a:latin typeface="Segoe UI"/>
              </a:rPr>
              <a:t>Tech Nova</a:t>
            </a:r>
            <a:endParaRPr lang="en-IN" dirty="0"/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200" b="1" dirty="0">
                <a:solidFill>
                  <a:srgbClr val="FFFFFF"/>
                </a:solidFill>
                <a:latin typeface="Segoe UI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z="2200">
                <a:solidFill>
                  <a:srgbClr val="FFFFFF"/>
                </a:solidFill>
                <a:latin typeface="Segoe UI"/>
              </a:rPr>
              <a:t>Tech </a:t>
            </a:r>
            <a:r>
              <a:rPr lang="en-IN" dirty="0" sz="2200">
                <a:solidFill>
                  <a:srgbClr val="FFFFFF"/>
                </a:solidFill>
                <a:latin typeface="Segoe UI"/>
              </a:rPr>
              <a:t>Nova</a:t>
            </a:r>
            <a:endParaRPr lang="en-US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B645D63-4E8B-DB0B-CBA1-A0147D2D4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062" y="1569662"/>
            <a:ext cx="8412303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 UI" panose="020B0604020202020204" pitchFamily="34" charset="0"/>
              </a:rPr>
              <a:t>Technologies to be used: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 UI" panose="020B0604020202020204" pitchFamily="34" charset="0"/>
              </a:rPr>
              <a:t>Programming: Python (backend), JavaScript/React (frontend).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 UI" panose="020B0604020202020204" pitchFamily="34" charset="0"/>
              </a:rPr>
              <a:t>Frameworks: Django/Flask, TensorFlow/Scikit-learn (AI optimization).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 UI" panose="020B0604020202020204" pitchFamily="34" charset="0"/>
              </a:rPr>
              <a:t>Database: PostgreSQL/MySQL.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 UI" panose="020B0604020202020204" pitchFamily="34" charset="0"/>
              </a:rPr>
              <a:t>Cloud: AWS / Azure / GCP for scalability.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 UI" panose="020B0604020202020204" pitchFamily="34" charset="0"/>
              </a:rPr>
              <a:t>Notifications: Firebase / Twilio API.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z="2200">
                <a:ln>
                  <a:noFill/>
                </a:ln>
                <a:solidFill>
                  <a:srgbClr val="FFFFFF"/>
                </a:solidFill>
                <a:effectLst/>
                <a:latin typeface="Segoe UI" panose="020B0604020202020204" pitchFamily="34" charset="0"/>
              </a:rPr>
              <a:t>Methodology:</a:t>
            </a:r>
          </a:p>
          <a:p>
            <a:pPr lvl="2" defTabSz="914400" eaLnBrk="0" hangingPunct="0"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 UI" panose="020B0604020202020204" pitchFamily="34" charset="0"/>
              </a:rPr>
              <a:t>Collect student subject choices &amp; faculty availability.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 UI" panose="020B0604020202020204" pitchFamily="34" charset="0"/>
              </a:rPr>
              <a:t>AI generates initial clash-free timetable.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 UI" panose="020B0604020202020204" pitchFamily="34" charset="0"/>
              </a:rPr>
              <a:t>Optimization ensures fairness (faculty load, room use).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 UI" panose="020B0604020202020204" pitchFamily="34" charset="0"/>
              </a:rPr>
              <a:t>Dynamic rescheduling when conflicts/changes occur.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 UI" panose="020B0604020202020204" pitchFamily="34" charset="0"/>
              </a:rPr>
              <a:t>Students &amp; teachers get updated timetables instantly.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 UI" panose="020B0604020202020204" pitchFamily="34" charset="0"/>
              </a:rPr>
              <a:t>(Insert flowchart diagram of data input → AI engine → timetable → notifications)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200" b="1" dirty="0">
                <a:solidFill>
                  <a:srgbClr val="FFFFFF"/>
                </a:solidFill>
                <a:latin typeface="Segoe UI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1920704"/>
            <a:ext cx="9385300" cy="4124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z="2200">
                <a:solidFill>
                  <a:srgbClr val="FFFFFF"/>
                </a:solidFill>
                <a:latin typeface="Segoe UI"/>
              </a:rPr>
              <a:t>Feasibility:</a:t>
            </a:r>
            <a:endParaRPr lang="en-US" dirty="0"/>
          </a:p>
          <a:p>
            <a:pPr lvl="1"/>
            <a:r>
              <a:rPr lang="en-US" dirty="0" sz="2200">
                <a:solidFill>
                  <a:srgbClr val="FFFFFF"/>
                </a:solidFill>
                <a:latin typeface="Segoe UI"/>
              </a:rPr>
              <a:t>.Works with existing student portals/ERP.</a:t>
            </a:r>
          </a:p>
          <a:p>
            <a:pPr lvl="1"/>
            <a:r>
              <a:rPr lang="en-US" dirty="0" sz="2200">
                <a:solidFill>
                  <a:srgbClr val="FFFFFF"/>
                </a:solidFill>
                <a:latin typeface="Segoe UI"/>
              </a:rPr>
              <a:t>.Cloud-ready, scalable for any college/university.</a:t>
            </a:r>
          </a:p>
          <a:p>
            <a:r>
              <a:rPr lang="en-US" b="1" dirty="0" sz="2200">
                <a:solidFill>
                  <a:srgbClr val="FFFFFF"/>
                </a:solidFill>
                <a:latin typeface="Segoe UI"/>
              </a:rPr>
              <a:t>Challenges:</a:t>
            </a:r>
          </a:p>
          <a:p>
            <a:endParaRPr lang="en-US" dirty="0"/>
          </a:p>
          <a:p>
            <a:pPr lvl="1"/>
            <a:r>
              <a:rPr lang="en-US" dirty="0" sz="2200">
                <a:solidFill>
                  <a:srgbClr val="FFFFFF"/>
                </a:solidFill>
                <a:latin typeface="Segoe UI"/>
              </a:rPr>
              <a:t>.Handling very large combinations of subjects.</a:t>
            </a:r>
          </a:p>
          <a:p>
            <a:pPr lvl="1"/>
            <a:r>
              <a:rPr lang="en-US" dirty="0" sz="2200">
                <a:solidFill>
                  <a:srgbClr val="FFFFFF"/>
                </a:solidFill>
                <a:latin typeface="Segoe UI"/>
              </a:rPr>
              <a:t>.Resistance from admins used to manual methods.</a:t>
            </a:r>
          </a:p>
          <a:p>
            <a:pPr lvl="1"/>
            <a:r>
              <a:rPr lang="en-US" dirty="0" sz="2200">
                <a:solidFill>
                  <a:srgbClr val="FFFFFF"/>
                </a:solidFill>
                <a:latin typeface="Segoe UI"/>
              </a:rPr>
              <a:t>.Internet downtime in rural colleges.</a:t>
            </a:r>
          </a:p>
          <a:p>
            <a:r>
              <a:rPr lang="en-US" b="1" dirty="0" sz="2200">
                <a:solidFill>
                  <a:srgbClr val="FFFFFF"/>
                </a:solidFill>
                <a:latin typeface="Segoe UI"/>
              </a:rPr>
              <a:t>Solutions:</a:t>
            </a:r>
          </a:p>
          <a:p>
            <a:endParaRPr lang="en-US" dirty="0"/>
          </a:p>
          <a:p>
            <a:pPr lvl="1"/>
            <a:r>
              <a:rPr lang="en-US" dirty="0" sz="2200">
                <a:solidFill>
                  <a:srgbClr val="FFFFFF"/>
                </a:solidFill>
                <a:latin typeface="Segoe UI"/>
              </a:rPr>
              <a:t>.Use optimization algorithms (genetic algorithms, ILP).</a:t>
            </a:r>
          </a:p>
          <a:p>
            <a:pPr lvl="1"/>
            <a:r>
              <a:rPr lang="en-US" dirty="0" sz="2200">
                <a:solidFill>
                  <a:srgbClr val="FFFFFF"/>
                </a:solidFill>
                <a:latin typeface="Segoe UI"/>
              </a:rPr>
              <a:t>.Provide simple admin dashboard for ease of use.</a:t>
            </a:r>
          </a:p>
          <a:p>
            <a:pPr lvl="1"/>
            <a:r>
              <a:rPr lang="en-US" dirty="0" sz="2200">
                <a:solidFill>
                  <a:srgbClr val="FFFFFF"/>
                </a:solidFill>
                <a:latin typeface="Segoe UI"/>
              </a:rPr>
              <a:t>.Offline-first mobile app sync.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z="2200">
                <a:solidFill>
                  <a:srgbClr val="FFFFFF"/>
                </a:solidFill>
                <a:latin typeface="Segoe UI"/>
              </a:rPr>
              <a:t>Tech Nova</a:t>
            </a:r>
            <a:endParaRPr 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200" b="1" dirty="0">
                <a:solidFill>
                  <a:srgbClr val="FFFFFF"/>
                </a:solidFill>
                <a:latin typeface="Segoe UI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z="2200">
                <a:solidFill>
                  <a:srgbClr val="FFFFFF"/>
                </a:solidFill>
                <a:latin typeface="Segoe UI"/>
              </a:rPr>
              <a:t>Tech Nova</a:t>
            </a:r>
            <a:endParaRPr 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9050E27-E17A-3D7A-F27E-E6873E86E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0086" y="1943749"/>
            <a:ext cx="6356227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 UI" panose="020B0604020202020204" pitchFamily="34" charset="0"/>
              </a:rPr>
              <a:t>Impact on target audience: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 UI" panose="020B0604020202020204" pitchFamily="34" charset="0"/>
              </a:rPr>
              <a:t>Students: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 UI" panose="020B0604020202020204" pitchFamily="34" charset="0"/>
              </a:rPr>
              <a:t> No subject clashes, smooth learning experience.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 UI" panose="020B0604020202020204" pitchFamily="34" charset="0"/>
              </a:rPr>
              <a:t>Teachers: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 UI" panose="020B0604020202020204" pitchFamily="34" charset="0"/>
              </a:rPr>
              <a:t> Balanced workload, less stress.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 UI" panose="020B0604020202020204" pitchFamily="34" charset="0"/>
              </a:rPr>
              <a:t>Admin: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 UI" panose="020B0604020202020204" pitchFamily="34" charset="0"/>
              </a:rPr>
              <a:t> Saves weeks of manual work, error-free.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hangingPunct="0">
              <a:buFontTx/>
              <a:buChar char="•"/>
            </a:pPr>
            <a:r>
              <a:rPr lang="en-US" altLang="en-US" b="1" dirty="0" sz="2200">
                <a:solidFill>
                  <a:srgbClr val="FFFFFF"/>
                </a:solidFill>
                <a:latin typeface="Segoe UI" panose="020B0604020202020204" pitchFamily="34" charset="0"/>
              </a:rPr>
              <a:t>Benefits: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 UI" panose="020B0604020202020204" pitchFamily="34" charset="0"/>
              </a:rPr>
              <a:t>Social: Fair education access, less confusion.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 UI" panose="020B0604020202020204" pitchFamily="34" charset="0"/>
              </a:rPr>
              <a:t>Economic: Saves resources &amp; staff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 UI" panose="020B0604020202020204" pitchFamily="34" charset="0"/>
              </a:rPr>
              <a:t>Environmental: Paperless timetabling.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200" b="1" dirty="0">
                <a:solidFill>
                  <a:srgbClr val="FFFFFF"/>
                </a:solidFill>
                <a:latin typeface="Segoe UI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z="2200">
                <a:solidFill>
                  <a:srgbClr val="FFFFFF"/>
                </a:solidFill>
                <a:latin typeface="Segoe UI"/>
              </a:rPr>
              <a:t>Tech Nova</a:t>
            </a:r>
            <a:endParaRPr lang="en-IN" dirty="0"/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CDDC2DB-8C1B-67BB-2683-CA7837F55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7059" y="355961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" panose="020B0604020202020204" pitchFamily="34" charset="0"/>
              </a:rPr>
              <a:t>NEP 2020 Policy Document (MHRD, India).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" panose="020B0604020202020204" pitchFamily="34" charset="0"/>
              </a:rPr>
              <a:t>Research papers on AI-based scheduling &amp; optimization.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" panose="020B0604020202020204" pitchFamily="34" charset="0"/>
              </a:rPr>
              <a:t>Existing ERP systems (TCS iON, Moodle, etc.) – gaps identified.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egoe UI" panose="020B0604020202020204" pitchFamily="34" charset="0"/>
              </a:rPr>
              <a:t>Case studies of AI in university timetabling (global).</a:t>
            </a:r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7505</TotalTime>
  <Words>447</Words>
  <Application>Microsoft Office PowerPoint</Application>
  <PresentationFormat>Widescreen</PresentationFormat>
  <Paragraphs>90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Arial</vt:lpstr>
      <vt:lpstr>Calibri</vt:lpstr>
      <vt:lpstr>Garamond</vt:lpstr>
      <vt:lpstr>Times New Roman</vt:lpstr>
      <vt:lpstr>TradeGothic</vt:lpstr>
      <vt:lpstr>Wingdings</vt:lpstr>
      <vt:lpstr>Office Theme</vt:lpstr>
      <vt:lpstr>SMART INDIA HACKATHON 2025</vt:lpstr>
      <vt:lpstr> IDEA TITLE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Shivay Awasthi</cp:lastModifiedBy>
  <cp:revision>148</cp:revision>
  <dcterms:created xsi:type="dcterms:W3CDTF">2013-12-12T18:46:50Z</dcterms:created>
  <dcterms:modified xsi:type="dcterms:W3CDTF">2025-09-01T08:31:49Z</dcterms:modified>
  <cp:category/>
</cp:coreProperties>
</file>