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903573A-7196-4D58-91EB-17384002BC13}" type="datetimeFigureOut">
              <a:rPr lang="en-US" smtClean="0"/>
              <a:t>4/19/2020</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BFFC330-3B72-4804-BFBF-B8056F18741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03573A-7196-4D58-91EB-17384002BC13}" type="datetimeFigureOut">
              <a:rPr lang="en-US" smtClean="0"/>
              <a:t>4/19/2020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FC330-3B72-4804-BFBF-B8056F1874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03573A-7196-4D58-91EB-17384002BC13}" type="datetimeFigureOut">
              <a:rPr lang="en-US" smtClean="0"/>
              <a:t>4/19/2020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FC330-3B72-4804-BFBF-B8056F18741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903573A-7196-4D58-91EB-17384002BC13}" type="datetimeFigureOut">
              <a:rPr lang="en-US" smtClean="0"/>
              <a:t>4/19/2020</a:t>
            </a:fld>
            <a:endParaRPr lang="en-GB"/>
          </a:p>
        </p:txBody>
      </p:sp>
      <p:sp>
        <p:nvSpPr>
          <p:cNvPr id="9" name="Slide Number Placeholder 8"/>
          <p:cNvSpPr>
            <a:spLocks noGrp="1"/>
          </p:cNvSpPr>
          <p:nvPr>
            <p:ph type="sldNum" sz="quarter" idx="15"/>
          </p:nvPr>
        </p:nvSpPr>
        <p:spPr/>
        <p:txBody>
          <a:bodyPr rtlCol="0"/>
          <a:lstStyle/>
          <a:p>
            <a:fld id="{BBFFC330-3B72-4804-BFBF-B8056F187417}"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903573A-7196-4D58-91EB-17384002BC13}" type="datetimeFigureOut">
              <a:rPr lang="en-US" smtClean="0"/>
              <a:t>4/19/2020</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BFFC330-3B72-4804-BFBF-B8056F187417}"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03573A-7196-4D58-91EB-17384002BC13}" type="datetimeFigureOut">
              <a:rPr lang="en-US" smtClean="0"/>
              <a:t>4/19/2020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FFC330-3B72-4804-BFBF-B8056F187417}"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903573A-7196-4D58-91EB-17384002BC13}" type="datetimeFigureOut">
              <a:rPr lang="en-US" smtClean="0"/>
              <a:t>4/19/2020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FFC330-3B72-4804-BFBF-B8056F187417}"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903573A-7196-4D58-91EB-17384002BC13}" type="datetimeFigureOut">
              <a:rPr lang="en-US" smtClean="0"/>
              <a:t>4/19/2020</a:t>
            </a:fld>
            <a:endParaRPr lang="en-GB"/>
          </a:p>
        </p:txBody>
      </p:sp>
      <p:sp>
        <p:nvSpPr>
          <p:cNvPr id="7" name="Slide Number Placeholder 6"/>
          <p:cNvSpPr>
            <a:spLocks noGrp="1"/>
          </p:cNvSpPr>
          <p:nvPr>
            <p:ph type="sldNum" sz="quarter" idx="11"/>
          </p:nvPr>
        </p:nvSpPr>
        <p:spPr/>
        <p:txBody>
          <a:bodyPr rtlCol="0"/>
          <a:lstStyle/>
          <a:p>
            <a:fld id="{BBFFC330-3B72-4804-BFBF-B8056F187417}"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3573A-7196-4D58-91EB-17384002BC13}" type="datetimeFigureOut">
              <a:rPr lang="en-US" smtClean="0"/>
              <a:t>4/19/2020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FFC330-3B72-4804-BFBF-B8056F18741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903573A-7196-4D58-91EB-17384002BC13}" type="datetimeFigureOut">
              <a:rPr lang="en-US" smtClean="0"/>
              <a:t>4/19/2020</a:t>
            </a:fld>
            <a:endParaRPr lang="en-GB"/>
          </a:p>
        </p:txBody>
      </p:sp>
      <p:sp>
        <p:nvSpPr>
          <p:cNvPr id="22" name="Slide Number Placeholder 21"/>
          <p:cNvSpPr>
            <a:spLocks noGrp="1"/>
          </p:cNvSpPr>
          <p:nvPr>
            <p:ph type="sldNum" sz="quarter" idx="15"/>
          </p:nvPr>
        </p:nvSpPr>
        <p:spPr/>
        <p:txBody>
          <a:bodyPr rtlCol="0"/>
          <a:lstStyle/>
          <a:p>
            <a:fld id="{BBFFC330-3B72-4804-BFBF-B8056F187417}"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903573A-7196-4D58-91EB-17384002BC13}" type="datetimeFigureOut">
              <a:rPr lang="en-US" smtClean="0"/>
              <a:t>4/19/2020</a:t>
            </a:fld>
            <a:endParaRPr lang="en-GB"/>
          </a:p>
        </p:txBody>
      </p:sp>
      <p:sp>
        <p:nvSpPr>
          <p:cNvPr id="18" name="Slide Number Placeholder 17"/>
          <p:cNvSpPr>
            <a:spLocks noGrp="1"/>
          </p:cNvSpPr>
          <p:nvPr>
            <p:ph type="sldNum" sz="quarter" idx="11"/>
          </p:nvPr>
        </p:nvSpPr>
        <p:spPr/>
        <p:txBody>
          <a:bodyPr rtlCol="0"/>
          <a:lstStyle/>
          <a:p>
            <a:fld id="{BBFFC330-3B72-4804-BFBF-B8056F187417}"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903573A-7196-4D58-91EB-17384002BC13}" type="datetimeFigureOut">
              <a:rPr lang="en-US" smtClean="0"/>
              <a:t>4/19/2020</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BFFC330-3B72-4804-BFBF-B8056F18741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nder.githubusercontent.com/view/ipynb?commit=13abbe89ff613a5cca7d4288454c946eb465dbbf&amp;enc_url=68747470733a2f2f7261772e67697468756275736572636f6e74656e742e636f6d2f5368656b6861722d72762f507974686f6e2f313361626265383966663631336135636361376434323838343534633934366562343635646262662f4170706c69656425323044617461253230536369656e636525323043617073746f6e652f43617073746f6e6525323050726f6a6563742532302d253230546865253230426174746c652532306f662532304e65696768626f72686f6f64732532302d25323046696e616c2f43617073746f6e6525323050726f6a6563742532302d253230546865253230426174746c652532306f662532307468652532304e65696768626f72686f6f64732532302d2532304c6f6e646f6e2532304e65696768626f72686f6f64253230436c7573746572696e672e6970796e62&amp;nwo=Shekhar-rv%2FPython&amp;path=Applied+Data+Science+Capstone%2FCapstone+Project+-+The+Battle+of+Neighborhoods+-+Final%2FCapstone+Project+-+The+Battle+of+the+Neighborhoods+-+London+Neighborhood+Clustering.ipynb&amp;repository_id=177778981&amp;repository_type=Reposi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Capstone Data Science Project</a:t>
            </a:r>
            <a:endParaRPr lang="en-GB" dirty="0"/>
          </a:p>
        </p:txBody>
      </p:sp>
      <p:sp>
        <p:nvSpPr>
          <p:cNvPr id="3" name="Subtitle 2"/>
          <p:cNvSpPr>
            <a:spLocks noGrp="1"/>
          </p:cNvSpPr>
          <p:nvPr>
            <p:ph type="subTitle" idx="1"/>
          </p:nvPr>
        </p:nvSpPr>
        <p:spPr/>
        <p:txBody>
          <a:bodyPr/>
          <a:lstStyle/>
          <a:p>
            <a:pPr algn="ctr"/>
            <a:r>
              <a:rPr lang="en-GB" dirty="0" smtClean="0"/>
              <a:t>By- ANSH GOEL</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sz="quarter" idx="1"/>
          </p:nvPr>
        </p:nvSpPr>
        <p:spPr/>
        <p:txBody>
          <a:bodyPr/>
          <a:lstStyle/>
          <a:p>
            <a:r>
              <a:rPr lang="en-GB" dirty="0" smtClean="0"/>
              <a:t>Problem-Moving to a new City can be hectic and we’ve got thousands of things to consider ranging from crime rates to availability of goods</a:t>
            </a:r>
          </a:p>
          <a:p>
            <a:r>
              <a:rPr lang="en-GB" dirty="0" smtClean="0"/>
              <a:t>Person(s)of Interest-Anyone who is moving to London can be helped from this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Acquisition and Cleaning</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smtClean="0"/>
              <a:t>Based on definition of our problem, factors that will influence our decision are:</a:t>
            </a:r>
          </a:p>
          <a:p>
            <a:r>
              <a:rPr lang="en-GB" dirty="0" smtClean="0"/>
              <a:t>The total number of crimes </a:t>
            </a:r>
            <a:r>
              <a:rPr lang="en-GB" dirty="0" err="1" smtClean="0"/>
              <a:t>commited</a:t>
            </a:r>
            <a:r>
              <a:rPr lang="en-GB" dirty="0" smtClean="0"/>
              <a:t> in each of the borough during the last year.</a:t>
            </a:r>
          </a:p>
          <a:p>
            <a:r>
              <a:rPr lang="en-GB" dirty="0" smtClean="0"/>
              <a:t>The most common venues in each of the </a:t>
            </a:r>
            <a:r>
              <a:rPr lang="en-GB" dirty="0" err="1" smtClean="0"/>
              <a:t>neighborhood</a:t>
            </a:r>
            <a:r>
              <a:rPr lang="en-GB" dirty="0" smtClean="0"/>
              <a:t> in the safest borough selected.</a:t>
            </a:r>
          </a:p>
          <a:p>
            <a:r>
              <a:rPr lang="en-GB" dirty="0" smtClean="0"/>
              <a:t>Following data sources will be needed to extract/generate the required information:</a:t>
            </a:r>
          </a:p>
          <a:p>
            <a:r>
              <a:rPr lang="en-GB" b="1" u="sng" dirty="0" smtClean="0">
                <a:hlinkClick r:id="rId2"/>
              </a:rPr>
              <a:t>Part 1</a:t>
            </a:r>
            <a:r>
              <a:rPr lang="en-GB" u="sng" dirty="0" smtClean="0">
                <a:hlinkClick r:id="rId2"/>
              </a:rPr>
              <a:t>: </a:t>
            </a:r>
            <a:r>
              <a:rPr lang="en-GB" u="sng" dirty="0" err="1" smtClean="0">
                <a:hlinkClick r:id="rId2"/>
              </a:rPr>
              <a:t>Preprocessing</a:t>
            </a:r>
            <a:r>
              <a:rPr lang="en-GB" u="sng" dirty="0" smtClean="0">
                <a:hlinkClick r:id="rId2"/>
              </a:rPr>
              <a:t> a real world data set from </a:t>
            </a:r>
            <a:r>
              <a:rPr lang="en-GB" u="sng" dirty="0" err="1" smtClean="0">
                <a:hlinkClick r:id="rId2"/>
              </a:rPr>
              <a:t>Kaggle</a:t>
            </a:r>
            <a:r>
              <a:rPr lang="en-GB" u="sng" dirty="0" smtClean="0">
                <a:hlinkClick r:id="rId2"/>
              </a:rPr>
              <a:t> showing the London Crimes from 2008 to 2016</a:t>
            </a:r>
            <a:r>
              <a:rPr lang="en-GB" dirty="0" smtClean="0"/>
              <a:t>: A dataset consisting of the crime statistics of each borough in London obtained from </a:t>
            </a:r>
            <a:r>
              <a:rPr lang="en-GB" dirty="0" err="1" smtClean="0"/>
              <a:t>Kaggle</a:t>
            </a:r>
            <a:endParaRPr lang="en-GB" dirty="0" smtClean="0"/>
          </a:p>
          <a:p>
            <a:r>
              <a:rPr lang="en-GB" b="1" u="sng" dirty="0" smtClean="0">
                <a:hlinkClick r:id="rId2"/>
              </a:rPr>
              <a:t>Part 2</a:t>
            </a:r>
            <a:r>
              <a:rPr lang="en-GB" u="sng" dirty="0" smtClean="0">
                <a:hlinkClick r:id="rId2"/>
              </a:rPr>
              <a:t>: Scraping additional information of the different Boroughs in London from a Wikipedia page.</a:t>
            </a:r>
            <a:r>
              <a:rPr lang="en-GB" dirty="0" smtClean="0"/>
              <a:t>: More information regarding the boroughs of London is scraped using the </a:t>
            </a:r>
            <a:r>
              <a:rPr lang="en-GB" dirty="0" err="1" smtClean="0"/>
              <a:t>Beautifulsoup</a:t>
            </a:r>
            <a:r>
              <a:rPr lang="en-GB" dirty="0" smtClean="0"/>
              <a:t> library</a:t>
            </a:r>
          </a:p>
          <a:p>
            <a:r>
              <a:rPr lang="en-GB" b="1" u="sng" dirty="0" smtClean="0">
                <a:hlinkClick r:id="rId2"/>
              </a:rPr>
              <a:t>Part 3</a:t>
            </a:r>
            <a:r>
              <a:rPr lang="en-GB" u="sng" dirty="0" smtClean="0">
                <a:hlinkClick r:id="rId2"/>
              </a:rPr>
              <a:t>: Creating a new dataset of the </a:t>
            </a:r>
            <a:r>
              <a:rPr lang="en-GB" u="sng" dirty="0" err="1" smtClean="0">
                <a:hlinkClick r:id="rId2"/>
              </a:rPr>
              <a:t>Neighborhoods</a:t>
            </a:r>
            <a:r>
              <a:rPr lang="en-GB" u="sng" dirty="0" smtClean="0">
                <a:hlinkClick r:id="rId2"/>
              </a:rPr>
              <a:t> of the safest borough in London and generating their co-ordinates.</a:t>
            </a:r>
            <a:r>
              <a:rPr lang="en-GB" dirty="0" smtClean="0"/>
              <a:t>: Co-ordinate of </a:t>
            </a:r>
            <a:r>
              <a:rPr lang="en-GB" dirty="0" err="1" smtClean="0"/>
              <a:t>neighborhood</a:t>
            </a:r>
            <a:r>
              <a:rPr lang="en-GB" dirty="0" smtClean="0"/>
              <a:t> will be obtained using </a:t>
            </a:r>
            <a:r>
              <a:rPr lang="en-GB" b="1" dirty="0" smtClean="0"/>
              <a:t>Google Maps API </a:t>
            </a:r>
            <a:r>
              <a:rPr lang="en-GB" b="1" dirty="0" err="1" smtClean="0"/>
              <a:t>geocoding</a:t>
            </a:r>
            <a:endParaRPr lang="en-GB" dirty="0" smtClean="0"/>
          </a:p>
          <a:p>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fontScale="92500" lnSpcReduction="20000"/>
          </a:bodyPr>
          <a:lstStyle/>
          <a:p>
            <a:r>
              <a:rPr lang="en-GB" dirty="0" smtClean="0"/>
              <a:t>The data preparation for each of the three sources of data is done separately. From the London crime data, the crimes during the most recent year (2016) are only selected. The major categories of crime are pivoted to get the total crimes per the boroughs for each major category </a:t>
            </a:r>
            <a:endParaRPr lang="en-GB" dirty="0" smtClean="0"/>
          </a:p>
          <a:p>
            <a:r>
              <a:rPr lang="en-GB" dirty="0" smtClean="0"/>
              <a:t>The second data is scraped from a </a:t>
            </a:r>
            <a:r>
              <a:rPr lang="en-GB" dirty="0" err="1" smtClean="0"/>
              <a:t>wikipedia</a:t>
            </a:r>
            <a:r>
              <a:rPr lang="en-GB" dirty="0" smtClean="0"/>
              <a:t> page using the ​Beautiful Soup​ library in python. Using this library we can extract the data in the tabular format as shown in the </a:t>
            </a:r>
            <a:r>
              <a:rPr lang="en-GB" dirty="0" smtClean="0"/>
              <a:t>website</a:t>
            </a:r>
          </a:p>
          <a:p>
            <a:r>
              <a:rPr lang="en-GB" dirty="0" smtClean="0"/>
              <a:t>The two datasets are merged on the Borough names to form a new dataset that combines the necessary information in one dataset </a:t>
            </a:r>
            <a:r>
              <a:rPr lang="en-GB" dirty="0" smtClean="0"/>
              <a:t>.The </a:t>
            </a:r>
            <a:r>
              <a:rPr lang="en-GB" dirty="0" smtClean="0"/>
              <a:t>purpose of this dataset is to visualize the crime rates in each borough and identify the borough with the least crimes recorded during the year 2016.</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sz="quarter" idx="1"/>
          </p:nvPr>
        </p:nvSpPr>
        <p:spPr/>
        <p:txBody>
          <a:bodyPr>
            <a:normAutofit fontScale="85000" lnSpcReduction="20000"/>
          </a:bodyPr>
          <a:lstStyle/>
          <a:p>
            <a:r>
              <a:rPr lang="en-GB" dirty="0" smtClean="0"/>
              <a:t>The describe function in python is used to get statistics of the London crime data, this returns the mean, standard deviation, minimum, maximum, 1st quartile (25%), 2nd quartile (50%), and the 3rd quartile (75%) for each of the major categories of </a:t>
            </a:r>
            <a:r>
              <a:rPr lang="en-GB" dirty="0" smtClean="0"/>
              <a:t>crime</a:t>
            </a:r>
          </a:p>
          <a:p>
            <a:r>
              <a:rPr lang="en-GB" dirty="0" smtClean="0"/>
              <a:t>Comparing five boroughs with the lowest crime rate during the year 2016, City of London has the lowest recorded crimes followed by Kingston upon Thames, Sutton, Richmond upon Thames and Merton </a:t>
            </a:r>
            <a:endParaRPr lang="en-GB" dirty="0" smtClean="0"/>
          </a:p>
          <a:p>
            <a:r>
              <a:rPr lang="en-GB" dirty="0" smtClean="0"/>
              <a:t>Using the final dataset containing the </a:t>
            </a:r>
            <a:r>
              <a:rPr lang="en-GB" dirty="0" err="1" smtClean="0"/>
              <a:t>neighborhoods</a:t>
            </a:r>
            <a:r>
              <a:rPr lang="en-GB" dirty="0" smtClean="0"/>
              <a:t> in Kingston upon Thames along with the latitude and longitude, we can find all the venues within a 500 meter radius of each </a:t>
            </a:r>
            <a:r>
              <a:rPr lang="en-GB" dirty="0" err="1" smtClean="0"/>
              <a:t>neighborhood</a:t>
            </a:r>
            <a:r>
              <a:rPr lang="en-GB" dirty="0" smtClean="0"/>
              <a:t> by connecting to the Foursquare API. This returns a </a:t>
            </a:r>
            <a:r>
              <a:rPr lang="en-GB" dirty="0" err="1" smtClean="0"/>
              <a:t>json</a:t>
            </a:r>
            <a:r>
              <a:rPr lang="en-GB" dirty="0" smtClean="0"/>
              <a:t> file containing all the venues in each </a:t>
            </a:r>
            <a:r>
              <a:rPr lang="en-GB" dirty="0" err="1" smtClean="0"/>
              <a:t>neighborhood</a:t>
            </a:r>
            <a:r>
              <a:rPr lang="en-GB" dirty="0" smtClean="0"/>
              <a:t> which is converted to a pandas </a:t>
            </a:r>
            <a:r>
              <a:rPr lang="en-GB" dirty="0" err="1" smtClean="0"/>
              <a:t>dataframe</a:t>
            </a:r>
            <a:r>
              <a:rPr lang="en-GB" dirty="0" smtClean="0"/>
              <a:t>. This data frame contains all the venues along with their coordinates and category</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lnSpcReduction="10000"/>
          </a:bodyPr>
          <a:lstStyle/>
          <a:p>
            <a:r>
              <a:rPr lang="en-GB" dirty="0" smtClean="0"/>
              <a:t>One hot encoding is done on the venues data. (One hot encoding is a process by which categorical variables are converted into a form that could be provided to ML algorithms to do a better job in prediction). The Venues data is then grouped by the </a:t>
            </a:r>
            <a:r>
              <a:rPr lang="en-GB" dirty="0" err="1" smtClean="0"/>
              <a:t>Neighborhood</a:t>
            </a:r>
            <a:r>
              <a:rPr lang="en-GB" dirty="0" smtClean="0"/>
              <a:t> and the mean of the venues are calculated, finally the 10 common venues are calculated for each of the </a:t>
            </a:r>
            <a:r>
              <a:rPr lang="en-GB" dirty="0" err="1" smtClean="0"/>
              <a:t>neighborhoods</a:t>
            </a:r>
            <a:r>
              <a:rPr lang="en-GB" dirty="0" smtClean="0"/>
              <a:t>. </a:t>
            </a:r>
            <a:endParaRPr lang="en-GB" dirty="0" smtClean="0"/>
          </a:p>
          <a:p>
            <a:r>
              <a:rPr lang="en-GB" dirty="0" smtClean="0"/>
              <a:t>The reason to </a:t>
            </a:r>
            <a:r>
              <a:rPr lang="en-GB" dirty="0" smtClean="0"/>
              <a:t>conduct </a:t>
            </a:r>
            <a:r>
              <a:rPr lang="en-GB" dirty="0" smtClean="0"/>
              <a:t>a K- means clustering is to cluster </a:t>
            </a:r>
            <a:r>
              <a:rPr lang="en-GB" dirty="0" err="1" smtClean="0"/>
              <a:t>neighborhoods</a:t>
            </a:r>
            <a:r>
              <a:rPr lang="en-GB" dirty="0" smtClean="0"/>
              <a:t> with similar venues together so that people can shortlist the area of their interests based on the venues/amenities around each </a:t>
            </a:r>
            <a:r>
              <a:rPr lang="en-GB" dirty="0" err="1" smtClean="0"/>
              <a:t>neighborhood</a:t>
            </a:r>
            <a:r>
              <a:rPr lang="en-GB" dirty="0" smtClean="0"/>
              <a:t>.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&amp;Conclusion </a:t>
            </a:r>
            <a:endParaRPr lang="en-GB" dirty="0"/>
          </a:p>
        </p:txBody>
      </p:sp>
      <p:sp>
        <p:nvSpPr>
          <p:cNvPr id="3" name="Content Placeholder 2"/>
          <p:cNvSpPr>
            <a:spLocks noGrp="1"/>
          </p:cNvSpPr>
          <p:nvPr>
            <p:ph sz="quarter" idx="1"/>
          </p:nvPr>
        </p:nvSpPr>
        <p:spPr/>
        <p:txBody>
          <a:bodyPr/>
          <a:lstStyle/>
          <a:p>
            <a:r>
              <a:rPr lang="en-GB" dirty="0" smtClean="0"/>
              <a:t>This project helps a person get a better understanding of the </a:t>
            </a:r>
            <a:r>
              <a:rPr lang="en-GB" dirty="0" err="1" smtClean="0"/>
              <a:t>neighborhoods</a:t>
            </a:r>
            <a:r>
              <a:rPr lang="en-GB" dirty="0" smtClean="0"/>
              <a:t> with respect to the most common venues in that </a:t>
            </a:r>
            <a:r>
              <a:rPr lang="en-GB" dirty="0" err="1" smtClean="0"/>
              <a:t>neighborhood</a:t>
            </a:r>
            <a:r>
              <a:rPr lang="en-GB" dirty="0" smtClean="0"/>
              <a:t>. It is always helpful to make use of technology to stay one step ahead i.e. finding out more about places before moving into a </a:t>
            </a:r>
            <a:r>
              <a:rPr lang="en-GB" dirty="0" err="1" smtClean="0"/>
              <a:t>neighborhood</a:t>
            </a:r>
            <a:r>
              <a:rPr lang="en-GB" dirty="0" smtClean="0"/>
              <a:t>. We have just taken safety as a primary concern to shortlist the safest borough of London. The future of this project includes taking other factors such as cost of living in the areas into consideration to shortlist the borough, such as filtering areas based on a predefined budget. </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TotalTime>
  <Words>711</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Capstone Data Science Project</vt:lpstr>
      <vt:lpstr>INTRODUCTION</vt:lpstr>
      <vt:lpstr>Data Acquisition and Cleaning</vt:lpstr>
      <vt:lpstr>Slide 4</vt:lpstr>
      <vt:lpstr>Methodology</vt:lpstr>
      <vt:lpstr>Slide 6</vt:lpstr>
      <vt:lpstr>Discussion &amp;Conclusion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Data Science Project</dc:title>
  <dc:creator>Windows User</dc:creator>
  <cp:lastModifiedBy>Windows User</cp:lastModifiedBy>
  <cp:revision>1</cp:revision>
  <dcterms:created xsi:type="dcterms:W3CDTF">2020-04-19T00:29:23Z</dcterms:created>
  <dcterms:modified xsi:type="dcterms:W3CDTF">2020-04-19T00:41:17Z</dcterms:modified>
</cp:coreProperties>
</file>