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92" r:id="rId1"/>
  </p:sldMasterIdLst>
  <p:sldIdLst>
    <p:sldId id="257" r:id="rId2"/>
    <p:sldId id="266" r:id="rId3"/>
    <p:sldId id="258" r:id="rId4"/>
    <p:sldId id="259" r:id="rId5"/>
    <p:sldId id="261" r:id="rId6"/>
    <p:sldId id="262"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71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040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5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71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814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AAAC38D-0552-4C82-B593-E6124DFADBE2}" type="datetime1">
              <a:rPr lang="en-US" smtClean="0"/>
              <a:t>9/27/2023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50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9/27/2023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77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1775B394-D9F9-4F0C-B15D-605F45CB9E9F}" type="datetime1">
              <a:rPr lang="en-US" smtClean="0"/>
              <a:t>9/27/2023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73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667345-2558-425A-8533-9BFDBCE15005}" type="datetime1">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461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92BEA474-078D-4E9B-9B14-09A87B19DC46}" type="datetime1">
              <a:rPr lang="en-US" smtClean="0"/>
              <a:t>9/27/2023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36916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4907D986-8816-4272-A432-0437A28A9828}" type="datetime1">
              <a:rPr lang="en-US" smtClean="0"/>
              <a:t>9/27/2023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2D6E202-B606-4609-B914-27C9371A1F6D}" type="datetime1">
              <a:rPr lang="en-US" smtClean="0"/>
              <a:t>9/27/2023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0001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09006" y="1763485"/>
            <a:ext cx="11334065" cy="2730137"/>
          </a:xfrm>
        </p:spPr>
        <p:txBody>
          <a:bodyPr>
            <a:normAutofit/>
          </a:bodyPr>
          <a:lstStyle/>
          <a:p>
            <a:r>
              <a:rPr lang="en-AS" sz="8000" dirty="0" smtClean="0"/>
              <a:t>HOTEL BOOKINGS</a:t>
            </a:r>
            <a:r>
              <a:rPr lang="en-AS" sz="7200" dirty="0" smtClean="0"/>
              <a:t/>
            </a:r>
            <a:br>
              <a:rPr lang="en-AS" sz="7200" dirty="0" smtClean="0"/>
            </a:br>
            <a:r>
              <a:rPr lang="en-AS" sz="3200" dirty="0" smtClean="0"/>
              <a:t>ANALYZING  DATA </a:t>
            </a:r>
            <a:endParaRPr lang="en-US" sz="32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0" y="5836502"/>
            <a:ext cx="6269347" cy="1021498"/>
          </a:xfrm>
        </p:spPr>
        <p:txBody>
          <a:bodyPr>
            <a:normAutofit/>
          </a:bodyPr>
          <a:lstStyle/>
          <a:p>
            <a:r>
              <a:rPr lang="en-IN" sz="1400" dirty="0" smtClean="0">
                <a:solidFill>
                  <a:schemeClr val="bg1"/>
                </a:solidFill>
              </a:rPr>
              <a:t>C</a:t>
            </a:r>
            <a:r>
              <a:rPr lang="en-AS" sz="1400" dirty="0" smtClean="0">
                <a:solidFill>
                  <a:schemeClr val="bg1"/>
                </a:solidFill>
              </a:rPr>
              <a:t>reated by : Anshi singh</a:t>
            </a:r>
            <a:endParaRPr lang="en-US" sz="1400" dirty="0">
              <a:solidFill>
                <a:schemeClr val="bg1"/>
              </a:solidFill>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S" sz="4000" dirty="0" smtClean="0"/>
              <a:t>Project Overview</a:t>
            </a:r>
            <a:endParaRPr lang="en-IN" sz="4000" dirty="0"/>
          </a:p>
        </p:txBody>
      </p:sp>
      <p:sp>
        <p:nvSpPr>
          <p:cNvPr id="3" name="Content Placeholder 2"/>
          <p:cNvSpPr>
            <a:spLocks noGrp="1"/>
          </p:cNvSpPr>
          <p:nvPr>
            <p:ph idx="1"/>
          </p:nvPr>
        </p:nvSpPr>
        <p:spPr/>
        <p:txBody>
          <a:bodyPr/>
          <a:lstStyle/>
          <a:p>
            <a:pPr marL="0" indent="0">
              <a:buNone/>
            </a:pPr>
            <a:r>
              <a:rPr lang="en-US" dirty="0"/>
              <a:t>In this project, we embarked on a comprehensive analysis of hotel booking data using Python. The dataset, which was loaded and processed, underwent several crucial stages, including data cleaning and analysis. Here is an overview of our project's key </a:t>
            </a:r>
            <a:r>
              <a:rPr lang="en-US" dirty="0" smtClean="0"/>
              <a:t>components</a:t>
            </a:r>
            <a:r>
              <a:rPr lang="en-AS" dirty="0" smtClean="0"/>
              <a:t>:</a:t>
            </a:r>
          </a:p>
          <a:p>
            <a:pPr marL="0" indent="0">
              <a:buNone/>
            </a:pPr>
            <a:r>
              <a:rPr lang="en-US" dirty="0"/>
              <a:t>1. Data Loading and </a:t>
            </a:r>
            <a:r>
              <a:rPr lang="en-US" dirty="0" smtClean="0"/>
              <a:t>Preprocessing</a:t>
            </a:r>
            <a:endParaRPr lang="en-AS" dirty="0" smtClean="0"/>
          </a:p>
          <a:p>
            <a:pPr marL="0" indent="0">
              <a:buNone/>
            </a:pPr>
            <a:r>
              <a:rPr lang="en-AS" dirty="0"/>
              <a:t> </a:t>
            </a:r>
            <a:r>
              <a:rPr lang="en-AS" dirty="0" smtClean="0"/>
              <a:t>           </a:t>
            </a:r>
            <a:r>
              <a:rPr lang="en-US" dirty="0" smtClean="0"/>
              <a:t>Duplicate Removal</a:t>
            </a:r>
            <a:endParaRPr lang="en-AS" dirty="0"/>
          </a:p>
          <a:p>
            <a:pPr marL="0" indent="0">
              <a:buNone/>
            </a:pPr>
            <a:r>
              <a:rPr lang="en-AS" dirty="0"/>
              <a:t> </a:t>
            </a:r>
            <a:r>
              <a:rPr lang="en-AS" dirty="0" smtClean="0"/>
              <a:t>            </a:t>
            </a:r>
            <a:r>
              <a:rPr lang="en-US" dirty="0" smtClean="0"/>
              <a:t>Handling </a:t>
            </a:r>
            <a:r>
              <a:rPr lang="en-US" dirty="0"/>
              <a:t>Missing </a:t>
            </a:r>
            <a:r>
              <a:rPr lang="en-US" dirty="0" smtClean="0"/>
              <a:t>Values</a:t>
            </a:r>
            <a:endParaRPr lang="en-US" dirty="0"/>
          </a:p>
          <a:p>
            <a:pPr marL="0" indent="0">
              <a:buNone/>
            </a:pPr>
            <a:r>
              <a:rPr lang="en-AS" dirty="0" smtClean="0"/>
              <a:t>             </a:t>
            </a:r>
            <a:r>
              <a:rPr lang="en-US" dirty="0" smtClean="0"/>
              <a:t>Cancellation Bookings</a:t>
            </a:r>
            <a:endParaRPr lang="en-AS" dirty="0" smtClean="0"/>
          </a:p>
          <a:p>
            <a:pPr marL="0" indent="0">
              <a:buNone/>
            </a:pPr>
            <a:r>
              <a:rPr lang="en-US" dirty="0"/>
              <a:t>2. Guest Home Town </a:t>
            </a:r>
            <a:r>
              <a:rPr lang="en-US" dirty="0" err="1" smtClean="0"/>
              <a:t>Countr</a:t>
            </a:r>
            <a:r>
              <a:rPr lang="en-AS" dirty="0" smtClean="0"/>
              <a:t>y</a:t>
            </a:r>
          </a:p>
          <a:p>
            <a:pPr marL="0" indent="0">
              <a:buNone/>
            </a:pPr>
            <a:r>
              <a:rPr lang="en-IN" dirty="0"/>
              <a:t>3. Market Segment </a:t>
            </a:r>
            <a:r>
              <a:rPr lang="en-IN" dirty="0" smtClean="0"/>
              <a:t>Analysis</a:t>
            </a:r>
            <a:endParaRPr lang="en-AS" dirty="0" smtClean="0"/>
          </a:p>
          <a:p>
            <a:pPr marL="0" indent="0">
              <a:buNone/>
            </a:pPr>
            <a:r>
              <a:rPr lang="en-IN" dirty="0"/>
              <a:t>4. Guest Arrival Distribution</a:t>
            </a:r>
            <a:endParaRPr lang="en-IN" dirty="0"/>
          </a:p>
        </p:txBody>
      </p:sp>
    </p:spTree>
    <p:extLst>
      <p:ext uri="{BB962C8B-B14F-4D97-AF65-F5344CB8AC3E}">
        <p14:creationId xmlns:p14="http://schemas.microsoft.com/office/powerpoint/2010/main" val="21575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0" y="758951"/>
            <a:ext cx="3304904" cy="4074306"/>
          </a:xfrm>
        </p:spPr>
        <p:txBody>
          <a:bodyPr anchor="ctr">
            <a:normAutofit fontScale="90000"/>
          </a:bodyPr>
          <a:lstStyle/>
          <a:p>
            <a:pPr lvl="0"/>
            <a:r>
              <a:rPr lang="en-AS" sz="2800" dirty="0" smtClean="0"/>
              <a:t/>
            </a:r>
            <a:br>
              <a:rPr lang="en-AS" sz="2800" dirty="0" smtClean="0"/>
            </a:br>
            <a:r>
              <a:rPr lang="en-US" sz="2800" dirty="0" smtClean="0"/>
              <a:t>This </a:t>
            </a:r>
            <a:r>
              <a:rPr lang="en-US" sz="2800" dirty="0"/>
              <a:t>Choropleth map provides a comprehensive depiction of the primary countries of origin for hotel guests, revealing a predominant concentration from European nations.</a:t>
            </a:r>
            <a:endParaRPr lang="en-US" sz="2800" i="1" dirty="0">
              <a:solidFill>
                <a:srgbClr val="FFFFFF"/>
              </a:solidFill>
            </a:endParaRPr>
          </a:p>
        </p:txBody>
      </p:sp>
      <p:pic>
        <p:nvPicPr>
          <p:cNvPr id="4" name="Picture 3"/>
          <p:cNvPicPr>
            <a:picLocks noChangeAspect="1"/>
          </p:cNvPicPr>
          <p:nvPr/>
        </p:nvPicPr>
        <p:blipFill>
          <a:blip r:embed="rId2"/>
          <a:stretch>
            <a:fillRect/>
          </a:stretch>
        </p:blipFill>
        <p:spPr>
          <a:xfrm>
            <a:off x="3399198" y="758952"/>
            <a:ext cx="8792802" cy="5354465"/>
          </a:xfrm>
          <a:prstGeom prst="rect">
            <a:avLst/>
          </a:prstGeom>
        </p:spPr>
      </p:pic>
      <p:pic>
        <p:nvPicPr>
          <p:cNvPr id="5" name="Picture 4"/>
          <p:cNvPicPr>
            <a:picLocks noChangeAspect="1"/>
          </p:cNvPicPr>
          <p:nvPr/>
        </p:nvPicPr>
        <p:blipFill>
          <a:blip r:embed="rId3"/>
          <a:stretch>
            <a:fillRect/>
          </a:stretch>
        </p:blipFill>
        <p:spPr>
          <a:xfrm>
            <a:off x="2780353" y="3318618"/>
            <a:ext cx="1838582" cy="2821577"/>
          </a:xfrm>
          <a:prstGeom prst="rect">
            <a:avLst/>
          </a:prstGeom>
        </p:spPr>
      </p:pic>
      <p:sp>
        <p:nvSpPr>
          <p:cNvPr id="6" name="TextBox 5"/>
          <p:cNvSpPr txBox="1"/>
          <p:nvPr/>
        </p:nvSpPr>
        <p:spPr>
          <a:xfrm>
            <a:off x="0" y="117565"/>
            <a:ext cx="11926389" cy="584775"/>
          </a:xfrm>
          <a:prstGeom prst="rect">
            <a:avLst/>
          </a:prstGeom>
          <a:noFill/>
        </p:spPr>
        <p:txBody>
          <a:bodyPr wrap="square" rtlCol="0">
            <a:spAutoFit/>
          </a:bodyPr>
          <a:lstStyle/>
          <a:p>
            <a:pPr algn="ctr"/>
            <a:r>
              <a:rPr lang="en-AS" sz="3200" b="1" dirty="0" smtClean="0"/>
              <a:t>Spatial Analysis on Guests Home-Town</a:t>
            </a:r>
            <a:endParaRPr lang="en-IN" sz="3200" b="1" dirty="0"/>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Analyzing the market segment with the highest booking rates, our findings are illustrated in the pie chart. Notably, nearly 60% of the bookings were facilitated through online channels, </a:t>
            </a:r>
            <a:r>
              <a:rPr lang="en-US" sz="2400" dirty="0" smtClean="0"/>
              <a:t>while</a:t>
            </a:r>
            <a:r>
              <a:rPr lang="en-AS" sz="2400" dirty="0" smtClean="0"/>
              <a:t> </a:t>
            </a:r>
            <a:r>
              <a:rPr lang="en-US" sz="2400" dirty="0" smtClean="0"/>
              <a:t>offline</a:t>
            </a:r>
            <a:r>
              <a:rPr lang="en-AS" sz="2400" dirty="0" smtClean="0"/>
              <a:t> and </a:t>
            </a:r>
            <a:r>
              <a:rPr lang="en-US" sz="2400" dirty="0" smtClean="0"/>
              <a:t> </a:t>
            </a:r>
            <a:r>
              <a:rPr lang="en-US" sz="2400" dirty="0"/>
              <a:t>direct </a:t>
            </a:r>
            <a:r>
              <a:rPr lang="en-US" sz="2400" dirty="0" smtClean="0"/>
              <a:t>bookings</a:t>
            </a:r>
            <a:r>
              <a:rPr lang="en-AS" sz="2400" dirty="0" smtClean="0"/>
              <a:t> are close enough. Only 10% of bookings are through other channels.</a:t>
            </a:r>
            <a:endParaRPr lang="en-IN" sz="2400" dirty="0"/>
          </a:p>
        </p:txBody>
      </p:sp>
      <p:pic>
        <p:nvPicPr>
          <p:cNvPr id="4" name="Content Placeholder 3"/>
          <p:cNvPicPr>
            <a:picLocks noGrp="1" noChangeAspect="1"/>
          </p:cNvPicPr>
          <p:nvPr>
            <p:ph idx="1"/>
          </p:nvPr>
        </p:nvPicPr>
        <p:blipFill>
          <a:blip r:embed="rId2"/>
          <a:stretch>
            <a:fillRect/>
          </a:stretch>
        </p:blipFill>
        <p:spPr>
          <a:xfrm>
            <a:off x="3526971" y="770709"/>
            <a:ext cx="8665029" cy="5329645"/>
          </a:xfrm>
          <a:prstGeom prst="rect">
            <a:avLst/>
          </a:prstGeom>
        </p:spPr>
      </p:pic>
      <p:sp>
        <p:nvSpPr>
          <p:cNvPr id="5" name="TextBox 4"/>
          <p:cNvSpPr txBox="1"/>
          <p:nvPr/>
        </p:nvSpPr>
        <p:spPr>
          <a:xfrm>
            <a:off x="143691" y="0"/>
            <a:ext cx="12048309" cy="584775"/>
          </a:xfrm>
          <a:prstGeom prst="rect">
            <a:avLst/>
          </a:prstGeom>
          <a:noFill/>
        </p:spPr>
        <p:txBody>
          <a:bodyPr wrap="square" rtlCol="0">
            <a:spAutoFit/>
          </a:bodyPr>
          <a:lstStyle/>
          <a:p>
            <a:pPr algn="ctr"/>
            <a:r>
              <a:rPr lang="en-AS" sz="3200" b="1" dirty="0" smtClean="0"/>
              <a:t>Market Segment with highest bookings</a:t>
            </a:r>
            <a:endParaRPr lang="en-IN" sz="3200" b="1" dirty="0"/>
          </a:p>
        </p:txBody>
      </p:sp>
    </p:spTree>
    <p:extLst>
      <p:ext uri="{BB962C8B-B14F-4D97-AF65-F5344CB8AC3E}">
        <p14:creationId xmlns:p14="http://schemas.microsoft.com/office/powerpoint/2010/main" val="388371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862149"/>
            <a:ext cx="2947482" cy="5042262"/>
          </a:xfrm>
        </p:spPr>
        <p:txBody>
          <a:bodyPr>
            <a:normAutofit/>
          </a:bodyPr>
          <a:lstStyle/>
          <a:p>
            <a:r>
              <a:rPr lang="en-US" sz="2400" dirty="0"/>
              <a:t>In the chart presented, the vertical axis represents the Average Daily Rate (ADR), while the horizontal axis denotes the Market Segment. Notably, across all market segments, it is evident that room types G and H consistently exhibit a notably higher Average Daily Rate (ADR).</a:t>
            </a:r>
            <a:endParaRPr lang="en-IN" sz="2400" dirty="0"/>
          </a:p>
        </p:txBody>
      </p:sp>
      <p:pic>
        <p:nvPicPr>
          <p:cNvPr id="5" name="Content Placeholder 4"/>
          <p:cNvPicPr>
            <a:picLocks noGrp="1" noChangeAspect="1"/>
          </p:cNvPicPr>
          <p:nvPr>
            <p:ph idx="1"/>
          </p:nvPr>
        </p:nvPicPr>
        <p:blipFill>
          <a:blip r:embed="rId2"/>
          <a:stretch>
            <a:fillRect/>
          </a:stretch>
        </p:blipFill>
        <p:spPr>
          <a:xfrm>
            <a:off x="3487783" y="770708"/>
            <a:ext cx="8704217" cy="5408023"/>
          </a:xfrm>
          <a:prstGeom prst="rect">
            <a:avLst/>
          </a:prstGeom>
        </p:spPr>
      </p:pic>
      <p:sp>
        <p:nvSpPr>
          <p:cNvPr id="4" name="TextBox 3"/>
          <p:cNvSpPr txBox="1"/>
          <p:nvPr/>
        </p:nvSpPr>
        <p:spPr>
          <a:xfrm>
            <a:off x="252919" y="91440"/>
            <a:ext cx="11791035" cy="584775"/>
          </a:xfrm>
          <a:prstGeom prst="rect">
            <a:avLst/>
          </a:prstGeom>
          <a:noFill/>
        </p:spPr>
        <p:txBody>
          <a:bodyPr wrap="square" rtlCol="0">
            <a:spAutoFit/>
          </a:bodyPr>
          <a:lstStyle/>
          <a:p>
            <a:pPr algn="ctr"/>
            <a:r>
              <a:rPr lang="en-AS" sz="3200" b="1" dirty="0" smtClean="0"/>
              <a:t>Avg daily rate (ADR) of hotel rooms for all market segment</a:t>
            </a:r>
            <a:endParaRPr lang="en-IN" sz="3200" b="1" dirty="0"/>
          </a:p>
        </p:txBody>
      </p:sp>
    </p:spTree>
    <p:extLst>
      <p:ext uri="{BB962C8B-B14F-4D97-AF65-F5344CB8AC3E}">
        <p14:creationId xmlns:p14="http://schemas.microsoft.com/office/powerpoint/2010/main" val="369671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a:t>This dataset exhibits a Normal </a:t>
            </a:r>
            <a:r>
              <a:rPr lang="en-US" sz="2000" dirty="0" smtClean="0"/>
              <a:t>Distribution</a:t>
            </a:r>
            <a:r>
              <a:rPr lang="en-AS" sz="2000" dirty="0" smtClean="0"/>
              <a:t>.</a:t>
            </a:r>
            <a:br>
              <a:rPr lang="en-AS" sz="2000" dirty="0" smtClean="0"/>
            </a:br>
            <a:r>
              <a:rPr lang="en-AS" sz="2000" dirty="0" smtClean="0"/>
              <a:t/>
            </a:r>
            <a:br>
              <a:rPr lang="en-AS" sz="2000" dirty="0" smtClean="0"/>
            </a:br>
            <a:r>
              <a:rPr lang="en-US" sz="2000" dirty="0" smtClean="0"/>
              <a:t> </a:t>
            </a:r>
            <a:r>
              <a:rPr lang="en-US" sz="2000" dirty="0"/>
              <a:t>Our calculations reveal insightful ranges</a:t>
            </a:r>
            <a:r>
              <a:rPr lang="en-US" sz="2000" dirty="0" smtClean="0"/>
              <a:t>:</a:t>
            </a:r>
            <a:r>
              <a:rPr lang="en-AS" sz="2000" dirty="0" smtClean="0"/>
              <a:t/>
            </a:r>
            <a:br>
              <a:rPr lang="en-AS" sz="2000" dirty="0" smtClean="0"/>
            </a:br>
            <a:r>
              <a:rPr lang="en-US" sz="2000" dirty="0"/>
              <a:t/>
            </a:r>
            <a:br>
              <a:rPr lang="en-US" sz="2000" dirty="0"/>
            </a:br>
            <a:r>
              <a:rPr lang="en-AS" sz="2000" dirty="0" smtClean="0"/>
              <a:t>*  </a:t>
            </a:r>
            <a:r>
              <a:rPr lang="en-US" sz="2000" dirty="0" smtClean="0"/>
              <a:t>Approximately </a:t>
            </a:r>
            <a:r>
              <a:rPr lang="en-US" sz="2000" dirty="0"/>
              <a:t>68% of guest arrivals are expected to fall within the interval of 101 to </a:t>
            </a:r>
            <a:r>
              <a:rPr lang="en-US" sz="2000" dirty="0" smtClean="0"/>
              <a:t>214.</a:t>
            </a:r>
            <a:r>
              <a:rPr lang="en-AS" sz="2000" dirty="0" smtClean="0"/>
              <a:t/>
            </a:r>
            <a:br>
              <a:rPr lang="en-AS" sz="2000" dirty="0" smtClean="0"/>
            </a:br>
            <a:r>
              <a:rPr lang="en-AS" sz="2000" dirty="0" smtClean="0"/>
              <a:t/>
            </a:r>
            <a:br>
              <a:rPr lang="en-AS" sz="2000" dirty="0" smtClean="0"/>
            </a:br>
            <a:r>
              <a:rPr lang="en-AS" sz="2000" dirty="0" smtClean="0"/>
              <a:t>*  </a:t>
            </a:r>
            <a:r>
              <a:rPr lang="en-US" sz="2000" dirty="0" smtClean="0"/>
              <a:t>A </a:t>
            </a:r>
            <a:r>
              <a:rPr lang="en-US" sz="2000" dirty="0"/>
              <a:t>broader range, spanning from 45 to 270, will encompass approximately 95% of guest arrivals.</a:t>
            </a:r>
            <a:br>
              <a:rPr lang="en-US" sz="2000" dirty="0"/>
            </a:br>
            <a:r>
              <a:rPr lang="en-AS" sz="2000" dirty="0" smtClean="0"/>
              <a:t/>
            </a:r>
            <a:br>
              <a:rPr lang="en-AS" sz="2000" dirty="0" smtClean="0"/>
            </a:br>
            <a:r>
              <a:rPr lang="en-AS" sz="2000" dirty="0" smtClean="0"/>
              <a:t>*  </a:t>
            </a:r>
            <a:r>
              <a:rPr lang="en-US" sz="2000" dirty="0" smtClean="0"/>
              <a:t>An </a:t>
            </a:r>
            <a:r>
              <a:rPr lang="en-US" sz="2000" dirty="0"/>
              <a:t>even wider range, ranging from 0 to 327, will encompass the arrivals of approximately 99% of guests.</a:t>
            </a:r>
            <a:r>
              <a:rPr lang="en-US" dirty="0"/>
              <a:t/>
            </a:r>
            <a:br>
              <a:rPr lang="en-US" dirty="0"/>
            </a:br>
            <a:endParaRPr lang="en-IN" sz="2400" dirty="0"/>
          </a:p>
        </p:txBody>
      </p:sp>
      <p:pic>
        <p:nvPicPr>
          <p:cNvPr id="5" name="Content Placeholder 4"/>
          <p:cNvPicPr>
            <a:picLocks noGrp="1" noChangeAspect="1"/>
          </p:cNvPicPr>
          <p:nvPr>
            <p:ph idx="1"/>
          </p:nvPr>
        </p:nvPicPr>
        <p:blipFill>
          <a:blip r:embed="rId2"/>
          <a:stretch>
            <a:fillRect/>
          </a:stretch>
        </p:blipFill>
        <p:spPr>
          <a:xfrm>
            <a:off x="3762104" y="731520"/>
            <a:ext cx="8429896" cy="3595771"/>
          </a:xfrm>
          <a:prstGeom prst="rect">
            <a:avLst/>
          </a:prstGeom>
        </p:spPr>
      </p:pic>
      <p:sp>
        <p:nvSpPr>
          <p:cNvPr id="4" name="TextBox 3"/>
          <p:cNvSpPr txBox="1"/>
          <p:nvPr/>
        </p:nvSpPr>
        <p:spPr>
          <a:xfrm>
            <a:off x="0" y="0"/>
            <a:ext cx="12192000" cy="584775"/>
          </a:xfrm>
          <a:prstGeom prst="rect">
            <a:avLst/>
          </a:prstGeom>
          <a:noFill/>
        </p:spPr>
        <p:txBody>
          <a:bodyPr wrap="square" rtlCol="0">
            <a:spAutoFit/>
          </a:bodyPr>
          <a:lstStyle/>
          <a:p>
            <a:pPr algn="ctr"/>
            <a:r>
              <a:rPr lang="en-AS" sz="3200" b="1" dirty="0" smtClean="0"/>
              <a:t>Distribution of Guest Arrival</a:t>
            </a:r>
            <a:endParaRPr lang="en-IN" sz="3200" b="1" dirty="0"/>
          </a:p>
        </p:txBody>
      </p:sp>
      <p:pic>
        <p:nvPicPr>
          <p:cNvPr id="8" name="Picture 7"/>
          <p:cNvPicPr>
            <a:picLocks noChangeAspect="1"/>
          </p:cNvPicPr>
          <p:nvPr/>
        </p:nvPicPr>
        <p:blipFill>
          <a:blip r:embed="rId3"/>
          <a:stretch>
            <a:fillRect/>
          </a:stretch>
        </p:blipFill>
        <p:spPr>
          <a:xfrm>
            <a:off x="5671457" y="4327291"/>
            <a:ext cx="6520543" cy="2424027"/>
          </a:xfrm>
          <a:prstGeom prst="rect">
            <a:avLst/>
          </a:prstGeom>
        </p:spPr>
      </p:pic>
    </p:spTree>
    <p:extLst>
      <p:ext uri="{BB962C8B-B14F-4D97-AF65-F5344CB8AC3E}">
        <p14:creationId xmlns:p14="http://schemas.microsoft.com/office/powerpoint/2010/main" val="34065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6264" y="1763485"/>
            <a:ext cx="7785462" cy="3461657"/>
          </a:xfrm>
        </p:spPr>
        <p:txBody>
          <a:bodyPr>
            <a:normAutofit/>
          </a:bodyPr>
          <a:lstStyle/>
          <a:p>
            <a:r>
              <a:rPr lang="en-AS" sz="9600" b="1" dirty="0" smtClean="0">
                <a:solidFill>
                  <a:schemeClr val="tx1"/>
                </a:solidFill>
              </a:rPr>
              <a:t>Thank You!</a:t>
            </a:r>
            <a:endParaRPr lang="en-IN" sz="9600" b="1" dirty="0">
              <a:solidFill>
                <a:schemeClr val="tx1"/>
              </a:solidFill>
            </a:endParaRPr>
          </a:p>
        </p:txBody>
      </p:sp>
    </p:spTree>
    <p:extLst>
      <p:ext uri="{BB962C8B-B14F-4D97-AF65-F5344CB8AC3E}">
        <p14:creationId xmlns:p14="http://schemas.microsoft.com/office/powerpoint/2010/main" val="36103555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231</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HOTEL BOOKINGS ANALYZING  DATA </vt:lpstr>
      <vt:lpstr>Project Overview</vt:lpstr>
      <vt:lpstr> This Choropleth map provides a comprehensive depiction of the primary countries of origin for hotel guests, revealing a predominant concentration from European nations.</vt:lpstr>
      <vt:lpstr>Analyzing the market segment with the highest booking rates, our findings are illustrated in the pie chart. Notably, nearly 60% of the bookings were facilitated through online channels, while offline and  direct bookings are close enough. Only 10% of bookings are through other channels.</vt:lpstr>
      <vt:lpstr>In the chart presented, the vertical axis represents the Average Daily Rate (ADR), while the horizontal axis denotes the Market Segment. Notably, across all market segments, it is evident that room types G and H consistently exhibit a notably higher Average Daily Rate (ADR).</vt:lpstr>
      <vt:lpstr>This dataset exhibits a Normal Distribution.   Our calculations reveal insightful ranges:  *  Approximately 68% of guest arrivals are expected to fall within the interval of 101 to 214.  *  A broader range, spanning from 45 to 270, will encompass approximately 95% of guest arrivals.  *  An even wider range, ranging from 0 to 327, will encompass the arrivals of approximately 99% of guests.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2023-09-28T02:28:46Z</dcterms:created>
  <dcterms:modified xsi:type="dcterms:W3CDTF">2023-09-29T06:35:18Z</dcterms:modified>
</cp:coreProperties>
</file>