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674FDDC-63DE-4490-A8B4-08A1E7BD60BF}"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5B6CB8-5B3F-4694-A23B-111832B95BE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345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74FDDC-63DE-4490-A8B4-08A1E7BD60BF}"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5B6CB8-5B3F-4694-A23B-111832B95BEA}" type="slidenum">
              <a:rPr lang="en-IN" smtClean="0"/>
              <a:t>‹#›</a:t>
            </a:fld>
            <a:endParaRPr lang="en-IN"/>
          </a:p>
        </p:txBody>
      </p:sp>
    </p:spTree>
    <p:extLst>
      <p:ext uri="{BB962C8B-B14F-4D97-AF65-F5344CB8AC3E}">
        <p14:creationId xmlns:p14="http://schemas.microsoft.com/office/powerpoint/2010/main" val="1819413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74FDDC-63DE-4490-A8B4-08A1E7BD60BF}"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5B6CB8-5B3F-4694-A23B-111832B95BEA}" type="slidenum">
              <a:rPr lang="en-IN" smtClean="0"/>
              <a:t>‹#›</a:t>
            </a:fld>
            <a:endParaRPr lang="en-IN"/>
          </a:p>
        </p:txBody>
      </p:sp>
    </p:spTree>
    <p:extLst>
      <p:ext uri="{BB962C8B-B14F-4D97-AF65-F5344CB8AC3E}">
        <p14:creationId xmlns:p14="http://schemas.microsoft.com/office/powerpoint/2010/main" val="3176503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74FDDC-63DE-4490-A8B4-08A1E7BD60BF}"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5B6CB8-5B3F-4694-A23B-111832B95BEA}" type="slidenum">
              <a:rPr lang="en-IN" smtClean="0"/>
              <a:t>‹#›</a:t>
            </a:fld>
            <a:endParaRPr lang="en-IN"/>
          </a:p>
        </p:txBody>
      </p:sp>
    </p:spTree>
    <p:extLst>
      <p:ext uri="{BB962C8B-B14F-4D97-AF65-F5344CB8AC3E}">
        <p14:creationId xmlns:p14="http://schemas.microsoft.com/office/powerpoint/2010/main" val="1234100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74FDDC-63DE-4490-A8B4-08A1E7BD60BF}"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5B6CB8-5B3F-4694-A23B-111832B95BE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89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74FDDC-63DE-4490-A8B4-08A1E7BD60BF}" type="datetimeFigureOut">
              <a:rPr lang="en-IN" smtClean="0"/>
              <a:t>15-09-2023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5B6CB8-5B3F-4694-A23B-111832B95BEA}" type="slidenum">
              <a:rPr lang="en-IN" smtClean="0"/>
              <a:t>‹#›</a:t>
            </a:fld>
            <a:endParaRPr lang="en-IN"/>
          </a:p>
        </p:txBody>
      </p:sp>
    </p:spTree>
    <p:extLst>
      <p:ext uri="{BB962C8B-B14F-4D97-AF65-F5344CB8AC3E}">
        <p14:creationId xmlns:p14="http://schemas.microsoft.com/office/powerpoint/2010/main" val="92414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74FDDC-63DE-4490-A8B4-08A1E7BD60BF}" type="datetimeFigureOut">
              <a:rPr lang="en-IN" smtClean="0"/>
              <a:t>15-09-2023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5B6CB8-5B3F-4694-A23B-111832B95BEA}" type="slidenum">
              <a:rPr lang="en-IN" smtClean="0"/>
              <a:t>‹#›</a:t>
            </a:fld>
            <a:endParaRPr lang="en-IN"/>
          </a:p>
        </p:txBody>
      </p:sp>
    </p:spTree>
    <p:extLst>
      <p:ext uri="{BB962C8B-B14F-4D97-AF65-F5344CB8AC3E}">
        <p14:creationId xmlns:p14="http://schemas.microsoft.com/office/powerpoint/2010/main" val="2141055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74FDDC-63DE-4490-A8B4-08A1E7BD60BF}" type="datetimeFigureOut">
              <a:rPr lang="en-IN" smtClean="0"/>
              <a:t>15-09-2023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5B6CB8-5B3F-4694-A23B-111832B95BEA}" type="slidenum">
              <a:rPr lang="en-IN" smtClean="0"/>
              <a:t>‹#›</a:t>
            </a:fld>
            <a:endParaRPr lang="en-IN"/>
          </a:p>
        </p:txBody>
      </p:sp>
    </p:spTree>
    <p:extLst>
      <p:ext uri="{BB962C8B-B14F-4D97-AF65-F5344CB8AC3E}">
        <p14:creationId xmlns:p14="http://schemas.microsoft.com/office/powerpoint/2010/main" val="179144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674FDDC-63DE-4490-A8B4-08A1E7BD60BF}" type="datetimeFigureOut">
              <a:rPr lang="en-IN" smtClean="0"/>
              <a:t>15-09-2023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25B6CB8-5B3F-4694-A23B-111832B95BEA}" type="slidenum">
              <a:rPr lang="en-IN" smtClean="0"/>
              <a:t>‹#›</a:t>
            </a:fld>
            <a:endParaRPr lang="en-IN"/>
          </a:p>
        </p:txBody>
      </p:sp>
    </p:spTree>
    <p:extLst>
      <p:ext uri="{BB962C8B-B14F-4D97-AF65-F5344CB8AC3E}">
        <p14:creationId xmlns:p14="http://schemas.microsoft.com/office/powerpoint/2010/main" val="659776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674FDDC-63DE-4490-A8B4-08A1E7BD60BF}" type="datetimeFigureOut">
              <a:rPr lang="en-IN" smtClean="0"/>
              <a:t>15-09-2023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5B6CB8-5B3F-4694-A23B-111832B95BEA}" type="slidenum">
              <a:rPr lang="en-IN" smtClean="0"/>
              <a:t>‹#›</a:t>
            </a:fld>
            <a:endParaRPr lang="en-IN"/>
          </a:p>
        </p:txBody>
      </p:sp>
    </p:spTree>
    <p:extLst>
      <p:ext uri="{BB962C8B-B14F-4D97-AF65-F5344CB8AC3E}">
        <p14:creationId xmlns:p14="http://schemas.microsoft.com/office/powerpoint/2010/main" val="1870371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674FDDC-63DE-4490-A8B4-08A1E7BD60BF}" type="datetimeFigureOut">
              <a:rPr lang="en-IN" smtClean="0"/>
              <a:t>15-09-2023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5B6CB8-5B3F-4694-A23B-111832B95BEA}" type="slidenum">
              <a:rPr lang="en-IN" smtClean="0"/>
              <a:t>‹#›</a:t>
            </a:fld>
            <a:endParaRPr lang="en-IN"/>
          </a:p>
        </p:txBody>
      </p:sp>
    </p:spTree>
    <p:extLst>
      <p:ext uri="{BB962C8B-B14F-4D97-AF65-F5344CB8AC3E}">
        <p14:creationId xmlns:p14="http://schemas.microsoft.com/office/powerpoint/2010/main" val="1095447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674FDDC-63DE-4490-A8B4-08A1E7BD60BF}" type="datetimeFigureOut">
              <a:rPr lang="en-IN" smtClean="0"/>
              <a:t>15-09-2023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5B6CB8-5B3F-4694-A23B-111832B95BE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26305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1516598"/>
            <a:ext cx="10058400" cy="2820271"/>
          </a:xfrm>
        </p:spPr>
        <p:txBody>
          <a:bodyPr/>
          <a:lstStyle/>
          <a:p>
            <a:r>
              <a:rPr lang="en-US" b="1" dirty="0" smtClean="0">
                <a:solidFill>
                  <a:schemeClr val="accent6">
                    <a:lumMod val="75000"/>
                  </a:schemeClr>
                </a:solidFill>
              </a:rPr>
              <a:t>Uber New York</a:t>
            </a:r>
            <a:br>
              <a:rPr lang="en-US" b="1" dirty="0" smtClean="0">
                <a:solidFill>
                  <a:schemeClr val="accent6">
                    <a:lumMod val="75000"/>
                  </a:schemeClr>
                </a:solidFill>
              </a:rPr>
            </a:br>
            <a:r>
              <a:rPr lang="en-US" b="1" dirty="0" smtClean="0">
                <a:solidFill>
                  <a:schemeClr val="accent6">
                    <a:lumMod val="75000"/>
                  </a:schemeClr>
                </a:solidFill>
              </a:rPr>
              <a:t>Data Analysis</a:t>
            </a:r>
            <a:endParaRPr lang="en-IN" b="1" dirty="0">
              <a:solidFill>
                <a:schemeClr val="accent6">
                  <a:lumMod val="75000"/>
                </a:schemeClr>
              </a:solidFill>
            </a:endParaRPr>
          </a:p>
        </p:txBody>
      </p:sp>
      <p:sp>
        <p:nvSpPr>
          <p:cNvPr id="3" name="Subtitle 2"/>
          <p:cNvSpPr>
            <a:spLocks noGrp="1"/>
          </p:cNvSpPr>
          <p:nvPr>
            <p:ph type="subTitle" idx="1"/>
          </p:nvPr>
        </p:nvSpPr>
        <p:spPr>
          <a:xfrm>
            <a:off x="1295994" y="4506685"/>
            <a:ext cx="3511138" cy="287384"/>
          </a:xfrm>
        </p:spPr>
        <p:txBody>
          <a:bodyPr>
            <a:normAutofit fontScale="70000" lnSpcReduction="20000"/>
          </a:bodyPr>
          <a:lstStyle/>
          <a:p>
            <a:r>
              <a:rPr lang="en-US" dirty="0" smtClean="0">
                <a:solidFill>
                  <a:schemeClr val="accent6">
                    <a:lumMod val="75000"/>
                  </a:schemeClr>
                </a:solidFill>
              </a:rPr>
              <a:t>Submitted by: Anshi singh</a:t>
            </a:r>
            <a:endParaRPr lang="en-IN" dirty="0">
              <a:solidFill>
                <a:schemeClr val="accent6">
                  <a:lumMod val="75000"/>
                </a:schemeClr>
              </a:solidFill>
            </a:endParaRPr>
          </a:p>
        </p:txBody>
      </p:sp>
    </p:spTree>
    <p:extLst>
      <p:ext uri="{BB962C8B-B14F-4D97-AF65-F5344CB8AC3E}">
        <p14:creationId xmlns:p14="http://schemas.microsoft.com/office/powerpoint/2010/main" val="300436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15179"/>
          </a:xfrm>
        </p:spPr>
        <p:txBody>
          <a:bodyPr/>
          <a:lstStyle/>
          <a:p>
            <a:r>
              <a:rPr lang="en-US" sz="5400" b="1" dirty="0" smtClean="0">
                <a:solidFill>
                  <a:schemeClr val="accent6">
                    <a:lumMod val="75000"/>
                  </a:schemeClr>
                </a:solidFill>
              </a:rPr>
              <a:t>Analysis</a:t>
            </a:r>
            <a:endParaRPr lang="en-IN" sz="5400" b="1" dirty="0">
              <a:solidFill>
                <a:schemeClr val="accent6">
                  <a:lumMod val="75000"/>
                </a:schemeClr>
              </a:solidFill>
            </a:endParaRPr>
          </a:p>
        </p:txBody>
      </p:sp>
      <p:sp>
        <p:nvSpPr>
          <p:cNvPr id="3" name="Content Placeholder 2"/>
          <p:cNvSpPr>
            <a:spLocks noGrp="1"/>
          </p:cNvSpPr>
          <p:nvPr>
            <p:ph idx="1"/>
          </p:nvPr>
        </p:nvSpPr>
        <p:spPr>
          <a:xfrm>
            <a:off x="1097280" y="1867988"/>
            <a:ext cx="4506790" cy="4001105"/>
          </a:xfrm>
        </p:spPr>
        <p:txBody>
          <a:bodyPr/>
          <a:lstStyle/>
          <a:p>
            <a:pPr>
              <a:buFont typeface="Wingdings" panose="05000000000000000000" pitchFamily="2" charset="2"/>
              <a:buChar char="Ø"/>
            </a:pPr>
            <a:r>
              <a:rPr lang="en-US" dirty="0" smtClean="0"/>
              <a:t>This is a grouped bar chart showcasing in every month these are the Uber pickups for each of the weekday </a:t>
            </a:r>
            <a:r>
              <a:rPr lang="en-US" dirty="0"/>
              <a:t>in NY city</a:t>
            </a:r>
            <a:r>
              <a:rPr lang="en-US" dirty="0" smtClean="0"/>
              <a:t>.</a:t>
            </a:r>
          </a:p>
          <a:p>
            <a:pPr>
              <a:buFont typeface="Wingdings" panose="05000000000000000000" pitchFamily="2" charset="2"/>
              <a:buChar char="Ø"/>
            </a:pPr>
            <a:r>
              <a:rPr lang="en-US" dirty="0" smtClean="0"/>
              <a:t>As we can see, June has the highest number of Uber pickups.</a:t>
            </a:r>
          </a:p>
          <a:p>
            <a:pPr>
              <a:buFont typeface="Wingdings" panose="05000000000000000000" pitchFamily="2" charset="2"/>
              <a:buChar char="Ø"/>
            </a:pPr>
            <a:r>
              <a:rPr lang="en-US" dirty="0" smtClean="0"/>
              <a:t>Starting from Thursday to Saturday, the Uber pickups is high for these days in each month.</a:t>
            </a:r>
            <a:endParaRPr lang="en-IN" dirty="0"/>
          </a:p>
        </p:txBody>
      </p:sp>
      <p:pic>
        <p:nvPicPr>
          <p:cNvPr id="5" name="Picture 4"/>
          <p:cNvPicPr>
            <a:picLocks noChangeAspect="1"/>
          </p:cNvPicPr>
          <p:nvPr/>
        </p:nvPicPr>
        <p:blipFill>
          <a:blip r:embed="rId2"/>
          <a:stretch>
            <a:fillRect/>
          </a:stretch>
        </p:blipFill>
        <p:spPr>
          <a:xfrm>
            <a:off x="5604070" y="1201783"/>
            <a:ext cx="6587930" cy="5042262"/>
          </a:xfrm>
          <a:prstGeom prst="rect">
            <a:avLst/>
          </a:prstGeom>
        </p:spPr>
      </p:pic>
    </p:spTree>
    <p:extLst>
      <p:ext uri="{BB962C8B-B14F-4D97-AF65-F5344CB8AC3E}">
        <p14:creationId xmlns:p14="http://schemas.microsoft.com/office/powerpoint/2010/main" val="1329499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02117"/>
          </a:xfrm>
        </p:spPr>
        <p:txBody>
          <a:bodyPr/>
          <a:lstStyle/>
          <a:p>
            <a:r>
              <a:rPr lang="en-US" sz="5400" b="1" dirty="0" smtClean="0">
                <a:solidFill>
                  <a:schemeClr val="accent6">
                    <a:lumMod val="75000"/>
                  </a:schemeClr>
                </a:solidFill>
              </a:rPr>
              <a:t>Analysis</a:t>
            </a:r>
            <a:endParaRPr lang="en-IN" sz="5400" b="1" dirty="0">
              <a:solidFill>
                <a:schemeClr val="accent6">
                  <a:lumMod val="75000"/>
                </a:schemeClr>
              </a:solidFill>
            </a:endParaRPr>
          </a:p>
        </p:txBody>
      </p:sp>
      <p:sp>
        <p:nvSpPr>
          <p:cNvPr id="3" name="Content Placeholder 2"/>
          <p:cNvSpPr>
            <a:spLocks noGrp="1"/>
          </p:cNvSpPr>
          <p:nvPr>
            <p:ph idx="1"/>
          </p:nvPr>
        </p:nvSpPr>
        <p:spPr>
          <a:xfrm>
            <a:off x="1097280" y="1845733"/>
            <a:ext cx="4153990" cy="4228495"/>
          </a:xfrm>
        </p:spPr>
        <p:txBody>
          <a:bodyPr>
            <a:normAutofit lnSpcReduction="10000"/>
          </a:bodyPr>
          <a:lstStyle/>
          <a:p>
            <a:pPr>
              <a:buFont typeface="Wingdings" panose="05000000000000000000" pitchFamily="2" charset="2"/>
              <a:buChar char="Ø"/>
            </a:pPr>
            <a:r>
              <a:rPr lang="en-US" dirty="0" smtClean="0"/>
              <a:t>The chart shows Hourly </a:t>
            </a:r>
            <a:r>
              <a:rPr lang="en-US" dirty="0"/>
              <a:t>rush on all days in NY city</a:t>
            </a:r>
            <a:r>
              <a:rPr lang="en-US" dirty="0" smtClean="0"/>
              <a:t>.</a:t>
            </a:r>
          </a:p>
          <a:p>
            <a:pPr>
              <a:buFont typeface="Wingdings" panose="05000000000000000000" pitchFamily="2" charset="2"/>
              <a:buChar char="Ø"/>
            </a:pPr>
            <a:r>
              <a:rPr lang="en-US" dirty="0" smtClean="0"/>
              <a:t>We can see Saturday and Sunday are following the same trend till afternoon but in evening it shows the opposite trend since Saturday pickups continue to increase throughout evening but Sunday pickups take a downward turn after evening</a:t>
            </a:r>
          </a:p>
          <a:p>
            <a:pPr>
              <a:buFont typeface="Wingdings" panose="05000000000000000000" pitchFamily="2" charset="2"/>
              <a:buChar char="Ø"/>
            </a:pPr>
            <a:r>
              <a:rPr lang="en-US" dirty="0" smtClean="0"/>
              <a:t>Thursday night  also has a similar trend in comparison to Friday and Saturday. This shows that New Yorkers start their weekend from Thursday night.</a:t>
            </a:r>
            <a:endParaRPr lang="en-IN" dirty="0"/>
          </a:p>
        </p:txBody>
      </p:sp>
      <p:pic>
        <p:nvPicPr>
          <p:cNvPr id="6" name="Picture 5"/>
          <p:cNvPicPr>
            <a:picLocks noChangeAspect="1"/>
          </p:cNvPicPr>
          <p:nvPr/>
        </p:nvPicPr>
        <p:blipFill>
          <a:blip r:embed="rId2"/>
          <a:stretch>
            <a:fillRect/>
          </a:stretch>
        </p:blipFill>
        <p:spPr>
          <a:xfrm>
            <a:off x="5251270" y="1188720"/>
            <a:ext cx="6842112" cy="5094514"/>
          </a:xfrm>
          <a:prstGeom prst="rect">
            <a:avLst/>
          </a:prstGeom>
        </p:spPr>
      </p:pic>
    </p:spTree>
    <p:extLst>
      <p:ext uri="{BB962C8B-B14F-4D97-AF65-F5344CB8AC3E}">
        <p14:creationId xmlns:p14="http://schemas.microsoft.com/office/powerpoint/2010/main" val="968930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7611"/>
          </a:xfrm>
        </p:spPr>
        <p:txBody>
          <a:bodyPr>
            <a:normAutofit/>
          </a:bodyPr>
          <a:lstStyle/>
          <a:p>
            <a:r>
              <a:rPr lang="en-US" sz="5400" b="1" dirty="0" smtClean="0">
                <a:solidFill>
                  <a:schemeClr val="accent6">
                    <a:lumMod val="75000"/>
                  </a:schemeClr>
                </a:solidFill>
              </a:rPr>
              <a:t>Analysis</a:t>
            </a:r>
            <a:endParaRPr lang="en-IN" sz="5400" b="1" dirty="0">
              <a:solidFill>
                <a:schemeClr val="accent6">
                  <a:lumMod val="75000"/>
                </a:schemeClr>
              </a:solidFill>
            </a:endParaRPr>
          </a:p>
        </p:txBody>
      </p:sp>
      <p:sp>
        <p:nvSpPr>
          <p:cNvPr id="3" name="Content Placeholder 2"/>
          <p:cNvSpPr>
            <a:spLocks noGrp="1"/>
          </p:cNvSpPr>
          <p:nvPr>
            <p:ph idx="1"/>
          </p:nvPr>
        </p:nvSpPr>
        <p:spPr>
          <a:xfrm>
            <a:off x="1097281" y="2076994"/>
            <a:ext cx="4075612" cy="3792100"/>
          </a:xfrm>
        </p:spPr>
        <p:txBody>
          <a:bodyPr/>
          <a:lstStyle/>
          <a:p>
            <a:pPr>
              <a:buFont typeface="Wingdings" panose="05000000000000000000" pitchFamily="2" charset="2"/>
              <a:buChar char="Ø"/>
            </a:pPr>
            <a:r>
              <a:rPr lang="en-US" dirty="0"/>
              <a:t> </a:t>
            </a:r>
            <a:r>
              <a:rPr lang="en-US" dirty="0" smtClean="0"/>
              <a:t>The chart shows Base </a:t>
            </a:r>
            <a:r>
              <a:rPr lang="en-US" dirty="0"/>
              <a:t>number having </a:t>
            </a:r>
            <a:r>
              <a:rPr lang="en-US" dirty="0" smtClean="0"/>
              <a:t> Active number of </a:t>
            </a:r>
            <a:r>
              <a:rPr lang="en-US" dirty="0"/>
              <a:t>Vehicles</a:t>
            </a:r>
            <a:r>
              <a:rPr lang="en-US" dirty="0" smtClean="0"/>
              <a:t>.</a:t>
            </a:r>
          </a:p>
          <a:p>
            <a:pPr>
              <a:buFont typeface="Wingdings" panose="05000000000000000000" pitchFamily="2" charset="2"/>
              <a:buChar char="Ø"/>
            </a:pPr>
            <a:r>
              <a:rPr lang="en-US" dirty="0" smtClean="0"/>
              <a:t>It shows the distribution of the base numbers with respect to the active vehicles.</a:t>
            </a:r>
          </a:p>
          <a:p>
            <a:pPr>
              <a:buFont typeface="Wingdings" panose="05000000000000000000" pitchFamily="2" charset="2"/>
              <a:buChar char="Ø"/>
            </a:pPr>
            <a:r>
              <a:rPr lang="en-US" dirty="0" smtClean="0"/>
              <a:t>The base number B02764 has the most number of active vehicles.</a:t>
            </a:r>
            <a:endParaRPr lang="en-IN" dirty="0"/>
          </a:p>
        </p:txBody>
      </p:sp>
      <p:pic>
        <p:nvPicPr>
          <p:cNvPr id="4" name="Picture 3"/>
          <p:cNvPicPr>
            <a:picLocks noChangeAspect="1"/>
          </p:cNvPicPr>
          <p:nvPr/>
        </p:nvPicPr>
        <p:blipFill>
          <a:blip r:embed="rId2"/>
          <a:stretch>
            <a:fillRect/>
          </a:stretch>
        </p:blipFill>
        <p:spPr>
          <a:xfrm>
            <a:off x="5172892" y="1214846"/>
            <a:ext cx="6757851" cy="5020007"/>
          </a:xfrm>
          <a:prstGeom prst="rect">
            <a:avLst/>
          </a:prstGeom>
        </p:spPr>
      </p:pic>
    </p:spTree>
    <p:extLst>
      <p:ext uri="{BB962C8B-B14F-4D97-AF65-F5344CB8AC3E}">
        <p14:creationId xmlns:p14="http://schemas.microsoft.com/office/powerpoint/2010/main" val="2087431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58426"/>
          </a:xfrm>
        </p:spPr>
        <p:txBody>
          <a:bodyPr>
            <a:normAutofit fontScale="90000"/>
          </a:bodyPr>
          <a:lstStyle/>
          <a:p>
            <a:r>
              <a:rPr lang="en-US" sz="5400" b="1" dirty="0" smtClean="0">
                <a:solidFill>
                  <a:schemeClr val="accent6">
                    <a:lumMod val="75000"/>
                  </a:schemeClr>
                </a:solidFill>
              </a:rPr>
              <a:t>Analysis</a:t>
            </a:r>
            <a:endParaRPr lang="en-IN" sz="5400" b="1" dirty="0">
              <a:solidFill>
                <a:schemeClr val="accent6">
                  <a:lumMod val="75000"/>
                </a:schemeClr>
              </a:solidFill>
            </a:endParaRPr>
          </a:p>
        </p:txBody>
      </p:sp>
      <p:sp>
        <p:nvSpPr>
          <p:cNvPr id="3" name="Content Placeholder 2"/>
          <p:cNvSpPr>
            <a:spLocks noGrp="1"/>
          </p:cNvSpPr>
          <p:nvPr>
            <p:ph idx="1"/>
          </p:nvPr>
        </p:nvSpPr>
        <p:spPr>
          <a:xfrm>
            <a:off x="1097281" y="1972490"/>
            <a:ext cx="3780328" cy="3896603"/>
          </a:xfrm>
        </p:spPr>
        <p:txBody>
          <a:bodyPr/>
          <a:lstStyle/>
          <a:p>
            <a:pPr>
              <a:buFont typeface="Wingdings" panose="05000000000000000000" pitchFamily="2" charset="2"/>
              <a:buChar char="Ø"/>
            </a:pPr>
            <a:r>
              <a:rPr lang="en-US" dirty="0" smtClean="0"/>
              <a:t>This chart shows the </a:t>
            </a:r>
            <a:r>
              <a:rPr lang="en-US" dirty="0"/>
              <a:t>rush on Hour &amp; </a:t>
            </a:r>
            <a:r>
              <a:rPr lang="en-US" dirty="0" smtClean="0"/>
              <a:t>Weekday.</a:t>
            </a:r>
          </a:p>
          <a:p>
            <a:pPr>
              <a:buFont typeface="Wingdings" panose="05000000000000000000" pitchFamily="2" charset="2"/>
              <a:buChar char="Ø"/>
            </a:pPr>
            <a:r>
              <a:rPr lang="en-US" dirty="0"/>
              <a:t>Darker the </a:t>
            </a:r>
            <a:r>
              <a:rPr lang="en-US" dirty="0" smtClean="0"/>
              <a:t>color </a:t>
            </a:r>
            <a:r>
              <a:rPr lang="en-US" dirty="0"/>
              <a:t>of the cell like on day </a:t>
            </a:r>
            <a:r>
              <a:rPr lang="en-US" dirty="0" smtClean="0"/>
              <a:t>9</a:t>
            </a:r>
            <a:r>
              <a:rPr lang="en-US" baseline="30000" dirty="0" smtClean="0"/>
              <a:t>th</a:t>
            </a:r>
            <a:r>
              <a:rPr lang="en-US" dirty="0" smtClean="0"/>
              <a:t>, we can say </a:t>
            </a:r>
            <a:r>
              <a:rPr lang="en-US" dirty="0"/>
              <a:t>there is </a:t>
            </a:r>
            <a:r>
              <a:rPr lang="en-US" dirty="0" smtClean="0"/>
              <a:t>rush early morning in NY city.</a:t>
            </a:r>
            <a:endParaRPr lang="en-IN" dirty="0"/>
          </a:p>
        </p:txBody>
      </p:sp>
      <p:pic>
        <p:nvPicPr>
          <p:cNvPr id="5" name="Picture 4"/>
          <p:cNvPicPr>
            <a:picLocks noChangeAspect="1"/>
          </p:cNvPicPr>
          <p:nvPr/>
        </p:nvPicPr>
        <p:blipFill>
          <a:blip r:embed="rId2"/>
          <a:stretch>
            <a:fillRect/>
          </a:stretch>
        </p:blipFill>
        <p:spPr>
          <a:xfrm>
            <a:off x="4877608" y="1015036"/>
            <a:ext cx="7056681" cy="2864634"/>
          </a:xfrm>
          <a:prstGeom prst="rect">
            <a:avLst/>
          </a:prstGeom>
        </p:spPr>
      </p:pic>
      <p:pic>
        <p:nvPicPr>
          <p:cNvPr id="6" name="Picture 5"/>
          <p:cNvPicPr>
            <a:picLocks noChangeAspect="1"/>
          </p:cNvPicPr>
          <p:nvPr/>
        </p:nvPicPr>
        <p:blipFill>
          <a:blip r:embed="rId3"/>
          <a:stretch>
            <a:fillRect/>
          </a:stretch>
        </p:blipFill>
        <p:spPr>
          <a:xfrm>
            <a:off x="4877608" y="3879670"/>
            <a:ext cx="7056681" cy="2468879"/>
          </a:xfrm>
          <a:prstGeom prst="rect">
            <a:avLst/>
          </a:prstGeom>
        </p:spPr>
      </p:pic>
    </p:spTree>
    <p:extLst>
      <p:ext uri="{BB962C8B-B14F-4D97-AF65-F5344CB8AC3E}">
        <p14:creationId xmlns:p14="http://schemas.microsoft.com/office/powerpoint/2010/main" val="1818180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1783" y="1919460"/>
            <a:ext cx="10058400" cy="1450757"/>
          </a:xfrm>
        </p:spPr>
        <p:txBody>
          <a:bodyPr>
            <a:normAutofit/>
          </a:bodyPr>
          <a:lstStyle/>
          <a:p>
            <a:r>
              <a:rPr lang="en-US" sz="6000" b="1" dirty="0" smtClean="0">
                <a:solidFill>
                  <a:schemeClr val="accent6">
                    <a:lumMod val="75000"/>
                  </a:schemeClr>
                </a:solidFill>
              </a:rPr>
              <a:t>Thank You!!</a:t>
            </a:r>
            <a:endParaRPr lang="en-IN" sz="6000" b="1" dirty="0">
              <a:solidFill>
                <a:schemeClr val="accent6">
                  <a:lumMod val="75000"/>
                </a:schemeClr>
              </a:solidFill>
            </a:endParaRPr>
          </a:p>
        </p:txBody>
      </p:sp>
    </p:spTree>
    <p:extLst>
      <p:ext uri="{BB962C8B-B14F-4D97-AF65-F5344CB8AC3E}">
        <p14:creationId xmlns:p14="http://schemas.microsoft.com/office/powerpoint/2010/main" val="607803091"/>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391</TotalTime>
  <Words>219</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Wingdings</vt:lpstr>
      <vt:lpstr>Retrospect</vt:lpstr>
      <vt:lpstr>Uber New York Data Analysis</vt:lpstr>
      <vt:lpstr>Analysis</vt:lpstr>
      <vt:lpstr>Analysis</vt:lpstr>
      <vt:lpstr>Analysis</vt:lpstr>
      <vt:lpstr>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11</cp:revision>
  <dcterms:created xsi:type="dcterms:W3CDTF">2023-09-15T22:44:18Z</dcterms:created>
  <dcterms:modified xsi:type="dcterms:W3CDTF">2023-09-16T05:15:44Z</dcterms:modified>
</cp:coreProperties>
</file>