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Marcellus"/>
      <p:regular r:id="rId23"/>
    </p:embeddedFont>
    <p:embeddedFont>
      <p:font typeface="Abhaya Libre"/>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AbhayaLibre-bold.fntdata"/><Relationship Id="rId12" Type="http://schemas.openxmlformats.org/officeDocument/2006/relationships/slide" Target="slides/slide7.xml"/><Relationship Id="rId23" Type="http://schemas.openxmlformats.org/officeDocument/2006/relationships/font" Target="fonts/Marcellu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36.png"/><Relationship Id="rId8"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20.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22.png"/><Relationship Id="rId8"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32.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10" Type="http://schemas.openxmlformats.org/officeDocument/2006/relationships/hyperlink" Target="https://www.jjbuckley.com/wine-knowledge/blog/the-4-factors-and-4-indicators-of-wine-quality/1009" TargetMode="External"/><Relationship Id="rId9" Type="http://schemas.openxmlformats.org/officeDocument/2006/relationships/hyperlink" Target="https://ieeexplore.ieee.org/abstract/document/9104095." TargetMode="External"/><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hyperlink" Target="https://archive.ics.uci.edu/ml/datasets/Wine+Quality." TargetMode="External"/><Relationship Id="rId8" Type="http://schemas.openxmlformats.org/officeDocument/2006/relationships/hyperlink" Target="https://www.sciencedirect.com/science/article/abs/pii/S0167923609001377?via%3Dihub#preview-section-referen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www.jjbuckley.com/wine-knowledge/blog/the-4-factors-and-4-indicators-of-wine-quality/1009" TargetMode="External"/><Relationship Id="rId6" Type="http://schemas.openxmlformats.org/officeDocument/2006/relationships/hyperlink" Target="https://archive.ics.uci.edu/ml/datasets/Wine+Qua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11" Type="http://schemas.openxmlformats.org/officeDocument/2006/relationships/image" Target="../media/image34.png"/><Relationship Id="rId10" Type="http://schemas.openxmlformats.org/officeDocument/2006/relationships/image" Target="../media/image24.png"/><Relationship Id="rId9" Type="http://schemas.openxmlformats.org/officeDocument/2006/relationships/image" Target="../media/image29.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6197358" y="8079231"/>
            <a:ext cx="5104655" cy="1884405"/>
            <a:chOff x="0" y="0"/>
            <a:chExt cx="6806206" cy="2512539"/>
          </a:xfrm>
        </p:grpSpPr>
        <p:sp>
          <p:nvSpPr>
            <p:cNvPr id="85" name="Google Shape;85;p13"/>
            <p:cNvSpPr/>
            <p:nvPr/>
          </p:nvSpPr>
          <p:spPr>
            <a:xfrm>
              <a:off x="0" y="0"/>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466603" y="0"/>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0" y="659885"/>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466603" y="659885"/>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0" y="1319769"/>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466603" y="1319769"/>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0" y="1979654"/>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3466603" y="1979654"/>
              <a:ext cx="3339603" cy="532885"/>
            </a:xfrm>
            <a:prstGeom prst="rect">
              <a:avLst/>
            </a:prstGeom>
            <a:solidFill>
              <a:srgbClr val="EE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p:nvPr/>
        </p:nvSpPr>
        <p:spPr>
          <a:xfrm>
            <a:off x="1028700" y="4040856"/>
            <a:ext cx="16230600" cy="2402577"/>
          </a:xfrm>
          <a:custGeom>
            <a:rect b="b" l="l" r="r" t="t"/>
            <a:pathLst>
              <a:path extrusionOk="0" h="2595303" w="17532556">
                <a:moveTo>
                  <a:pt x="17227756" y="0"/>
                </a:moveTo>
                <a:lnTo>
                  <a:pt x="304800" y="0"/>
                </a:lnTo>
                <a:cubicBezTo>
                  <a:pt x="135890" y="0"/>
                  <a:pt x="0" y="135890"/>
                  <a:pt x="0" y="304800"/>
                </a:cubicBezTo>
                <a:lnTo>
                  <a:pt x="0" y="2290503"/>
                </a:lnTo>
                <a:cubicBezTo>
                  <a:pt x="0" y="2459413"/>
                  <a:pt x="135890" y="2595303"/>
                  <a:pt x="304800" y="2595303"/>
                </a:cubicBezTo>
                <a:lnTo>
                  <a:pt x="17227756" y="2595303"/>
                </a:lnTo>
                <a:cubicBezTo>
                  <a:pt x="17396667" y="2595303"/>
                  <a:pt x="17532556" y="2459413"/>
                  <a:pt x="17532556" y="2290503"/>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3"/>
          <p:cNvPicPr preferRelativeResize="0"/>
          <p:nvPr/>
        </p:nvPicPr>
        <p:blipFill rotWithShape="1">
          <a:blip r:embed="rId3">
            <a:alphaModFix/>
          </a:blip>
          <a:srcRect b="0" l="0" r="0" t="0"/>
          <a:stretch/>
        </p:blipFill>
        <p:spPr>
          <a:xfrm>
            <a:off x="15310045" y="-847777"/>
            <a:ext cx="2163067" cy="3752955"/>
          </a:xfrm>
          <a:prstGeom prst="rect">
            <a:avLst/>
          </a:prstGeom>
          <a:noFill/>
          <a:ln>
            <a:noFill/>
          </a:ln>
        </p:spPr>
      </p:pic>
      <p:pic>
        <p:nvPicPr>
          <p:cNvPr id="95" name="Google Shape;95;p13"/>
          <p:cNvPicPr preferRelativeResize="0"/>
          <p:nvPr/>
        </p:nvPicPr>
        <p:blipFill rotWithShape="1">
          <a:blip r:embed="rId4">
            <a:alphaModFix/>
          </a:blip>
          <a:srcRect b="0" l="0" r="0" t="0"/>
          <a:stretch/>
        </p:blipFill>
        <p:spPr>
          <a:xfrm>
            <a:off x="14468797" y="6869698"/>
            <a:ext cx="5730130" cy="4777205"/>
          </a:xfrm>
          <a:prstGeom prst="rect">
            <a:avLst/>
          </a:prstGeom>
          <a:noFill/>
          <a:ln>
            <a:noFill/>
          </a:ln>
        </p:spPr>
      </p:pic>
      <p:pic>
        <p:nvPicPr>
          <p:cNvPr id="96" name="Google Shape;96;p13"/>
          <p:cNvPicPr preferRelativeResize="0"/>
          <p:nvPr/>
        </p:nvPicPr>
        <p:blipFill rotWithShape="1">
          <a:blip r:embed="rId5">
            <a:alphaModFix/>
          </a:blip>
          <a:srcRect b="0" l="0" r="0" t="0"/>
          <a:stretch/>
        </p:blipFill>
        <p:spPr>
          <a:xfrm>
            <a:off x="-1870595" y="7362720"/>
            <a:ext cx="4044858" cy="2419560"/>
          </a:xfrm>
          <a:prstGeom prst="rect">
            <a:avLst/>
          </a:prstGeom>
          <a:noFill/>
          <a:ln>
            <a:noFill/>
          </a:ln>
        </p:spPr>
      </p:pic>
      <p:sp>
        <p:nvSpPr>
          <p:cNvPr id="97" name="Google Shape;97;p13"/>
          <p:cNvSpPr txBox="1"/>
          <p:nvPr/>
        </p:nvSpPr>
        <p:spPr>
          <a:xfrm>
            <a:off x="1301530" y="4059557"/>
            <a:ext cx="15684940" cy="194881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1400" u="none" cap="none" strike="noStrike">
                <a:solidFill>
                  <a:srgbClr val="000000"/>
                </a:solidFill>
                <a:latin typeface="Marcellus"/>
                <a:ea typeface="Marcellus"/>
                <a:cs typeface="Marcellus"/>
                <a:sym typeface="Marcellus"/>
              </a:rPr>
              <a:t>Wine Quality Prediction</a:t>
            </a:r>
            <a:endParaRPr/>
          </a:p>
        </p:txBody>
      </p:sp>
      <p:sp>
        <p:nvSpPr>
          <p:cNvPr id="98" name="Google Shape;98;p13"/>
          <p:cNvSpPr txBox="1"/>
          <p:nvPr/>
        </p:nvSpPr>
        <p:spPr>
          <a:xfrm>
            <a:off x="5340155" y="1431575"/>
            <a:ext cx="7607689" cy="5048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000000"/>
                </a:solidFill>
                <a:latin typeface="Abhaya Libre"/>
                <a:ea typeface="Abhaya Libre"/>
                <a:cs typeface="Abhaya Libre"/>
                <a:sym typeface="Abhaya Libre"/>
              </a:rPr>
              <a:t>CSE523: Machine Learning</a:t>
            </a:r>
            <a:endParaRPr/>
          </a:p>
        </p:txBody>
      </p:sp>
      <p:sp>
        <p:nvSpPr>
          <p:cNvPr id="99" name="Google Shape;99;p13"/>
          <p:cNvSpPr txBox="1"/>
          <p:nvPr/>
        </p:nvSpPr>
        <p:spPr>
          <a:xfrm>
            <a:off x="6000035" y="7353195"/>
            <a:ext cx="5499300" cy="466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000" u="none" cap="none" strike="noStrike">
                <a:solidFill>
                  <a:srgbClr val="000000"/>
                </a:solidFill>
                <a:latin typeface="Abhaya Libre"/>
                <a:ea typeface="Abhaya Libre"/>
                <a:cs typeface="Abhaya Libre"/>
                <a:sym typeface="Abhaya Libre"/>
              </a:rPr>
              <a:t>Group 3: Good Pointsss</a:t>
            </a:r>
            <a:endParaRPr/>
          </a:p>
        </p:txBody>
      </p:sp>
      <p:sp>
        <p:nvSpPr>
          <p:cNvPr id="100" name="Google Shape;100;p13"/>
          <p:cNvSpPr txBox="1"/>
          <p:nvPr/>
        </p:nvSpPr>
        <p:spPr>
          <a:xfrm>
            <a:off x="6422925" y="1907825"/>
            <a:ext cx="5499300" cy="466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000" u="none" cap="none" strike="noStrike">
                <a:solidFill>
                  <a:srgbClr val="000000"/>
                </a:solidFill>
                <a:latin typeface="Abhaya Libre"/>
                <a:ea typeface="Abhaya Libre"/>
                <a:cs typeface="Abhaya Libre"/>
                <a:sym typeface="Abhaya Libre"/>
              </a:rPr>
              <a:t>Mentor : Prof. Mehul Raval</a:t>
            </a:r>
            <a:endParaRPr/>
          </a:p>
        </p:txBody>
      </p:sp>
      <p:pic>
        <p:nvPicPr>
          <p:cNvPr id="101" name="Google Shape;101;p13"/>
          <p:cNvPicPr preferRelativeResize="0"/>
          <p:nvPr/>
        </p:nvPicPr>
        <p:blipFill rotWithShape="1">
          <a:blip r:embed="rId6">
            <a:alphaModFix/>
          </a:blip>
          <a:srcRect b="0" l="0" r="0" t="0"/>
          <a:stretch/>
        </p:blipFill>
        <p:spPr>
          <a:xfrm rot="4239687">
            <a:off x="-2151491" y="-2226056"/>
            <a:ext cx="5248259" cy="5695590"/>
          </a:xfrm>
          <a:prstGeom prst="rect">
            <a:avLst/>
          </a:prstGeom>
          <a:noFill/>
          <a:ln>
            <a:noFill/>
          </a:ln>
        </p:spPr>
      </p:pic>
      <p:sp>
        <p:nvSpPr>
          <p:cNvPr id="102" name="Google Shape;102;p13"/>
          <p:cNvSpPr txBox="1"/>
          <p:nvPr/>
        </p:nvSpPr>
        <p:spPr>
          <a:xfrm>
            <a:off x="6409611" y="8126365"/>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Anshi Shah</a:t>
            </a:r>
            <a:endParaRPr/>
          </a:p>
        </p:txBody>
      </p:sp>
      <p:sp>
        <p:nvSpPr>
          <p:cNvPr id="103" name="Google Shape;103;p13"/>
          <p:cNvSpPr txBox="1"/>
          <p:nvPr/>
        </p:nvSpPr>
        <p:spPr>
          <a:xfrm>
            <a:off x="6422925" y="8633491"/>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Rahi Shah</a:t>
            </a:r>
            <a:endParaRPr/>
          </a:p>
        </p:txBody>
      </p:sp>
      <p:sp>
        <p:nvSpPr>
          <p:cNvPr id="104" name="Google Shape;104;p13"/>
          <p:cNvSpPr txBox="1"/>
          <p:nvPr/>
        </p:nvSpPr>
        <p:spPr>
          <a:xfrm>
            <a:off x="6409611" y="9136645"/>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Yesha Dhivar</a:t>
            </a:r>
            <a:endParaRPr/>
          </a:p>
        </p:txBody>
      </p:sp>
      <p:sp>
        <p:nvSpPr>
          <p:cNvPr id="105" name="Google Shape;105;p13"/>
          <p:cNvSpPr txBox="1"/>
          <p:nvPr/>
        </p:nvSpPr>
        <p:spPr>
          <a:xfrm>
            <a:off x="6409611" y="9616428"/>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Kenil Shah</a:t>
            </a:r>
            <a:endParaRPr/>
          </a:p>
        </p:txBody>
      </p:sp>
      <p:sp>
        <p:nvSpPr>
          <p:cNvPr id="106" name="Google Shape;106;p13"/>
          <p:cNvSpPr txBox="1"/>
          <p:nvPr/>
        </p:nvSpPr>
        <p:spPr>
          <a:xfrm>
            <a:off x="9027355" y="8126365"/>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AU2040087</a:t>
            </a:r>
            <a:endParaRPr/>
          </a:p>
        </p:txBody>
      </p:sp>
      <p:sp>
        <p:nvSpPr>
          <p:cNvPr id="107" name="Google Shape;107;p13"/>
          <p:cNvSpPr txBox="1"/>
          <p:nvPr/>
        </p:nvSpPr>
        <p:spPr>
          <a:xfrm>
            <a:off x="9027355" y="8631505"/>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AU2040070</a:t>
            </a:r>
            <a:endParaRPr/>
          </a:p>
        </p:txBody>
      </p:sp>
      <p:sp>
        <p:nvSpPr>
          <p:cNvPr id="108" name="Google Shape;108;p13"/>
          <p:cNvSpPr txBox="1"/>
          <p:nvPr/>
        </p:nvSpPr>
        <p:spPr>
          <a:xfrm>
            <a:off x="9027355" y="9136645"/>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AU2040215</a:t>
            </a:r>
            <a:endParaRPr/>
          </a:p>
        </p:txBody>
      </p:sp>
      <p:sp>
        <p:nvSpPr>
          <p:cNvPr id="109" name="Google Shape;109;p13"/>
          <p:cNvSpPr txBox="1"/>
          <p:nvPr/>
        </p:nvSpPr>
        <p:spPr>
          <a:xfrm>
            <a:off x="9027355" y="9616428"/>
            <a:ext cx="2004777" cy="322179"/>
          </a:xfrm>
          <a:prstGeom prst="rect">
            <a:avLst/>
          </a:prstGeom>
          <a:noFill/>
          <a:ln>
            <a:noFill/>
          </a:ln>
        </p:spPr>
        <p:txBody>
          <a:bodyPr anchorCtr="0" anchor="t" bIns="0" lIns="0" spcFirstLastPara="1" rIns="0" wrap="square" tIns="0">
            <a:spAutoFit/>
          </a:bodyPr>
          <a:lstStyle/>
          <a:p>
            <a:pPr indent="0" lvl="0" marL="0" marR="0" rtl="0" algn="ctr">
              <a:lnSpc>
                <a:spcPct val="119990"/>
              </a:lnSpc>
              <a:spcBef>
                <a:spcPts val="0"/>
              </a:spcBef>
              <a:spcAft>
                <a:spcPts val="0"/>
              </a:spcAft>
              <a:buNone/>
            </a:pPr>
            <a:r>
              <a:rPr b="1" i="0" lang="en-US" sz="2051" u="none" cap="none" strike="noStrike">
                <a:solidFill>
                  <a:srgbClr val="000000"/>
                </a:solidFill>
                <a:latin typeface="Abhaya Libre"/>
                <a:ea typeface="Abhaya Libre"/>
                <a:cs typeface="Abhaya Libre"/>
                <a:sym typeface="Abhaya Libre"/>
              </a:rPr>
              <a:t>AU2040111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229" name="Shape 229"/>
        <p:cNvGrpSpPr/>
        <p:nvPr/>
      </p:nvGrpSpPr>
      <p:grpSpPr>
        <a:xfrm>
          <a:off x="0" y="0"/>
          <a:ext cx="0" cy="0"/>
          <a:chOff x="0" y="0"/>
          <a:chExt cx="0" cy="0"/>
        </a:xfrm>
      </p:grpSpPr>
      <p:sp>
        <p:nvSpPr>
          <p:cNvPr id="230" name="Google Shape;230;p22"/>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2"/>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33" name="Google Shape;233;p22"/>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34" name="Google Shape;234;p22"/>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sp>
        <p:nvSpPr>
          <p:cNvPr id="235" name="Google Shape;235;p22"/>
          <p:cNvSpPr txBox="1"/>
          <p:nvPr/>
        </p:nvSpPr>
        <p:spPr>
          <a:xfrm>
            <a:off x="1856548" y="116205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Results</a:t>
            </a:r>
            <a:endParaRPr/>
          </a:p>
        </p:txBody>
      </p:sp>
      <p:pic>
        <p:nvPicPr>
          <p:cNvPr id="236" name="Google Shape;236;p22"/>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sp>
        <p:nvSpPr>
          <p:cNvPr id="237" name="Google Shape;237;p22"/>
          <p:cNvSpPr txBox="1"/>
          <p:nvPr/>
        </p:nvSpPr>
        <p:spPr>
          <a:xfrm>
            <a:off x="1856548" y="9334817"/>
            <a:ext cx="14574904" cy="57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800" u="none" cap="none" strike="noStrike">
                <a:solidFill>
                  <a:srgbClr val="000000"/>
                </a:solidFill>
                <a:latin typeface="Marcellus"/>
                <a:ea typeface="Marcellus"/>
                <a:cs typeface="Marcellus"/>
                <a:sym typeface="Marcellus"/>
              </a:rPr>
              <a:t>K-Nearest Neighbour</a:t>
            </a:r>
            <a:endParaRPr/>
          </a:p>
        </p:txBody>
      </p:sp>
      <p:grpSp>
        <p:nvGrpSpPr>
          <p:cNvPr id="238" name="Google Shape;238;p22"/>
          <p:cNvGrpSpPr/>
          <p:nvPr/>
        </p:nvGrpSpPr>
        <p:grpSpPr>
          <a:xfrm>
            <a:off x="2580527" y="2995749"/>
            <a:ext cx="13126947" cy="5367381"/>
            <a:chOff x="0" y="0"/>
            <a:chExt cx="17502595" cy="7156508"/>
          </a:xfrm>
        </p:grpSpPr>
        <p:pic>
          <p:nvPicPr>
            <p:cNvPr id="239" name="Google Shape;239;p22"/>
            <p:cNvPicPr preferRelativeResize="0"/>
            <p:nvPr/>
          </p:nvPicPr>
          <p:blipFill rotWithShape="1">
            <a:blip r:embed="rId7">
              <a:alphaModFix/>
            </a:blip>
            <a:srcRect b="0" l="0" r="0" t="0"/>
            <a:stretch/>
          </p:blipFill>
          <p:spPr>
            <a:xfrm>
              <a:off x="9528200" y="0"/>
              <a:ext cx="7974395" cy="7156508"/>
            </a:xfrm>
            <a:prstGeom prst="rect">
              <a:avLst/>
            </a:prstGeom>
            <a:noFill/>
            <a:ln>
              <a:noFill/>
            </a:ln>
          </p:spPr>
        </p:pic>
        <p:pic>
          <p:nvPicPr>
            <p:cNvPr id="240" name="Google Shape;240;p22"/>
            <p:cNvPicPr preferRelativeResize="0"/>
            <p:nvPr/>
          </p:nvPicPr>
          <p:blipFill rotWithShape="1">
            <a:blip r:embed="rId8">
              <a:alphaModFix/>
            </a:blip>
            <a:srcRect b="0" l="0" r="0" t="0"/>
            <a:stretch/>
          </p:blipFill>
          <p:spPr>
            <a:xfrm>
              <a:off x="0" y="0"/>
              <a:ext cx="9059667" cy="7156508"/>
            </a:xfrm>
            <a:prstGeom prst="rect">
              <a:avLst/>
            </a:prstGeom>
            <a:noFill/>
            <a:ln>
              <a:noFill/>
            </a:ln>
          </p:spPr>
        </p:pic>
      </p:grpSp>
      <p:sp>
        <p:nvSpPr>
          <p:cNvPr id="241" name="Google Shape;241;p22"/>
          <p:cNvSpPr txBox="1"/>
          <p:nvPr/>
        </p:nvSpPr>
        <p:spPr>
          <a:xfrm>
            <a:off x="1856548" y="8582342"/>
            <a:ext cx="14574904" cy="4191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Accuracy - 70%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245" name="Shape 245"/>
        <p:cNvGrpSpPr/>
        <p:nvPr/>
      </p:nvGrpSpPr>
      <p:grpSpPr>
        <a:xfrm>
          <a:off x="0" y="0"/>
          <a:ext cx="0" cy="0"/>
          <a:chOff x="0" y="0"/>
          <a:chExt cx="0" cy="0"/>
        </a:xfrm>
      </p:grpSpPr>
      <p:sp>
        <p:nvSpPr>
          <p:cNvPr id="246" name="Google Shape;246;p23"/>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23"/>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49" name="Google Shape;249;p23"/>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50" name="Google Shape;250;p23"/>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sp>
        <p:nvSpPr>
          <p:cNvPr id="251" name="Google Shape;251;p23"/>
          <p:cNvSpPr txBox="1"/>
          <p:nvPr/>
        </p:nvSpPr>
        <p:spPr>
          <a:xfrm>
            <a:off x="1856548" y="120015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Results</a:t>
            </a:r>
            <a:endParaRPr/>
          </a:p>
        </p:txBody>
      </p:sp>
      <p:pic>
        <p:nvPicPr>
          <p:cNvPr id="252" name="Google Shape;252;p23"/>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sp>
        <p:nvSpPr>
          <p:cNvPr id="253" name="Google Shape;253;p23"/>
          <p:cNvSpPr txBox="1"/>
          <p:nvPr/>
        </p:nvSpPr>
        <p:spPr>
          <a:xfrm>
            <a:off x="1856548" y="9334817"/>
            <a:ext cx="14574904" cy="57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800" u="none" cap="none" strike="noStrike">
                <a:solidFill>
                  <a:srgbClr val="000000"/>
                </a:solidFill>
                <a:latin typeface="Marcellus"/>
                <a:ea typeface="Marcellus"/>
                <a:cs typeface="Marcellus"/>
                <a:sym typeface="Marcellus"/>
              </a:rPr>
              <a:t>Support Vector Machine</a:t>
            </a:r>
            <a:endParaRPr/>
          </a:p>
        </p:txBody>
      </p:sp>
      <p:sp>
        <p:nvSpPr>
          <p:cNvPr id="254" name="Google Shape;254;p23"/>
          <p:cNvSpPr txBox="1"/>
          <p:nvPr/>
        </p:nvSpPr>
        <p:spPr>
          <a:xfrm>
            <a:off x="2841275" y="8206104"/>
            <a:ext cx="5817870" cy="8382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Red Wine</a:t>
            </a:r>
            <a:endParaRPr/>
          </a:p>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Accuracy - 71%</a:t>
            </a:r>
            <a:endParaRPr/>
          </a:p>
        </p:txBody>
      </p:sp>
      <p:pic>
        <p:nvPicPr>
          <p:cNvPr id="255" name="Google Shape;255;p23"/>
          <p:cNvPicPr preferRelativeResize="0"/>
          <p:nvPr/>
        </p:nvPicPr>
        <p:blipFill rotWithShape="1">
          <a:blip r:embed="rId7">
            <a:alphaModFix/>
          </a:blip>
          <a:srcRect b="0" l="0" r="0" t="0"/>
          <a:stretch/>
        </p:blipFill>
        <p:spPr>
          <a:xfrm>
            <a:off x="2841275" y="3223919"/>
            <a:ext cx="5817695" cy="4911041"/>
          </a:xfrm>
          <a:prstGeom prst="rect">
            <a:avLst/>
          </a:prstGeom>
          <a:noFill/>
          <a:ln>
            <a:noFill/>
          </a:ln>
        </p:spPr>
      </p:pic>
      <p:pic>
        <p:nvPicPr>
          <p:cNvPr id="256" name="Google Shape;256;p23"/>
          <p:cNvPicPr preferRelativeResize="0"/>
          <p:nvPr/>
        </p:nvPicPr>
        <p:blipFill rotWithShape="1">
          <a:blip r:embed="rId8">
            <a:alphaModFix/>
          </a:blip>
          <a:srcRect b="0" l="0" r="0" t="0"/>
          <a:stretch/>
        </p:blipFill>
        <p:spPr>
          <a:xfrm>
            <a:off x="9629030" y="3223919"/>
            <a:ext cx="5817695" cy="4911041"/>
          </a:xfrm>
          <a:prstGeom prst="rect">
            <a:avLst/>
          </a:prstGeom>
          <a:noFill/>
          <a:ln>
            <a:noFill/>
          </a:ln>
        </p:spPr>
      </p:pic>
      <p:sp>
        <p:nvSpPr>
          <p:cNvPr id="257" name="Google Shape;257;p23"/>
          <p:cNvSpPr txBox="1"/>
          <p:nvPr/>
        </p:nvSpPr>
        <p:spPr>
          <a:xfrm>
            <a:off x="9629030" y="8206104"/>
            <a:ext cx="5817870" cy="8382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White Wine</a:t>
            </a:r>
            <a:endParaRPr/>
          </a:p>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Accuracy - 73%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261" name="Shape 261"/>
        <p:cNvGrpSpPr/>
        <p:nvPr/>
      </p:nvGrpSpPr>
      <p:grpSpPr>
        <a:xfrm>
          <a:off x="0" y="0"/>
          <a:ext cx="0" cy="0"/>
          <a:chOff x="0" y="0"/>
          <a:chExt cx="0" cy="0"/>
        </a:xfrm>
      </p:grpSpPr>
      <p:sp>
        <p:nvSpPr>
          <p:cNvPr id="262" name="Google Shape;262;p24"/>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24"/>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65" name="Google Shape;265;p24"/>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66" name="Google Shape;266;p24"/>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sp>
        <p:nvSpPr>
          <p:cNvPr id="267" name="Google Shape;267;p24"/>
          <p:cNvSpPr txBox="1"/>
          <p:nvPr/>
        </p:nvSpPr>
        <p:spPr>
          <a:xfrm>
            <a:off x="1856548" y="114300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Results</a:t>
            </a:r>
            <a:endParaRPr/>
          </a:p>
        </p:txBody>
      </p:sp>
      <p:pic>
        <p:nvPicPr>
          <p:cNvPr id="268" name="Google Shape;268;p24"/>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sp>
        <p:nvSpPr>
          <p:cNvPr id="269" name="Google Shape;269;p24"/>
          <p:cNvSpPr txBox="1"/>
          <p:nvPr/>
        </p:nvSpPr>
        <p:spPr>
          <a:xfrm>
            <a:off x="1856548" y="9334817"/>
            <a:ext cx="14574904" cy="57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800" u="none" cap="none" strike="noStrike">
                <a:solidFill>
                  <a:srgbClr val="000000"/>
                </a:solidFill>
                <a:latin typeface="Marcellus"/>
                <a:ea typeface="Marcellus"/>
                <a:cs typeface="Marcellus"/>
                <a:sym typeface="Marcellus"/>
              </a:rPr>
              <a:t>Random Forest</a:t>
            </a:r>
            <a:endParaRPr/>
          </a:p>
        </p:txBody>
      </p:sp>
      <p:sp>
        <p:nvSpPr>
          <p:cNvPr id="270" name="Google Shape;270;p24"/>
          <p:cNvSpPr txBox="1"/>
          <p:nvPr/>
        </p:nvSpPr>
        <p:spPr>
          <a:xfrm>
            <a:off x="6030389" y="8112333"/>
            <a:ext cx="5817870" cy="8382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Red Wine</a:t>
            </a:r>
            <a:endParaRPr/>
          </a:p>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Accuracy - 80%</a:t>
            </a:r>
            <a:endParaRPr/>
          </a:p>
        </p:txBody>
      </p:sp>
      <p:grpSp>
        <p:nvGrpSpPr>
          <p:cNvPr id="271" name="Google Shape;271;p24"/>
          <p:cNvGrpSpPr/>
          <p:nvPr/>
        </p:nvGrpSpPr>
        <p:grpSpPr>
          <a:xfrm>
            <a:off x="2759838" y="2752924"/>
            <a:ext cx="12768325" cy="5133897"/>
            <a:chOff x="0" y="0"/>
            <a:chExt cx="17024432" cy="6845197"/>
          </a:xfrm>
        </p:grpSpPr>
        <p:pic>
          <p:nvPicPr>
            <p:cNvPr id="272" name="Google Shape;272;p24"/>
            <p:cNvPicPr preferRelativeResize="0"/>
            <p:nvPr/>
          </p:nvPicPr>
          <p:blipFill rotWithShape="1">
            <a:blip r:embed="rId7">
              <a:alphaModFix/>
            </a:blip>
            <a:srcRect b="0" l="0" r="0" t="0"/>
            <a:stretch/>
          </p:blipFill>
          <p:spPr>
            <a:xfrm>
              <a:off x="0" y="0"/>
              <a:ext cx="8665568" cy="6845197"/>
            </a:xfrm>
            <a:prstGeom prst="rect">
              <a:avLst/>
            </a:prstGeom>
            <a:noFill/>
            <a:ln>
              <a:noFill/>
            </a:ln>
          </p:spPr>
        </p:pic>
        <p:pic>
          <p:nvPicPr>
            <p:cNvPr id="273" name="Google Shape;273;p24"/>
            <p:cNvPicPr preferRelativeResize="0"/>
            <p:nvPr/>
          </p:nvPicPr>
          <p:blipFill rotWithShape="1">
            <a:blip r:embed="rId8">
              <a:alphaModFix/>
            </a:blip>
            <a:srcRect b="0" l="0" r="0" t="0"/>
            <a:stretch/>
          </p:blipFill>
          <p:spPr>
            <a:xfrm>
              <a:off x="8945682" y="25473"/>
              <a:ext cx="8078750" cy="6819724"/>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277" name="Shape 277"/>
        <p:cNvGrpSpPr/>
        <p:nvPr/>
      </p:nvGrpSpPr>
      <p:grpSpPr>
        <a:xfrm>
          <a:off x="0" y="0"/>
          <a:ext cx="0" cy="0"/>
          <a:chOff x="0" y="0"/>
          <a:chExt cx="0" cy="0"/>
        </a:xfrm>
      </p:grpSpPr>
      <p:sp>
        <p:nvSpPr>
          <p:cNvPr id="278" name="Google Shape;278;p25"/>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25"/>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81" name="Google Shape;281;p25"/>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82" name="Google Shape;282;p25"/>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sp>
        <p:nvSpPr>
          <p:cNvPr id="283" name="Google Shape;283;p25"/>
          <p:cNvSpPr txBox="1"/>
          <p:nvPr/>
        </p:nvSpPr>
        <p:spPr>
          <a:xfrm>
            <a:off x="1856548" y="112395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Results</a:t>
            </a:r>
            <a:endParaRPr/>
          </a:p>
        </p:txBody>
      </p:sp>
      <p:pic>
        <p:nvPicPr>
          <p:cNvPr id="284" name="Google Shape;284;p25"/>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sp>
        <p:nvSpPr>
          <p:cNvPr id="285" name="Google Shape;285;p25"/>
          <p:cNvSpPr txBox="1"/>
          <p:nvPr/>
        </p:nvSpPr>
        <p:spPr>
          <a:xfrm>
            <a:off x="1856548" y="9334817"/>
            <a:ext cx="14574904" cy="57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800" u="none" cap="none" strike="noStrike">
                <a:solidFill>
                  <a:srgbClr val="000000"/>
                </a:solidFill>
                <a:latin typeface="Marcellus"/>
                <a:ea typeface="Marcellus"/>
                <a:cs typeface="Marcellus"/>
                <a:sym typeface="Marcellus"/>
              </a:rPr>
              <a:t>Random Forest</a:t>
            </a:r>
            <a:endParaRPr/>
          </a:p>
        </p:txBody>
      </p:sp>
      <p:sp>
        <p:nvSpPr>
          <p:cNvPr id="286" name="Google Shape;286;p25"/>
          <p:cNvSpPr txBox="1"/>
          <p:nvPr/>
        </p:nvSpPr>
        <p:spPr>
          <a:xfrm>
            <a:off x="6235065" y="8150433"/>
            <a:ext cx="5817870" cy="8382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White Wine</a:t>
            </a:r>
            <a:endParaRPr/>
          </a:p>
          <a:p>
            <a:pPr indent="0" lvl="0" marL="0" marR="0" rtl="0" algn="ctr">
              <a:lnSpc>
                <a:spcPct val="120007"/>
              </a:lnSpc>
              <a:spcBef>
                <a:spcPts val="0"/>
              </a:spcBef>
              <a:spcAft>
                <a:spcPts val="0"/>
              </a:spcAft>
              <a:buNone/>
            </a:pPr>
            <a:r>
              <a:rPr b="0" i="0" lang="en-US" sz="2799" u="none" cap="none" strike="noStrike">
                <a:solidFill>
                  <a:srgbClr val="000000"/>
                </a:solidFill>
                <a:latin typeface="Marcellus"/>
                <a:ea typeface="Marcellus"/>
                <a:cs typeface="Marcellus"/>
                <a:sym typeface="Marcellus"/>
              </a:rPr>
              <a:t>Accuracy - 82%</a:t>
            </a:r>
            <a:endParaRPr/>
          </a:p>
        </p:txBody>
      </p:sp>
      <p:grpSp>
        <p:nvGrpSpPr>
          <p:cNvPr id="287" name="Google Shape;287;p25"/>
          <p:cNvGrpSpPr/>
          <p:nvPr/>
        </p:nvGrpSpPr>
        <p:grpSpPr>
          <a:xfrm>
            <a:off x="2640277" y="2836912"/>
            <a:ext cx="13007447" cy="5169168"/>
            <a:chOff x="0" y="0"/>
            <a:chExt cx="17343262" cy="6892223"/>
          </a:xfrm>
        </p:grpSpPr>
        <p:pic>
          <p:nvPicPr>
            <p:cNvPr id="288" name="Google Shape;288;p25"/>
            <p:cNvPicPr preferRelativeResize="0"/>
            <p:nvPr/>
          </p:nvPicPr>
          <p:blipFill rotWithShape="1">
            <a:blip r:embed="rId7">
              <a:alphaModFix/>
            </a:blip>
            <a:srcRect b="0" l="0" r="0" t="0"/>
            <a:stretch/>
          </p:blipFill>
          <p:spPr>
            <a:xfrm>
              <a:off x="0" y="0"/>
              <a:ext cx="8725100" cy="6892223"/>
            </a:xfrm>
            <a:prstGeom prst="rect">
              <a:avLst/>
            </a:prstGeom>
            <a:noFill/>
            <a:ln>
              <a:noFill/>
            </a:ln>
          </p:spPr>
        </p:pic>
        <p:pic>
          <p:nvPicPr>
            <p:cNvPr id="289" name="Google Shape;289;p25"/>
            <p:cNvPicPr preferRelativeResize="0"/>
            <p:nvPr/>
          </p:nvPicPr>
          <p:blipFill rotWithShape="1">
            <a:blip r:embed="rId8">
              <a:alphaModFix/>
            </a:blip>
            <a:srcRect b="0" l="0" r="0" t="0"/>
            <a:stretch/>
          </p:blipFill>
          <p:spPr>
            <a:xfrm>
              <a:off x="9073189" y="0"/>
              <a:ext cx="8270073" cy="686657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293" name="Shape 293"/>
        <p:cNvGrpSpPr/>
        <p:nvPr/>
      </p:nvGrpSpPr>
      <p:grpSpPr>
        <a:xfrm>
          <a:off x="0" y="0"/>
          <a:ext cx="0" cy="0"/>
          <a:chOff x="0" y="0"/>
          <a:chExt cx="0" cy="0"/>
        </a:xfrm>
      </p:grpSpPr>
      <p:sp>
        <p:nvSpPr>
          <p:cNvPr id="294" name="Google Shape;294;p26"/>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26"/>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97" name="Google Shape;297;p26"/>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98" name="Google Shape;298;p26"/>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pic>
        <p:nvPicPr>
          <p:cNvPr id="299" name="Google Shape;299;p26"/>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pic>
        <p:nvPicPr>
          <p:cNvPr id="300" name="Google Shape;300;p26"/>
          <p:cNvPicPr preferRelativeResize="0"/>
          <p:nvPr/>
        </p:nvPicPr>
        <p:blipFill rotWithShape="1">
          <a:blip r:embed="rId7">
            <a:alphaModFix/>
          </a:blip>
          <a:srcRect b="0" l="0" r="0" t="0"/>
          <a:stretch/>
        </p:blipFill>
        <p:spPr>
          <a:xfrm>
            <a:off x="2182955" y="2891960"/>
            <a:ext cx="7468949" cy="3642493"/>
          </a:xfrm>
          <a:prstGeom prst="rect">
            <a:avLst/>
          </a:prstGeom>
          <a:noFill/>
          <a:ln>
            <a:noFill/>
          </a:ln>
        </p:spPr>
      </p:pic>
      <p:sp>
        <p:nvSpPr>
          <p:cNvPr id="301" name="Google Shape;301;p26"/>
          <p:cNvSpPr txBox="1"/>
          <p:nvPr/>
        </p:nvSpPr>
        <p:spPr>
          <a:xfrm>
            <a:off x="1856548" y="114300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Conclusions</a:t>
            </a:r>
            <a:endParaRPr/>
          </a:p>
        </p:txBody>
      </p:sp>
      <p:sp>
        <p:nvSpPr>
          <p:cNvPr id="302" name="Google Shape;302;p26"/>
          <p:cNvSpPr txBox="1"/>
          <p:nvPr/>
        </p:nvSpPr>
        <p:spPr>
          <a:xfrm>
            <a:off x="10215138" y="3005310"/>
            <a:ext cx="5889900" cy="3415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52" u="none" cap="none" strike="noStrike">
                <a:solidFill>
                  <a:srgbClr val="000000"/>
                </a:solidFill>
                <a:latin typeface="Marcellus"/>
                <a:ea typeface="Marcellus"/>
                <a:cs typeface="Marcellus"/>
                <a:sym typeface="Marcellus"/>
              </a:rPr>
              <a:t>When we plot the feature importance of all features for our we see that the most important feature to control the wine quality is turn out to be an </a:t>
            </a:r>
            <a:r>
              <a:rPr b="0" i="0" lang="en-US" sz="2452" u="sng" cap="none" strike="noStrike">
                <a:solidFill>
                  <a:srgbClr val="000000"/>
                </a:solidFill>
                <a:latin typeface="Marcellus"/>
                <a:ea typeface="Marcellus"/>
                <a:cs typeface="Marcellus"/>
                <a:sym typeface="Marcellus"/>
              </a:rPr>
              <a:t>alcohol</a:t>
            </a:r>
            <a:r>
              <a:rPr b="0" i="0" lang="en-US" sz="2452" u="none" cap="none" strike="noStrike">
                <a:solidFill>
                  <a:srgbClr val="000000"/>
                </a:solidFill>
                <a:latin typeface="Marcellus"/>
                <a:ea typeface="Marcellus"/>
                <a:cs typeface="Marcellus"/>
                <a:sym typeface="Marcellus"/>
              </a:rPr>
              <a:t>. Which perfectly make sense because it is not only about the feelings after drinking in fact it effects the teste, texture and structure of the wine itself.</a:t>
            </a:r>
            <a:endParaRPr/>
          </a:p>
        </p:txBody>
      </p:sp>
      <p:sp>
        <p:nvSpPr>
          <p:cNvPr id="303" name="Google Shape;303;p26"/>
          <p:cNvSpPr txBox="1"/>
          <p:nvPr/>
        </p:nvSpPr>
        <p:spPr>
          <a:xfrm>
            <a:off x="3483454" y="7084004"/>
            <a:ext cx="11366100" cy="1509900"/>
          </a:xfrm>
          <a:prstGeom prst="rect">
            <a:avLst/>
          </a:prstGeom>
          <a:noFill/>
          <a:ln>
            <a:noFill/>
          </a:ln>
        </p:spPr>
        <p:txBody>
          <a:bodyPr anchorCtr="0" anchor="t" bIns="0" lIns="0" spcFirstLastPara="1" rIns="0" wrap="square" tIns="0">
            <a:spAutoFit/>
          </a:bodyPr>
          <a:lstStyle/>
          <a:p>
            <a:pPr indent="0" lvl="0" marL="0" marR="0" rtl="0" algn="ctr">
              <a:lnSpc>
                <a:spcPct val="150040"/>
              </a:lnSpc>
              <a:spcBef>
                <a:spcPts val="0"/>
              </a:spcBef>
              <a:spcAft>
                <a:spcPts val="0"/>
              </a:spcAft>
              <a:buNone/>
            </a:pPr>
            <a:r>
              <a:rPr b="0" i="0" lang="en-US" sz="2452" u="none" cap="none" strike="noStrike">
                <a:solidFill>
                  <a:srgbClr val="000000"/>
                </a:solidFill>
                <a:latin typeface="Marcellus"/>
                <a:ea typeface="Marcellus"/>
                <a:cs typeface="Marcellus"/>
                <a:sym typeface="Marcellus"/>
              </a:rPr>
              <a:t>Prior to production, it is possible to forecast the wine's quality using several analyses. Our research demonstrates that Random Forest, when compared to other ML models, predicts wine quality the best.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307" name="Shape 307"/>
        <p:cNvGrpSpPr/>
        <p:nvPr/>
      </p:nvGrpSpPr>
      <p:grpSpPr>
        <a:xfrm>
          <a:off x="0" y="0"/>
          <a:ext cx="0" cy="0"/>
          <a:chOff x="0" y="0"/>
          <a:chExt cx="0" cy="0"/>
        </a:xfrm>
      </p:grpSpPr>
      <p:sp>
        <p:nvSpPr>
          <p:cNvPr id="308" name="Google Shape;308;p27"/>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txBox="1"/>
          <p:nvPr/>
        </p:nvSpPr>
        <p:spPr>
          <a:xfrm>
            <a:off x="4212048" y="1785938"/>
            <a:ext cx="9863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Distribution of Work</a:t>
            </a:r>
            <a:endParaRPr/>
          </a:p>
        </p:txBody>
      </p:sp>
      <p:sp>
        <p:nvSpPr>
          <p:cNvPr id="310" name="Google Shape;310;p27"/>
          <p:cNvSpPr/>
          <p:nvPr/>
        </p:nvSpPr>
        <p:spPr>
          <a:xfrm>
            <a:off x="1264443" y="3640833"/>
            <a:ext cx="3808168" cy="5382534"/>
          </a:xfrm>
          <a:custGeom>
            <a:rect b="b" l="l" r="r" t="t"/>
            <a:pathLst>
              <a:path extrusionOk="0" h="12232394" w="8654477">
                <a:moveTo>
                  <a:pt x="8349677" y="0"/>
                </a:moveTo>
                <a:lnTo>
                  <a:pt x="304800" y="0"/>
                </a:lnTo>
                <a:cubicBezTo>
                  <a:pt x="135890" y="0"/>
                  <a:pt x="0" y="135890"/>
                  <a:pt x="0" y="304800"/>
                </a:cubicBezTo>
                <a:lnTo>
                  <a:pt x="0" y="11927594"/>
                </a:lnTo>
                <a:cubicBezTo>
                  <a:pt x="0" y="12096504"/>
                  <a:pt x="135890" y="12232394"/>
                  <a:pt x="304800" y="12232394"/>
                </a:cubicBezTo>
                <a:lnTo>
                  <a:pt x="8349677" y="12232394"/>
                </a:lnTo>
                <a:cubicBezTo>
                  <a:pt x="8518587" y="12232394"/>
                  <a:pt x="8654477" y="12096504"/>
                  <a:pt x="8654477" y="11927594"/>
                </a:cubicBezTo>
                <a:lnTo>
                  <a:pt x="8654477" y="304800"/>
                </a:lnTo>
                <a:cubicBezTo>
                  <a:pt x="8654477" y="135890"/>
                  <a:pt x="8518587" y="0"/>
                  <a:pt x="8349677"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247480" y="3640833"/>
            <a:ext cx="3808168" cy="5382534"/>
          </a:xfrm>
          <a:custGeom>
            <a:rect b="b" l="l" r="r" t="t"/>
            <a:pathLst>
              <a:path extrusionOk="0" h="12232394" w="8654477">
                <a:moveTo>
                  <a:pt x="8349677" y="0"/>
                </a:moveTo>
                <a:lnTo>
                  <a:pt x="304800" y="0"/>
                </a:lnTo>
                <a:cubicBezTo>
                  <a:pt x="135890" y="0"/>
                  <a:pt x="0" y="135890"/>
                  <a:pt x="0" y="304800"/>
                </a:cubicBezTo>
                <a:lnTo>
                  <a:pt x="0" y="11927594"/>
                </a:lnTo>
                <a:cubicBezTo>
                  <a:pt x="0" y="12096504"/>
                  <a:pt x="135890" y="12232394"/>
                  <a:pt x="304800" y="12232394"/>
                </a:cubicBezTo>
                <a:lnTo>
                  <a:pt x="8349677" y="12232394"/>
                </a:lnTo>
                <a:cubicBezTo>
                  <a:pt x="8518587" y="12232394"/>
                  <a:pt x="8654477" y="12096504"/>
                  <a:pt x="8654477" y="11927594"/>
                </a:cubicBezTo>
                <a:lnTo>
                  <a:pt x="8654477" y="304800"/>
                </a:lnTo>
                <a:cubicBezTo>
                  <a:pt x="8654477" y="135890"/>
                  <a:pt x="8518587" y="0"/>
                  <a:pt x="8349677"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9230518" y="3640833"/>
            <a:ext cx="3808168" cy="5382534"/>
          </a:xfrm>
          <a:custGeom>
            <a:rect b="b" l="l" r="r" t="t"/>
            <a:pathLst>
              <a:path extrusionOk="0" h="12232394" w="8654477">
                <a:moveTo>
                  <a:pt x="8349677" y="0"/>
                </a:moveTo>
                <a:lnTo>
                  <a:pt x="304800" y="0"/>
                </a:lnTo>
                <a:cubicBezTo>
                  <a:pt x="135890" y="0"/>
                  <a:pt x="0" y="135890"/>
                  <a:pt x="0" y="304800"/>
                </a:cubicBezTo>
                <a:lnTo>
                  <a:pt x="0" y="11927594"/>
                </a:lnTo>
                <a:cubicBezTo>
                  <a:pt x="0" y="12096504"/>
                  <a:pt x="135890" y="12232394"/>
                  <a:pt x="304800" y="12232394"/>
                </a:cubicBezTo>
                <a:lnTo>
                  <a:pt x="8349677" y="12232394"/>
                </a:lnTo>
                <a:cubicBezTo>
                  <a:pt x="8518587" y="12232394"/>
                  <a:pt x="8654477" y="12096504"/>
                  <a:pt x="8654477" y="11927594"/>
                </a:cubicBezTo>
                <a:lnTo>
                  <a:pt x="8654477" y="304800"/>
                </a:lnTo>
                <a:cubicBezTo>
                  <a:pt x="8654477" y="135890"/>
                  <a:pt x="8518587" y="0"/>
                  <a:pt x="8349677"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3213555" y="3640833"/>
            <a:ext cx="3808168" cy="5382534"/>
          </a:xfrm>
          <a:custGeom>
            <a:rect b="b" l="l" r="r" t="t"/>
            <a:pathLst>
              <a:path extrusionOk="0" h="12232394" w="8654477">
                <a:moveTo>
                  <a:pt x="8349677" y="0"/>
                </a:moveTo>
                <a:lnTo>
                  <a:pt x="304800" y="0"/>
                </a:lnTo>
                <a:cubicBezTo>
                  <a:pt x="135890" y="0"/>
                  <a:pt x="0" y="135890"/>
                  <a:pt x="0" y="304800"/>
                </a:cubicBezTo>
                <a:lnTo>
                  <a:pt x="0" y="11927594"/>
                </a:lnTo>
                <a:cubicBezTo>
                  <a:pt x="0" y="12096504"/>
                  <a:pt x="135890" y="12232394"/>
                  <a:pt x="304800" y="12232394"/>
                </a:cubicBezTo>
                <a:lnTo>
                  <a:pt x="8349677" y="12232394"/>
                </a:lnTo>
                <a:cubicBezTo>
                  <a:pt x="8518587" y="12232394"/>
                  <a:pt x="8654477" y="12096504"/>
                  <a:pt x="8654477" y="11927594"/>
                </a:cubicBezTo>
                <a:lnTo>
                  <a:pt x="8654477" y="304800"/>
                </a:lnTo>
                <a:cubicBezTo>
                  <a:pt x="8654477" y="135890"/>
                  <a:pt x="8518587" y="0"/>
                  <a:pt x="8349677"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27"/>
          <p:cNvPicPr preferRelativeResize="0"/>
          <p:nvPr/>
        </p:nvPicPr>
        <p:blipFill rotWithShape="1">
          <a:blip r:embed="rId3">
            <a:alphaModFix/>
          </a:blip>
          <a:srcRect b="0" l="0" r="0" t="0"/>
          <a:stretch/>
        </p:blipFill>
        <p:spPr>
          <a:xfrm>
            <a:off x="-1921503" y="-393211"/>
            <a:ext cx="6147254" cy="2078889"/>
          </a:xfrm>
          <a:prstGeom prst="rect">
            <a:avLst/>
          </a:prstGeom>
          <a:noFill/>
          <a:ln>
            <a:noFill/>
          </a:ln>
        </p:spPr>
      </p:pic>
      <p:pic>
        <p:nvPicPr>
          <p:cNvPr id="315" name="Google Shape;315;p27"/>
          <p:cNvPicPr preferRelativeResize="0"/>
          <p:nvPr/>
        </p:nvPicPr>
        <p:blipFill rotWithShape="1">
          <a:blip r:embed="rId4">
            <a:alphaModFix/>
          </a:blip>
          <a:srcRect b="0" l="0" r="0" t="0"/>
          <a:stretch/>
        </p:blipFill>
        <p:spPr>
          <a:xfrm rot="-8499379">
            <a:off x="15160484" y="-716091"/>
            <a:ext cx="4554351" cy="3878789"/>
          </a:xfrm>
          <a:prstGeom prst="rect">
            <a:avLst/>
          </a:prstGeom>
          <a:noFill/>
          <a:ln>
            <a:noFill/>
          </a:ln>
        </p:spPr>
      </p:pic>
      <p:sp>
        <p:nvSpPr>
          <p:cNvPr id="316" name="Google Shape;316;p27"/>
          <p:cNvSpPr txBox="1"/>
          <p:nvPr/>
        </p:nvSpPr>
        <p:spPr>
          <a:xfrm>
            <a:off x="1267935" y="3890385"/>
            <a:ext cx="3808095" cy="91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Anshi Shah</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AU2040087</a:t>
            </a:r>
            <a:endParaRPr/>
          </a:p>
        </p:txBody>
      </p:sp>
      <p:sp>
        <p:nvSpPr>
          <p:cNvPr id="317" name="Google Shape;317;p27"/>
          <p:cNvSpPr txBox="1"/>
          <p:nvPr/>
        </p:nvSpPr>
        <p:spPr>
          <a:xfrm>
            <a:off x="5250973" y="3890385"/>
            <a:ext cx="3808095" cy="91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Rahi Shah</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AU2040070</a:t>
            </a:r>
            <a:endParaRPr/>
          </a:p>
        </p:txBody>
      </p:sp>
      <p:sp>
        <p:nvSpPr>
          <p:cNvPr id="318" name="Google Shape;318;p27"/>
          <p:cNvSpPr txBox="1"/>
          <p:nvPr/>
        </p:nvSpPr>
        <p:spPr>
          <a:xfrm>
            <a:off x="9230591" y="3890385"/>
            <a:ext cx="3808095" cy="91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Yesha Dhivar</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AU2040215</a:t>
            </a:r>
            <a:endParaRPr/>
          </a:p>
        </p:txBody>
      </p:sp>
      <p:sp>
        <p:nvSpPr>
          <p:cNvPr id="319" name="Google Shape;319;p27"/>
          <p:cNvSpPr txBox="1"/>
          <p:nvPr/>
        </p:nvSpPr>
        <p:spPr>
          <a:xfrm>
            <a:off x="1267935" y="5754622"/>
            <a:ext cx="3808095" cy="1828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Model Building</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Literature Review</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Feature Selection</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EDA</a:t>
            </a:r>
            <a:endParaRPr/>
          </a:p>
        </p:txBody>
      </p:sp>
      <p:sp>
        <p:nvSpPr>
          <p:cNvPr id="320" name="Google Shape;320;p27"/>
          <p:cNvSpPr txBox="1"/>
          <p:nvPr/>
        </p:nvSpPr>
        <p:spPr>
          <a:xfrm>
            <a:off x="5335905" y="5754622"/>
            <a:ext cx="3808095" cy="1828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Model Building</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Data Analysis</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EDA</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Feature Selection</a:t>
            </a:r>
            <a:endParaRPr/>
          </a:p>
        </p:txBody>
      </p:sp>
      <p:sp>
        <p:nvSpPr>
          <p:cNvPr id="321" name="Google Shape;321;p27"/>
          <p:cNvSpPr txBox="1"/>
          <p:nvPr/>
        </p:nvSpPr>
        <p:spPr>
          <a:xfrm>
            <a:off x="9272588" y="5754622"/>
            <a:ext cx="3808095" cy="1828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Model Building</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Literature Review</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Preprocessing</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EDA</a:t>
            </a:r>
            <a:endParaRPr/>
          </a:p>
        </p:txBody>
      </p:sp>
      <p:sp>
        <p:nvSpPr>
          <p:cNvPr id="322" name="Google Shape;322;p27"/>
          <p:cNvSpPr txBox="1"/>
          <p:nvPr/>
        </p:nvSpPr>
        <p:spPr>
          <a:xfrm>
            <a:off x="13209270" y="5754622"/>
            <a:ext cx="3808095" cy="1828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Model Building</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Data Exploration</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EDA</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Data Visualisation</a:t>
            </a:r>
            <a:endParaRPr/>
          </a:p>
        </p:txBody>
      </p:sp>
      <p:sp>
        <p:nvSpPr>
          <p:cNvPr id="323" name="Google Shape;323;p27"/>
          <p:cNvSpPr txBox="1"/>
          <p:nvPr/>
        </p:nvSpPr>
        <p:spPr>
          <a:xfrm>
            <a:off x="13219661" y="3890385"/>
            <a:ext cx="3808095" cy="91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Kenil Shah</a:t>
            </a:r>
            <a:endParaRPr/>
          </a:p>
          <a:p>
            <a:pPr indent="0" lvl="0" marL="0" marR="0" rtl="0" algn="ctr">
              <a:lnSpc>
                <a:spcPct val="120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AU2040111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327" name="Shape 327"/>
        <p:cNvGrpSpPr/>
        <p:nvPr/>
      </p:nvGrpSpPr>
      <p:grpSpPr>
        <a:xfrm>
          <a:off x="0" y="0"/>
          <a:ext cx="0" cy="0"/>
          <a:chOff x="0" y="0"/>
          <a:chExt cx="0" cy="0"/>
        </a:xfrm>
      </p:grpSpPr>
      <p:sp>
        <p:nvSpPr>
          <p:cNvPr id="328" name="Google Shape;328;p28"/>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28"/>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331" name="Google Shape;331;p28"/>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332" name="Google Shape;332;p28"/>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pic>
        <p:nvPicPr>
          <p:cNvPr id="333" name="Google Shape;333;p28"/>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sp>
        <p:nvSpPr>
          <p:cNvPr id="334" name="Google Shape;334;p28"/>
          <p:cNvSpPr txBox="1"/>
          <p:nvPr/>
        </p:nvSpPr>
        <p:spPr>
          <a:xfrm>
            <a:off x="1856548" y="114300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References</a:t>
            </a:r>
            <a:endParaRPr/>
          </a:p>
        </p:txBody>
      </p:sp>
      <p:sp>
        <p:nvSpPr>
          <p:cNvPr id="335" name="Google Shape;335;p28"/>
          <p:cNvSpPr txBox="1"/>
          <p:nvPr/>
        </p:nvSpPr>
        <p:spPr>
          <a:xfrm>
            <a:off x="1650297" y="2504295"/>
            <a:ext cx="15000300" cy="6376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799" u="none" cap="none" strike="noStrike">
                <a:solidFill>
                  <a:srgbClr val="000000"/>
                </a:solidFill>
                <a:latin typeface="Marcellus"/>
                <a:ea typeface="Marcellus"/>
                <a:cs typeface="Marcellus"/>
                <a:sym typeface="Marcellus"/>
              </a:rPr>
              <a:t>[1] U. o. M. G. P. Paulo Cortez, "UCI Machine Learning Repository," 2009. [Online]. Available:</a:t>
            </a:r>
            <a:endParaRPr/>
          </a:p>
          <a:p>
            <a:pPr indent="0" lvl="0" marL="0" marR="0" rtl="0" algn="l">
              <a:lnSpc>
                <a:spcPct val="115000"/>
              </a:lnSpc>
              <a:spcBef>
                <a:spcPts val="0"/>
              </a:spcBef>
              <a:spcAft>
                <a:spcPts val="0"/>
              </a:spcAft>
              <a:buNone/>
            </a:pPr>
            <a:r>
              <a:rPr b="0" i="0" lang="en-US" sz="2799" u="sng" cap="none" strike="noStrike">
                <a:solidFill>
                  <a:schemeClr val="hlink"/>
                </a:solidFill>
                <a:latin typeface="Marcellus"/>
                <a:ea typeface="Marcellus"/>
                <a:cs typeface="Marcellus"/>
                <a:sym typeface="Marcellus"/>
                <a:hlinkClick r:id="rId7"/>
              </a:rPr>
              <a:t>https://archive.ics.uci.edu/ml/datasets/Wine+Quality.</a:t>
            </a:r>
            <a:endParaRPr/>
          </a:p>
          <a:p>
            <a:pPr indent="0" lvl="0" marL="0" marR="0" rtl="0" algn="l">
              <a:lnSpc>
                <a:spcPct val="115000"/>
              </a:lnSpc>
              <a:spcBef>
                <a:spcPts val="0"/>
              </a:spcBef>
              <a:spcAft>
                <a:spcPts val="0"/>
              </a:spcAft>
              <a:buNone/>
            </a:pPr>
            <a:r>
              <a:t/>
            </a:r>
            <a:endParaRPr b="0" i="0" sz="2799" u="none" cap="none" strike="noStrike">
              <a:solidFill>
                <a:srgbClr val="000000"/>
              </a:solidFill>
              <a:latin typeface="Marcellus"/>
              <a:ea typeface="Marcellus"/>
              <a:cs typeface="Marcellus"/>
              <a:sym typeface="Marcellus"/>
            </a:endParaRPr>
          </a:p>
          <a:p>
            <a:pPr indent="0" lvl="0" marL="0" marR="0" rtl="0" algn="l">
              <a:lnSpc>
                <a:spcPct val="115000"/>
              </a:lnSpc>
              <a:spcBef>
                <a:spcPts val="0"/>
              </a:spcBef>
              <a:spcAft>
                <a:spcPts val="0"/>
              </a:spcAft>
              <a:buNone/>
            </a:pPr>
            <a:r>
              <a:rPr b="0" i="0" lang="en-US" sz="2799" u="none" cap="none" strike="noStrike">
                <a:solidFill>
                  <a:srgbClr val="000000"/>
                </a:solidFill>
                <a:latin typeface="Marcellus"/>
                <a:ea typeface="Marcellus"/>
                <a:cs typeface="Marcellus"/>
                <a:sym typeface="Marcellus"/>
              </a:rPr>
              <a:t>[2] A. C. F. A. T. M. J. R. Paulo Cortez, "Science Direct," November 2009. [Online]. Available: </a:t>
            </a:r>
            <a:r>
              <a:rPr b="0" i="0" lang="en-US" sz="2799" u="sng" cap="none" strike="noStrike">
                <a:solidFill>
                  <a:schemeClr val="hlink"/>
                </a:solidFill>
                <a:latin typeface="Marcellus"/>
                <a:ea typeface="Marcellus"/>
                <a:cs typeface="Marcellus"/>
                <a:sym typeface="Marcellus"/>
                <a:hlinkClick r:id="rId8"/>
              </a:rPr>
              <a:t>https://www.sciencedirect.com/science/article/abs/pii/S0167923609001377?via%3Dihub#preview-section-references.</a:t>
            </a:r>
            <a:endParaRPr/>
          </a:p>
          <a:p>
            <a:pPr indent="0" lvl="0" marL="0" marR="0" rtl="0" algn="l">
              <a:lnSpc>
                <a:spcPct val="115000"/>
              </a:lnSpc>
              <a:spcBef>
                <a:spcPts val="0"/>
              </a:spcBef>
              <a:spcAft>
                <a:spcPts val="0"/>
              </a:spcAft>
              <a:buNone/>
            </a:pPr>
            <a:r>
              <a:t/>
            </a:r>
            <a:endParaRPr b="0" i="0" sz="2799" u="none" cap="none" strike="noStrike">
              <a:solidFill>
                <a:srgbClr val="000000"/>
              </a:solidFill>
              <a:latin typeface="Marcellus"/>
              <a:ea typeface="Marcellus"/>
              <a:cs typeface="Marcellus"/>
              <a:sym typeface="Marcellus"/>
            </a:endParaRPr>
          </a:p>
          <a:p>
            <a:pPr indent="0" lvl="0" marL="0" marR="0" rtl="0" algn="l">
              <a:lnSpc>
                <a:spcPct val="115000"/>
              </a:lnSpc>
              <a:spcBef>
                <a:spcPts val="0"/>
              </a:spcBef>
              <a:spcAft>
                <a:spcPts val="0"/>
              </a:spcAft>
              <a:buNone/>
            </a:pPr>
            <a:r>
              <a:rPr b="0" i="0" lang="en-US" sz="2799" u="none" cap="none" strike="noStrike">
                <a:solidFill>
                  <a:srgbClr val="000000"/>
                </a:solidFill>
                <a:latin typeface="Marcellus"/>
                <a:ea typeface="Marcellus"/>
                <a:cs typeface="Marcellus"/>
                <a:sym typeface="Marcellus"/>
              </a:rPr>
              <a:t>[3] K. A. N. Sunny Kumar, "IEEE Xplore," June 2020. [Online]. Available: </a:t>
            </a:r>
            <a:r>
              <a:rPr b="0" i="0" lang="en-US" sz="2799" u="sng" cap="none" strike="noStrike">
                <a:solidFill>
                  <a:schemeClr val="hlink"/>
                </a:solidFill>
                <a:latin typeface="Marcellus"/>
                <a:ea typeface="Marcellus"/>
                <a:cs typeface="Marcellus"/>
                <a:sym typeface="Marcellus"/>
                <a:hlinkClick r:id="rId9"/>
              </a:rPr>
              <a:t>https://ieeexplore.ieee.org/abstract/document/9104095.</a:t>
            </a:r>
            <a:endParaRPr/>
          </a:p>
          <a:p>
            <a:pPr indent="0" lvl="0" marL="0" marR="0" rtl="0" algn="l">
              <a:lnSpc>
                <a:spcPct val="115000"/>
              </a:lnSpc>
              <a:spcBef>
                <a:spcPts val="0"/>
              </a:spcBef>
              <a:spcAft>
                <a:spcPts val="0"/>
              </a:spcAft>
              <a:buNone/>
            </a:pPr>
            <a:r>
              <a:t/>
            </a:r>
            <a:endParaRPr b="0" i="0" sz="2799" u="none" cap="none" strike="noStrike">
              <a:solidFill>
                <a:srgbClr val="000000"/>
              </a:solidFill>
              <a:latin typeface="Marcellus"/>
              <a:ea typeface="Marcellus"/>
              <a:cs typeface="Marcellus"/>
              <a:sym typeface="Marcellus"/>
            </a:endParaRPr>
          </a:p>
          <a:p>
            <a:pPr indent="0" lvl="0" marL="0" marR="0" rtl="0" algn="l">
              <a:lnSpc>
                <a:spcPct val="115000"/>
              </a:lnSpc>
              <a:spcBef>
                <a:spcPts val="0"/>
              </a:spcBef>
              <a:spcAft>
                <a:spcPts val="0"/>
              </a:spcAft>
              <a:buNone/>
            </a:pPr>
            <a:r>
              <a:rPr b="0" i="0" lang="en-US" sz="2799" u="none" cap="none" strike="noStrike">
                <a:solidFill>
                  <a:srgbClr val="000000"/>
                </a:solidFill>
                <a:latin typeface="Marcellus"/>
                <a:ea typeface="Marcellus"/>
                <a:cs typeface="Marcellus"/>
                <a:sym typeface="Marcellus"/>
              </a:rPr>
              <a:t>[4] Wine quality factors from : </a:t>
            </a:r>
            <a:r>
              <a:rPr b="0" i="0" lang="en-US" sz="2799" u="sng" cap="none" strike="noStrike">
                <a:solidFill>
                  <a:schemeClr val="hlink"/>
                </a:solidFill>
                <a:latin typeface="Marcellus"/>
                <a:ea typeface="Marcellus"/>
                <a:cs typeface="Marcellus"/>
                <a:sym typeface="Marcellus"/>
                <a:hlinkClick r:id="rId10"/>
              </a:rPr>
              <a:t>https://www.jjbuckley.com/wine-knowledge/blog/the-4-factors-and-4-indicators-of-wine-quality/1009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339" name="Shape 339"/>
        <p:cNvGrpSpPr/>
        <p:nvPr/>
      </p:nvGrpSpPr>
      <p:grpSpPr>
        <a:xfrm>
          <a:off x="0" y="0"/>
          <a:ext cx="0" cy="0"/>
          <a:chOff x="0" y="0"/>
          <a:chExt cx="0" cy="0"/>
        </a:xfrm>
      </p:grpSpPr>
      <p:sp>
        <p:nvSpPr>
          <p:cNvPr id="340" name="Google Shape;340;p29"/>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txBox="1"/>
          <p:nvPr/>
        </p:nvSpPr>
        <p:spPr>
          <a:xfrm>
            <a:off x="3906244" y="4181475"/>
            <a:ext cx="10475512" cy="172402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0000" u="none" cap="none" strike="noStrike">
                <a:solidFill>
                  <a:srgbClr val="000000"/>
                </a:solidFill>
                <a:latin typeface="Marcellus"/>
                <a:ea typeface="Marcellus"/>
                <a:cs typeface="Marcellus"/>
                <a:sym typeface="Marcellus"/>
              </a:rPr>
              <a:t>Thank You!</a:t>
            </a:r>
            <a:endParaRPr/>
          </a:p>
        </p:txBody>
      </p:sp>
      <p:pic>
        <p:nvPicPr>
          <p:cNvPr id="342" name="Google Shape;342;p29"/>
          <p:cNvPicPr preferRelativeResize="0"/>
          <p:nvPr/>
        </p:nvPicPr>
        <p:blipFill rotWithShape="1">
          <a:blip r:embed="rId3">
            <a:alphaModFix/>
          </a:blip>
          <a:srcRect b="0" l="0" r="0" t="0"/>
          <a:stretch/>
        </p:blipFill>
        <p:spPr>
          <a:xfrm rot="2152226">
            <a:off x="15012073" y="-859490"/>
            <a:ext cx="5730130" cy="4777205"/>
          </a:xfrm>
          <a:prstGeom prst="rect">
            <a:avLst/>
          </a:prstGeom>
          <a:noFill/>
          <a:ln>
            <a:noFill/>
          </a:ln>
        </p:spPr>
      </p:pic>
      <p:pic>
        <p:nvPicPr>
          <p:cNvPr id="343" name="Google Shape;343;p29"/>
          <p:cNvPicPr preferRelativeResize="0"/>
          <p:nvPr/>
        </p:nvPicPr>
        <p:blipFill rotWithShape="1">
          <a:blip r:embed="rId4">
            <a:alphaModFix/>
          </a:blip>
          <a:srcRect b="0" l="0" r="0" t="0"/>
          <a:stretch/>
        </p:blipFill>
        <p:spPr>
          <a:xfrm rot="-621784">
            <a:off x="-1000117" y="7224893"/>
            <a:ext cx="5248259" cy="5695590"/>
          </a:xfrm>
          <a:prstGeom prst="rect">
            <a:avLst/>
          </a:prstGeom>
          <a:noFill/>
          <a:ln>
            <a:noFill/>
          </a:ln>
        </p:spPr>
      </p:pic>
      <p:pic>
        <p:nvPicPr>
          <p:cNvPr id="344" name="Google Shape;344;p29"/>
          <p:cNvPicPr preferRelativeResize="0"/>
          <p:nvPr/>
        </p:nvPicPr>
        <p:blipFill rotWithShape="1">
          <a:blip r:embed="rId5">
            <a:alphaModFix/>
          </a:blip>
          <a:srcRect b="0" l="0" r="0" t="0"/>
          <a:stretch/>
        </p:blipFill>
        <p:spPr>
          <a:xfrm>
            <a:off x="-917278" y="461838"/>
            <a:ext cx="3472856" cy="2077399"/>
          </a:xfrm>
          <a:prstGeom prst="rect">
            <a:avLst/>
          </a:prstGeom>
          <a:noFill/>
          <a:ln>
            <a:noFill/>
          </a:ln>
        </p:spPr>
      </p:pic>
      <p:pic>
        <p:nvPicPr>
          <p:cNvPr id="345" name="Google Shape;345;p29"/>
          <p:cNvPicPr preferRelativeResize="0"/>
          <p:nvPr/>
        </p:nvPicPr>
        <p:blipFill rotWithShape="1">
          <a:blip r:embed="rId6">
            <a:alphaModFix/>
          </a:blip>
          <a:srcRect b="0" l="0" r="0" t="0"/>
          <a:stretch/>
        </p:blipFill>
        <p:spPr>
          <a:xfrm>
            <a:off x="13997910" y="6092710"/>
            <a:ext cx="2930614" cy="449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13" name="Shape 113"/>
        <p:cNvGrpSpPr/>
        <p:nvPr/>
      </p:nvGrpSpPr>
      <p:grpSpPr>
        <a:xfrm>
          <a:off x="0" y="0"/>
          <a:ext cx="0" cy="0"/>
          <a:chOff x="0" y="0"/>
          <a:chExt cx="0" cy="0"/>
        </a:xfrm>
      </p:grpSpPr>
      <p:sp>
        <p:nvSpPr>
          <p:cNvPr id="114" name="Google Shape;114;p14"/>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nvSpPr>
        <p:spPr>
          <a:xfrm>
            <a:off x="1381656" y="4633912"/>
            <a:ext cx="5167122"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Introduction</a:t>
            </a:r>
            <a:endParaRPr/>
          </a:p>
        </p:txBody>
      </p:sp>
      <p:sp>
        <p:nvSpPr>
          <p:cNvPr id="116" name="Google Shape;116;p14"/>
          <p:cNvSpPr/>
          <p:nvPr/>
        </p:nvSpPr>
        <p:spPr>
          <a:xfrm>
            <a:off x="6978527" y="1295681"/>
            <a:ext cx="10015487" cy="7692952"/>
          </a:xfrm>
          <a:custGeom>
            <a:rect b="b" l="l" r="r" t="t"/>
            <a:pathLst>
              <a:path extrusionOk="0" h="13732850" w="17878856">
                <a:moveTo>
                  <a:pt x="17574056" y="0"/>
                </a:moveTo>
                <a:lnTo>
                  <a:pt x="304800" y="0"/>
                </a:lnTo>
                <a:cubicBezTo>
                  <a:pt x="135890" y="0"/>
                  <a:pt x="0" y="135890"/>
                  <a:pt x="0" y="304800"/>
                </a:cubicBezTo>
                <a:lnTo>
                  <a:pt x="0" y="13428050"/>
                </a:lnTo>
                <a:cubicBezTo>
                  <a:pt x="0" y="13596959"/>
                  <a:pt x="135890" y="13732850"/>
                  <a:pt x="304800" y="13732850"/>
                </a:cubicBezTo>
                <a:lnTo>
                  <a:pt x="17574056" y="13732850"/>
                </a:lnTo>
                <a:cubicBezTo>
                  <a:pt x="17742965" y="13732850"/>
                  <a:pt x="17878856" y="13596959"/>
                  <a:pt x="17878856" y="13428050"/>
                </a:cubicBezTo>
                <a:lnTo>
                  <a:pt x="17878856" y="304800"/>
                </a:lnTo>
                <a:cubicBezTo>
                  <a:pt x="17878856" y="135890"/>
                  <a:pt x="17742965" y="0"/>
                  <a:pt x="17574056"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4"/>
          <p:cNvPicPr preferRelativeResize="0"/>
          <p:nvPr/>
        </p:nvPicPr>
        <p:blipFill rotWithShape="1">
          <a:blip r:embed="rId3">
            <a:alphaModFix/>
          </a:blip>
          <a:srcRect b="0" l="0" r="0" t="0"/>
          <a:stretch/>
        </p:blipFill>
        <p:spPr>
          <a:xfrm rot="6483644">
            <a:off x="-1472006" y="7686855"/>
            <a:ext cx="5248259" cy="5695590"/>
          </a:xfrm>
          <a:prstGeom prst="rect">
            <a:avLst/>
          </a:prstGeom>
          <a:noFill/>
          <a:ln>
            <a:noFill/>
          </a:ln>
        </p:spPr>
      </p:pic>
      <p:pic>
        <p:nvPicPr>
          <p:cNvPr id="118" name="Google Shape;118;p14"/>
          <p:cNvPicPr preferRelativeResize="0"/>
          <p:nvPr/>
        </p:nvPicPr>
        <p:blipFill rotWithShape="1">
          <a:blip r:embed="rId4">
            <a:alphaModFix/>
          </a:blip>
          <a:srcRect b="0" l="0" r="0" t="0"/>
          <a:stretch/>
        </p:blipFill>
        <p:spPr>
          <a:xfrm>
            <a:off x="-896261" y="895350"/>
            <a:ext cx="3472856" cy="2077399"/>
          </a:xfrm>
          <a:prstGeom prst="rect">
            <a:avLst/>
          </a:prstGeom>
          <a:noFill/>
          <a:ln>
            <a:noFill/>
          </a:ln>
        </p:spPr>
      </p:pic>
      <p:sp>
        <p:nvSpPr>
          <p:cNvPr id="119" name="Google Shape;119;p14"/>
          <p:cNvSpPr txBox="1"/>
          <p:nvPr/>
        </p:nvSpPr>
        <p:spPr>
          <a:xfrm>
            <a:off x="7221943" y="1807157"/>
            <a:ext cx="9528600" cy="6972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3124" u="none" cap="none" strike="noStrike">
                <a:solidFill>
                  <a:srgbClr val="000000"/>
                </a:solidFill>
                <a:latin typeface="Marcellus"/>
                <a:ea typeface="Marcellus"/>
                <a:cs typeface="Marcellus"/>
                <a:sym typeface="Marcellus"/>
              </a:rPr>
              <a:t>The quality of wine is important for consumers and producers. Historically, wine quality was determined at the end of production, but with the development of technology and the availability of data, machine</a:t>
            </a:r>
            <a:endParaRPr/>
          </a:p>
          <a:p>
            <a:pPr indent="0" lvl="0" marL="0" marR="0" rtl="0" algn="l">
              <a:lnSpc>
                <a:spcPct val="150000"/>
              </a:lnSpc>
              <a:spcBef>
                <a:spcPts val="0"/>
              </a:spcBef>
              <a:spcAft>
                <a:spcPts val="0"/>
              </a:spcAft>
              <a:buNone/>
            </a:pPr>
            <a:r>
              <a:rPr b="0" i="0" lang="en-US" sz="3124" u="none" cap="none" strike="noStrike">
                <a:solidFill>
                  <a:srgbClr val="000000"/>
                </a:solidFill>
                <a:latin typeface="Marcellus"/>
                <a:ea typeface="Marcellus"/>
                <a:cs typeface="Marcellus"/>
                <a:sym typeface="Marcellus"/>
              </a:rPr>
              <a:t>learning techniques have been used to determine wine quality in the development phase.</a:t>
            </a:r>
            <a:endParaRPr/>
          </a:p>
          <a:p>
            <a:pPr indent="0" lvl="0" marL="0" marR="0" rtl="0" algn="l">
              <a:lnSpc>
                <a:spcPct val="150000"/>
              </a:lnSpc>
              <a:spcBef>
                <a:spcPts val="0"/>
              </a:spcBef>
              <a:spcAft>
                <a:spcPts val="0"/>
              </a:spcAft>
              <a:buNone/>
            </a:pPr>
            <a:r>
              <a:t/>
            </a:r>
            <a:endParaRPr b="0" i="0" sz="3124" u="none" cap="none" strike="noStrike">
              <a:solidFill>
                <a:srgbClr val="000000"/>
              </a:solidFill>
              <a:latin typeface="Marcellus"/>
              <a:ea typeface="Marcellus"/>
              <a:cs typeface="Marcellus"/>
              <a:sym typeface="Marcellus"/>
            </a:endParaRPr>
          </a:p>
          <a:p>
            <a:pPr indent="0" lvl="0" marL="0" marR="0" rtl="0" algn="l">
              <a:lnSpc>
                <a:spcPct val="150000"/>
              </a:lnSpc>
              <a:spcBef>
                <a:spcPts val="0"/>
              </a:spcBef>
              <a:spcAft>
                <a:spcPts val="0"/>
              </a:spcAft>
              <a:buNone/>
            </a:pPr>
            <a:r>
              <a:rPr b="0" i="0" lang="en-US" sz="3124" u="sng" cap="none" strike="noStrike">
                <a:solidFill>
                  <a:srgbClr val="000000"/>
                </a:solidFill>
                <a:latin typeface="Marcellus"/>
                <a:ea typeface="Marcellus"/>
                <a:cs typeface="Marcellus"/>
                <a:sym typeface="Marcellus"/>
              </a:rPr>
              <a:t>This saves time and money and allows</a:t>
            </a:r>
            <a:endParaRPr/>
          </a:p>
          <a:p>
            <a:pPr indent="0" lvl="0" marL="0" marR="0" rtl="0" algn="l">
              <a:lnSpc>
                <a:spcPct val="150000"/>
              </a:lnSpc>
              <a:spcBef>
                <a:spcPts val="0"/>
              </a:spcBef>
              <a:spcAft>
                <a:spcPts val="0"/>
              </a:spcAft>
              <a:buNone/>
            </a:pPr>
            <a:r>
              <a:rPr b="0" i="0" lang="en-US" sz="3124" u="sng" cap="none" strike="noStrike">
                <a:solidFill>
                  <a:srgbClr val="000000"/>
                </a:solidFill>
                <a:latin typeface="Marcellus"/>
                <a:ea typeface="Marcellus"/>
                <a:cs typeface="Marcellus"/>
                <a:sym typeface="Marcellus"/>
              </a:rPr>
              <a:t>for the tuning of parameters that</a:t>
            </a:r>
            <a:endParaRPr/>
          </a:p>
          <a:p>
            <a:pPr indent="0" lvl="0" marL="0" marR="0" rtl="0" algn="l">
              <a:lnSpc>
                <a:spcPct val="150000"/>
              </a:lnSpc>
              <a:spcBef>
                <a:spcPts val="0"/>
              </a:spcBef>
              <a:spcAft>
                <a:spcPts val="0"/>
              </a:spcAft>
              <a:buNone/>
            </a:pPr>
            <a:r>
              <a:rPr b="0" i="0" lang="en-US" sz="3124" u="sng" cap="none" strike="noStrike">
                <a:solidFill>
                  <a:srgbClr val="000000"/>
                </a:solidFill>
                <a:latin typeface="Marcellus"/>
                <a:ea typeface="Marcellus"/>
                <a:cs typeface="Marcellus"/>
                <a:sym typeface="Marcellus"/>
              </a:rPr>
              <a:t>control wine quality.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23" name="Shape 123"/>
        <p:cNvGrpSpPr/>
        <p:nvPr/>
      </p:nvGrpSpPr>
      <p:grpSpPr>
        <a:xfrm>
          <a:off x="0" y="0"/>
          <a:ext cx="0" cy="0"/>
          <a:chOff x="0" y="0"/>
          <a:chExt cx="0" cy="0"/>
        </a:xfrm>
      </p:grpSpPr>
      <p:sp>
        <p:nvSpPr>
          <p:cNvPr id="124" name="Google Shape;124;p15"/>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nvSpPr>
        <p:spPr>
          <a:xfrm>
            <a:off x="1173542" y="4124325"/>
            <a:ext cx="5167122" cy="20383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Problem </a:t>
            </a:r>
            <a:endParaRPr/>
          </a:p>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Statement</a:t>
            </a:r>
            <a:endParaRPr/>
          </a:p>
        </p:txBody>
      </p:sp>
      <p:sp>
        <p:nvSpPr>
          <p:cNvPr id="126" name="Google Shape;126;p15"/>
          <p:cNvSpPr/>
          <p:nvPr/>
        </p:nvSpPr>
        <p:spPr>
          <a:xfrm>
            <a:off x="6856585" y="1295681"/>
            <a:ext cx="10137429" cy="7692952"/>
          </a:xfrm>
          <a:custGeom>
            <a:rect b="b" l="l" r="r" t="t"/>
            <a:pathLst>
              <a:path extrusionOk="0" h="13732850" w="18096536">
                <a:moveTo>
                  <a:pt x="17791736" y="0"/>
                </a:moveTo>
                <a:lnTo>
                  <a:pt x="304800" y="0"/>
                </a:lnTo>
                <a:cubicBezTo>
                  <a:pt x="135890" y="0"/>
                  <a:pt x="0" y="135890"/>
                  <a:pt x="0" y="304800"/>
                </a:cubicBezTo>
                <a:lnTo>
                  <a:pt x="0" y="13428050"/>
                </a:lnTo>
                <a:cubicBezTo>
                  <a:pt x="0" y="13596959"/>
                  <a:pt x="135890" y="13732850"/>
                  <a:pt x="304800" y="13732850"/>
                </a:cubicBezTo>
                <a:lnTo>
                  <a:pt x="17791736" y="13732850"/>
                </a:lnTo>
                <a:cubicBezTo>
                  <a:pt x="17960646" y="13732850"/>
                  <a:pt x="18096536" y="13596959"/>
                  <a:pt x="18096536" y="13428050"/>
                </a:cubicBezTo>
                <a:lnTo>
                  <a:pt x="18096536" y="304800"/>
                </a:lnTo>
                <a:cubicBezTo>
                  <a:pt x="18096536" y="135890"/>
                  <a:pt x="17960646" y="0"/>
                  <a:pt x="17791736"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5"/>
          <p:cNvPicPr preferRelativeResize="0"/>
          <p:nvPr/>
        </p:nvPicPr>
        <p:blipFill rotWithShape="1">
          <a:blip r:embed="rId3">
            <a:alphaModFix/>
          </a:blip>
          <a:srcRect b="0" l="0" r="0" t="0"/>
          <a:stretch/>
        </p:blipFill>
        <p:spPr>
          <a:xfrm rot="6483644">
            <a:off x="-1472006" y="7686855"/>
            <a:ext cx="5248259" cy="5695590"/>
          </a:xfrm>
          <a:prstGeom prst="rect">
            <a:avLst/>
          </a:prstGeom>
          <a:noFill/>
          <a:ln>
            <a:noFill/>
          </a:ln>
        </p:spPr>
      </p:pic>
      <p:pic>
        <p:nvPicPr>
          <p:cNvPr id="128" name="Google Shape;128;p15"/>
          <p:cNvPicPr preferRelativeResize="0"/>
          <p:nvPr/>
        </p:nvPicPr>
        <p:blipFill rotWithShape="1">
          <a:blip r:embed="rId4">
            <a:alphaModFix/>
          </a:blip>
          <a:srcRect b="0" l="0" r="0" t="0"/>
          <a:stretch/>
        </p:blipFill>
        <p:spPr>
          <a:xfrm>
            <a:off x="-896261" y="895350"/>
            <a:ext cx="3472856" cy="2077399"/>
          </a:xfrm>
          <a:prstGeom prst="rect">
            <a:avLst/>
          </a:prstGeom>
          <a:noFill/>
          <a:ln>
            <a:noFill/>
          </a:ln>
        </p:spPr>
      </p:pic>
      <p:sp>
        <p:nvSpPr>
          <p:cNvPr id="129" name="Google Shape;129;p15"/>
          <p:cNvSpPr txBox="1"/>
          <p:nvPr/>
        </p:nvSpPr>
        <p:spPr>
          <a:xfrm>
            <a:off x="7480204" y="1611896"/>
            <a:ext cx="8890200" cy="7063200"/>
          </a:xfrm>
          <a:prstGeom prst="rect">
            <a:avLst/>
          </a:prstGeom>
          <a:noFill/>
          <a:ln>
            <a:noFill/>
          </a:ln>
        </p:spPr>
        <p:txBody>
          <a:bodyPr anchorCtr="0" anchor="t" bIns="0" lIns="0" spcFirstLastPara="1" rIns="0" wrap="square" tIns="0">
            <a:spAutoFit/>
          </a:bodyPr>
          <a:lstStyle/>
          <a:p>
            <a:pPr indent="0" lvl="0" marL="0" marR="0" rtl="0" algn="l">
              <a:lnSpc>
                <a:spcPct val="149984"/>
              </a:lnSpc>
              <a:spcBef>
                <a:spcPts val="0"/>
              </a:spcBef>
              <a:spcAft>
                <a:spcPts val="0"/>
              </a:spcAft>
              <a:buNone/>
            </a:pPr>
            <a:r>
              <a:rPr b="0" i="0" lang="en-US" sz="3165" u="none" cap="none" strike="noStrike">
                <a:solidFill>
                  <a:srgbClr val="000000"/>
                </a:solidFill>
                <a:latin typeface="Marcellus"/>
                <a:ea typeface="Marcellus"/>
                <a:cs typeface="Marcellus"/>
                <a:sym typeface="Marcellus"/>
              </a:rPr>
              <a:t>Machine learning techniques can help wine manufacturers analyze basic parameters that determine wine quality, enabling them to fine tune the wine's taste during the development process.</a:t>
            </a:r>
            <a:endParaRPr/>
          </a:p>
          <a:p>
            <a:pPr indent="0" lvl="0" marL="0" marR="0" rtl="0" algn="l">
              <a:lnSpc>
                <a:spcPct val="149984"/>
              </a:lnSpc>
              <a:spcBef>
                <a:spcPts val="0"/>
              </a:spcBef>
              <a:spcAft>
                <a:spcPts val="0"/>
              </a:spcAft>
              <a:buNone/>
            </a:pPr>
            <a:r>
              <a:t/>
            </a:r>
            <a:endParaRPr b="0" i="0" sz="3165" u="none" cap="none" strike="noStrike">
              <a:solidFill>
                <a:srgbClr val="000000"/>
              </a:solidFill>
              <a:latin typeface="Marcellus"/>
              <a:ea typeface="Marcellus"/>
              <a:cs typeface="Marcellus"/>
              <a:sym typeface="Marcellus"/>
            </a:endParaRPr>
          </a:p>
          <a:p>
            <a:pPr indent="0" lvl="0" marL="0" marR="0" rtl="0" algn="l">
              <a:lnSpc>
                <a:spcPct val="149984"/>
              </a:lnSpc>
              <a:spcBef>
                <a:spcPts val="0"/>
              </a:spcBef>
              <a:spcAft>
                <a:spcPts val="0"/>
              </a:spcAft>
              <a:buNone/>
            </a:pPr>
            <a:r>
              <a:rPr b="0" i="0" lang="en-US" sz="3165" u="none" cap="none" strike="noStrike">
                <a:solidFill>
                  <a:srgbClr val="000000"/>
                </a:solidFill>
                <a:latin typeface="Marcellus"/>
                <a:ea typeface="Marcellus"/>
                <a:cs typeface="Marcellus"/>
                <a:sym typeface="Marcellus"/>
              </a:rPr>
              <a:t>The goal of this work is to use machine learning to identify the most significant parameters that control wine quality and predict wine quality based on those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33" name="Shape 133"/>
        <p:cNvGrpSpPr/>
        <p:nvPr/>
      </p:nvGrpSpPr>
      <p:grpSpPr>
        <a:xfrm>
          <a:off x="0" y="0"/>
          <a:ext cx="0" cy="0"/>
          <a:chOff x="0" y="0"/>
          <a:chExt cx="0" cy="0"/>
        </a:xfrm>
      </p:grpSpPr>
      <p:sp>
        <p:nvSpPr>
          <p:cNvPr id="134" name="Google Shape;134;p16"/>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16"/>
          <p:cNvPicPr preferRelativeResize="0"/>
          <p:nvPr/>
        </p:nvPicPr>
        <p:blipFill rotWithShape="1">
          <a:blip r:embed="rId3">
            <a:alphaModFix/>
          </a:blip>
          <a:srcRect b="0" l="0" r="0" t="0"/>
          <a:stretch/>
        </p:blipFill>
        <p:spPr>
          <a:xfrm rot="6483644">
            <a:off x="-1472006" y="7686855"/>
            <a:ext cx="5248259" cy="5695590"/>
          </a:xfrm>
          <a:prstGeom prst="rect">
            <a:avLst/>
          </a:prstGeom>
          <a:noFill/>
          <a:ln>
            <a:noFill/>
          </a:ln>
        </p:spPr>
      </p:pic>
      <p:pic>
        <p:nvPicPr>
          <p:cNvPr id="136" name="Google Shape;136;p16"/>
          <p:cNvPicPr preferRelativeResize="0"/>
          <p:nvPr/>
        </p:nvPicPr>
        <p:blipFill rotWithShape="1">
          <a:blip r:embed="rId4">
            <a:alphaModFix/>
          </a:blip>
          <a:srcRect b="0" l="0" r="0" t="0"/>
          <a:stretch/>
        </p:blipFill>
        <p:spPr>
          <a:xfrm>
            <a:off x="-896261" y="895350"/>
            <a:ext cx="3472856" cy="2077399"/>
          </a:xfrm>
          <a:prstGeom prst="rect">
            <a:avLst/>
          </a:prstGeom>
          <a:noFill/>
          <a:ln>
            <a:noFill/>
          </a:ln>
        </p:spPr>
      </p:pic>
      <p:pic>
        <p:nvPicPr>
          <p:cNvPr id="137" name="Google Shape;137;p16"/>
          <p:cNvPicPr preferRelativeResize="0"/>
          <p:nvPr/>
        </p:nvPicPr>
        <p:blipFill rotWithShape="1">
          <a:blip r:embed="rId5">
            <a:alphaModFix/>
          </a:blip>
          <a:srcRect b="0" l="0" r="0" t="0"/>
          <a:stretch/>
        </p:blipFill>
        <p:spPr>
          <a:xfrm>
            <a:off x="1627868" y="3408221"/>
            <a:ext cx="15032265" cy="4187069"/>
          </a:xfrm>
          <a:prstGeom prst="rect">
            <a:avLst/>
          </a:prstGeom>
          <a:noFill/>
          <a:ln>
            <a:noFill/>
          </a:ln>
        </p:spPr>
      </p:pic>
      <p:sp>
        <p:nvSpPr>
          <p:cNvPr id="138" name="Google Shape;138;p16"/>
          <p:cNvSpPr txBox="1"/>
          <p:nvPr/>
        </p:nvSpPr>
        <p:spPr>
          <a:xfrm>
            <a:off x="5364266" y="1424462"/>
            <a:ext cx="7559468"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GNATT 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42" name="Shape 142"/>
        <p:cNvGrpSpPr/>
        <p:nvPr/>
      </p:nvGrpSpPr>
      <p:grpSpPr>
        <a:xfrm>
          <a:off x="0" y="0"/>
          <a:ext cx="0" cy="0"/>
          <a:chOff x="0" y="0"/>
          <a:chExt cx="0" cy="0"/>
        </a:xfrm>
      </p:grpSpPr>
      <p:sp>
        <p:nvSpPr>
          <p:cNvPr id="143" name="Google Shape;143;p17"/>
          <p:cNvSpPr/>
          <p:nvPr/>
        </p:nvSpPr>
        <p:spPr>
          <a:xfrm>
            <a:off x="1028700" y="1028700"/>
            <a:ext cx="16217614" cy="8223016"/>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a:off x="3867178" y="1219006"/>
            <a:ext cx="1055364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Existing Body of Work</a:t>
            </a:r>
            <a:endParaRPr/>
          </a:p>
        </p:txBody>
      </p:sp>
      <p:sp>
        <p:nvSpPr>
          <p:cNvPr id="145" name="Google Shape;145;p17"/>
          <p:cNvSpPr/>
          <p:nvPr/>
        </p:nvSpPr>
        <p:spPr>
          <a:xfrm>
            <a:off x="8913985" y="2501852"/>
            <a:ext cx="8080028" cy="2807970"/>
          </a:xfrm>
          <a:custGeom>
            <a:rect b="b" l="l" r="r" t="t"/>
            <a:pathLst>
              <a:path extrusionOk="0" h="5012566" w="14423828">
                <a:moveTo>
                  <a:pt x="14119028" y="0"/>
                </a:moveTo>
                <a:lnTo>
                  <a:pt x="304800" y="0"/>
                </a:lnTo>
                <a:cubicBezTo>
                  <a:pt x="135890" y="0"/>
                  <a:pt x="0" y="135890"/>
                  <a:pt x="0" y="304800"/>
                </a:cubicBezTo>
                <a:lnTo>
                  <a:pt x="0" y="4707766"/>
                </a:lnTo>
                <a:cubicBezTo>
                  <a:pt x="0" y="4876676"/>
                  <a:pt x="135890" y="5012566"/>
                  <a:pt x="304800" y="5012566"/>
                </a:cubicBezTo>
                <a:lnTo>
                  <a:pt x="14119028" y="5012566"/>
                </a:lnTo>
                <a:cubicBezTo>
                  <a:pt x="14287939" y="5012566"/>
                  <a:pt x="14423828" y="4876676"/>
                  <a:pt x="14423828" y="4707766"/>
                </a:cubicBezTo>
                <a:lnTo>
                  <a:pt x="14423828" y="304800"/>
                </a:lnTo>
                <a:cubicBezTo>
                  <a:pt x="14423828" y="135890"/>
                  <a:pt x="14287939" y="0"/>
                  <a:pt x="14119028"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17"/>
          <p:cNvPicPr preferRelativeResize="0"/>
          <p:nvPr/>
        </p:nvPicPr>
        <p:blipFill rotWithShape="1">
          <a:blip r:embed="rId3">
            <a:alphaModFix/>
          </a:blip>
          <a:srcRect b="0" l="0" r="0" t="0"/>
          <a:stretch/>
        </p:blipFill>
        <p:spPr>
          <a:xfrm rot="6483644">
            <a:off x="-2624129" y="8606495"/>
            <a:ext cx="5248259" cy="5695590"/>
          </a:xfrm>
          <a:prstGeom prst="rect">
            <a:avLst/>
          </a:prstGeom>
          <a:noFill/>
          <a:ln>
            <a:noFill/>
          </a:ln>
        </p:spPr>
      </p:pic>
      <p:pic>
        <p:nvPicPr>
          <p:cNvPr id="147" name="Google Shape;147;p17"/>
          <p:cNvPicPr preferRelativeResize="0"/>
          <p:nvPr/>
        </p:nvPicPr>
        <p:blipFill rotWithShape="1">
          <a:blip r:embed="rId4">
            <a:alphaModFix/>
          </a:blip>
          <a:srcRect b="0" l="0" r="0" t="0"/>
          <a:stretch/>
        </p:blipFill>
        <p:spPr>
          <a:xfrm>
            <a:off x="-1259839" y="275557"/>
            <a:ext cx="3472856" cy="2077399"/>
          </a:xfrm>
          <a:prstGeom prst="rect">
            <a:avLst/>
          </a:prstGeom>
          <a:noFill/>
          <a:ln>
            <a:noFill/>
          </a:ln>
        </p:spPr>
      </p:pic>
      <p:sp>
        <p:nvSpPr>
          <p:cNvPr id="148" name="Google Shape;148;p17"/>
          <p:cNvSpPr txBox="1"/>
          <p:nvPr/>
        </p:nvSpPr>
        <p:spPr>
          <a:xfrm>
            <a:off x="9124950" y="2566603"/>
            <a:ext cx="7685497" cy="2121943"/>
          </a:xfrm>
          <a:prstGeom prst="rect">
            <a:avLst/>
          </a:prstGeom>
          <a:noFill/>
          <a:ln>
            <a:noFill/>
          </a:ln>
        </p:spPr>
        <p:txBody>
          <a:bodyPr anchorCtr="0" anchor="t" bIns="0" lIns="0" spcFirstLastPara="1" rIns="0" wrap="square" tIns="0">
            <a:spAutoFit/>
          </a:bodyPr>
          <a:lstStyle/>
          <a:p>
            <a:pPr indent="0" lvl="0" marL="0" marR="0" rtl="0" algn="l">
              <a:lnSpc>
                <a:spcPct val="150022"/>
              </a:lnSpc>
              <a:spcBef>
                <a:spcPts val="0"/>
              </a:spcBef>
              <a:spcAft>
                <a:spcPts val="0"/>
              </a:spcAft>
              <a:buNone/>
            </a:pPr>
            <a:r>
              <a:rPr b="0" i="0" lang="en-US" sz="2247" u="none" cap="none" strike="noStrike">
                <a:solidFill>
                  <a:srgbClr val="000000"/>
                </a:solidFill>
                <a:latin typeface="Marcellus"/>
                <a:ea typeface="Marcellus"/>
                <a:cs typeface="Marcellus"/>
                <a:sym typeface="Marcellus"/>
              </a:rPr>
              <a:t>Three regression techniques were applied, under a computationally efficient procedure that performs simultaneous variable and model selection. The support vector machine achieved promising results, outperforming the multiple regression and neural network methods.</a:t>
            </a:r>
            <a:endParaRPr/>
          </a:p>
        </p:txBody>
      </p:sp>
      <p:sp>
        <p:nvSpPr>
          <p:cNvPr id="149" name="Google Shape;149;p17"/>
          <p:cNvSpPr txBox="1"/>
          <p:nvPr/>
        </p:nvSpPr>
        <p:spPr>
          <a:xfrm>
            <a:off x="1449121" y="2632490"/>
            <a:ext cx="7332300" cy="2546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Red Wine Quality Prediction Using</a:t>
            </a:r>
            <a:endParaRPr/>
          </a:p>
          <a:p>
            <a:pPr indent="0" lvl="0" marL="0" marR="0" rtl="0" algn="l">
              <a:lnSpc>
                <a:spcPct val="115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Machine Learning Techniques</a:t>
            </a:r>
            <a:endParaRPr/>
          </a:p>
          <a:p>
            <a:pPr indent="0" lvl="0" marL="0" marR="0" rtl="0" algn="l">
              <a:lnSpc>
                <a:spcPct val="115000"/>
              </a:lnSpc>
              <a:spcBef>
                <a:spcPts val="0"/>
              </a:spcBef>
              <a:spcAft>
                <a:spcPts val="0"/>
              </a:spcAft>
              <a:buNone/>
            </a:pPr>
            <a:r>
              <a:rPr b="0" i="0" lang="en-US" sz="2199" u="none" cap="none" strike="noStrike">
                <a:solidFill>
                  <a:srgbClr val="000000"/>
                </a:solidFill>
                <a:latin typeface="Marcellus"/>
                <a:ea typeface="Marcellus"/>
                <a:cs typeface="Marcellus"/>
                <a:sym typeface="Marcellus"/>
              </a:rPr>
              <a:t>By IEEE</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S. Kumar, K. Agrawal and N. Mandan, "Red Wine Quality Prediction Using Machine Learning Techniques," 2020 International Conference on Computer Communication and Informatics (ICCCI), Coimbatore, India, 2020, pp. 1 6, </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doi : 10.1109/ICCCI48352.2020.9104095.</a:t>
            </a:r>
            <a:endParaRPr/>
          </a:p>
        </p:txBody>
      </p:sp>
      <p:sp>
        <p:nvSpPr>
          <p:cNvPr id="150" name="Google Shape;150;p17"/>
          <p:cNvSpPr txBox="1"/>
          <p:nvPr/>
        </p:nvSpPr>
        <p:spPr>
          <a:xfrm>
            <a:off x="1449121" y="6011694"/>
            <a:ext cx="7332300" cy="2440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Modeling wine preferences by data</a:t>
            </a:r>
            <a:endParaRPr/>
          </a:p>
          <a:p>
            <a:pPr indent="0" lvl="0" marL="0" marR="0" rtl="0" algn="l">
              <a:lnSpc>
                <a:spcPct val="115000"/>
              </a:lnSpc>
              <a:spcBef>
                <a:spcPts val="0"/>
              </a:spcBef>
              <a:spcAft>
                <a:spcPts val="0"/>
              </a:spcAft>
              <a:buNone/>
            </a:pPr>
            <a:r>
              <a:rPr b="0" i="0" lang="en-US" sz="3000" u="none" cap="none" strike="noStrike">
                <a:solidFill>
                  <a:srgbClr val="000000"/>
                </a:solidFill>
                <a:latin typeface="Marcellus"/>
                <a:ea typeface="Marcellus"/>
                <a:cs typeface="Marcellus"/>
                <a:sym typeface="Marcellus"/>
              </a:rPr>
              <a:t>mining from physicochemical properties</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Paulo Cortez, António Cerdeira , Fernando Almeida, Telmo Matos, José Reis,</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Modeling wine preferences by data mining from physicochemical properties,</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Decision Support Systems, </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Volume 47, Issue 4, 2009, Pages 547-553, ISSN 0167 9236,</a:t>
            </a:r>
            <a:endParaRPr/>
          </a:p>
          <a:p>
            <a:pPr indent="0" lvl="0" marL="0" marR="0" rtl="0" algn="l">
              <a:lnSpc>
                <a:spcPct val="115000"/>
              </a:lnSpc>
              <a:spcBef>
                <a:spcPts val="0"/>
              </a:spcBef>
              <a:spcAft>
                <a:spcPts val="0"/>
              </a:spcAft>
              <a:buNone/>
            </a:pPr>
            <a:r>
              <a:rPr b="0" i="0" lang="en-US" sz="1599" u="none" cap="none" strike="noStrike">
                <a:solidFill>
                  <a:srgbClr val="000000"/>
                </a:solidFill>
                <a:latin typeface="Marcellus"/>
                <a:ea typeface="Marcellus"/>
                <a:cs typeface="Marcellus"/>
                <a:sym typeface="Marcellus"/>
              </a:rPr>
              <a:t>https://doi.org/10.1016/j.dss.2009.05.016.</a:t>
            </a:r>
            <a:endParaRPr/>
          </a:p>
        </p:txBody>
      </p:sp>
      <p:sp>
        <p:nvSpPr>
          <p:cNvPr id="151" name="Google Shape;151;p17"/>
          <p:cNvSpPr/>
          <p:nvPr/>
        </p:nvSpPr>
        <p:spPr>
          <a:xfrm>
            <a:off x="8927684" y="5670794"/>
            <a:ext cx="8080028" cy="3122295"/>
          </a:xfrm>
          <a:custGeom>
            <a:rect b="b" l="l" r="r" t="t"/>
            <a:pathLst>
              <a:path extrusionOk="0" h="5573674" w="14423828">
                <a:moveTo>
                  <a:pt x="14119028" y="0"/>
                </a:moveTo>
                <a:lnTo>
                  <a:pt x="304800" y="0"/>
                </a:lnTo>
                <a:cubicBezTo>
                  <a:pt x="135890" y="0"/>
                  <a:pt x="0" y="135890"/>
                  <a:pt x="0" y="304800"/>
                </a:cubicBezTo>
                <a:lnTo>
                  <a:pt x="0" y="5268874"/>
                </a:lnTo>
                <a:cubicBezTo>
                  <a:pt x="0" y="5437784"/>
                  <a:pt x="135890" y="5573674"/>
                  <a:pt x="304800" y="5573674"/>
                </a:cubicBezTo>
                <a:lnTo>
                  <a:pt x="14119028" y="5573674"/>
                </a:lnTo>
                <a:cubicBezTo>
                  <a:pt x="14287939" y="5573674"/>
                  <a:pt x="14423828" y="5437784"/>
                  <a:pt x="14423828" y="5268874"/>
                </a:cubicBezTo>
                <a:lnTo>
                  <a:pt x="14423828" y="304800"/>
                </a:lnTo>
                <a:cubicBezTo>
                  <a:pt x="14423828" y="135890"/>
                  <a:pt x="14287939" y="0"/>
                  <a:pt x="14119028"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9111251" y="5775215"/>
            <a:ext cx="7685497" cy="2550124"/>
          </a:xfrm>
          <a:prstGeom prst="rect">
            <a:avLst/>
          </a:prstGeom>
          <a:noFill/>
          <a:ln>
            <a:noFill/>
          </a:ln>
        </p:spPr>
        <p:txBody>
          <a:bodyPr anchorCtr="0" anchor="t" bIns="0" lIns="0" spcFirstLastPara="1" rIns="0" wrap="square" tIns="0">
            <a:spAutoFit/>
          </a:bodyPr>
          <a:lstStyle/>
          <a:p>
            <a:pPr indent="0" lvl="0" marL="0" marR="0" rtl="0" algn="l">
              <a:lnSpc>
                <a:spcPct val="150022"/>
              </a:lnSpc>
              <a:spcBef>
                <a:spcPts val="0"/>
              </a:spcBef>
              <a:spcAft>
                <a:spcPts val="0"/>
              </a:spcAft>
              <a:buNone/>
            </a:pPr>
            <a:r>
              <a:rPr b="0" i="0" lang="en-US" sz="2247" u="none" cap="none" strike="noStrike">
                <a:solidFill>
                  <a:srgbClr val="000000"/>
                </a:solidFill>
                <a:latin typeface="Marcellus"/>
                <a:ea typeface="Marcellus"/>
                <a:cs typeface="Marcellus"/>
                <a:sym typeface="Marcellus"/>
              </a:rPr>
              <a:t>Three regression techniques were applied, under a computationally efficient procedure that performs simultaneous variable and model selection. The support vector machine achieved promising results, outperforming the multiple regression and neural network methods.</a:t>
            </a:r>
            <a:endParaRPr/>
          </a:p>
          <a:p>
            <a:pPr indent="0" lvl="0" marL="0" marR="0" rtl="0" algn="l">
              <a:lnSpc>
                <a:spcPct val="150022"/>
              </a:lnSpc>
              <a:spcBef>
                <a:spcPts val="0"/>
              </a:spcBef>
              <a:spcAft>
                <a:spcPts val="0"/>
              </a:spcAft>
              <a:buNone/>
            </a:pPr>
            <a:r>
              <a:t/>
            </a:r>
            <a:endParaRPr b="0" i="0" sz="2247" u="none" cap="none" strike="noStrike">
              <a:solidFill>
                <a:srgbClr val="000000"/>
              </a:solidFill>
              <a:latin typeface="Marcellus"/>
              <a:ea typeface="Marcellus"/>
              <a:cs typeface="Marcellus"/>
              <a:sym typeface="Marcellu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56" name="Shape 156"/>
        <p:cNvGrpSpPr/>
        <p:nvPr/>
      </p:nvGrpSpPr>
      <p:grpSpPr>
        <a:xfrm>
          <a:off x="0" y="0"/>
          <a:ext cx="0" cy="0"/>
          <a:chOff x="0" y="0"/>
          <a:chExt cx="0" cy="0"/>
        </a:xfrm>
      </p:grpSpPr>
      <p:sp>
        <p:nvSpPr>
          <p:cNvPr id="157" name="Google Shape;157;p18"/>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3001121" y="1219006"/>
            <a:ext cx="12285757"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Dataset and Wine Parameters</a:t>
            </a:r>
            <a:endParaRPr/>
          </a:p>
        </p:txBody>
      </p:sp>
      <p:pic>
        <p:nvPicPr>
          <p:cNvPr id="159" name="Google Shape;159;p18"/>
          <p:cNvPicPr preferRelativeResize="0"/>
          <p:nvPr/>
        </p:nvPicPr>
        <p:blipFill rotWithShape="1">
          <a:blip r:embed="rId3">
            <a:alphaModFix/>
          </a:blip>
          <a:srcRect b="0" l="0" r="0" t="0"/>
          <a:stretch/>
        </p:blipFill>
        <p:spPr>
          <a:xfrm rot="6483644">
            <a:off x="-2624129" y="8606495"/>
            <a:ext cx="5248259" cy="5695590"/>
          </a:xfrm>
          <a:prstGeom prst="rect">
            <a:avLst/>
          </a:prstGeom>
          <a:noFill/>
          <a:ln>
            <a:noFill/>
          </a:ln>
        </p:spPr>
      </p:pic>
      <p:pic>
        <p:nvPicPr>
          <p:cNvPr id="160" name="Google Shape;160;p18"/>
          <p:cNvPicPr preferRelativeResize="0"/>
          <p:nvPr/>
        </p:nvPicPr>
        <p:blipFill rotWithShape="1">
          <a:blip r:embed="rId4">
            <a:alphaModFix/>
          </a:blip>
          <a:srcRect b="0" l="0" r="0" t="0"/>
          <a:stretch/>
        </p:blipFill>
        <p:spPr>
          <a:xfrm>
            <a:off x="-1259839" y="275557"/>
            <a:ext cx="3472856" cy="2077399"/>
          </a:xfrm>
          <a:prstGeom prst="rect">
            <a:avLst/>
          </a:prstGeom>
          <a:noFill/>
          <a:ln>
            <a:noFill/>
          </a:ln>
        </p:spPr>
      </p:pic>
      <p:sp>
        <p:nvSpPr>
          <p:cNvPr id="161" name="Google Shape;161;p18"/>
          <p:cNvSpPr/>
          <p:nvPr/>
        </p:nvSpPr>
        <p:spPr>
          <a:xfrm>
            <a:off x="8927684" y="2661132"/>
            <a:ext cx="8080028" cy="6250217"/>
          </a:xfrm>
          <a:custGeom>
            <a:rect b="b" l="l" r="r" t="t"/>
            <a:pathLst>
              <a:path extrusionOk="0" h="11157393" w="14423828">
                <a:moveTo>
                  <a:pt x="14119028" y="0"/>
                </a:moveTo>
                <a:lnTo>
                  <a:pt x="304800" y="0"/>
                </a:lnTo>
                <a:cubicBezTo>
                  <a:pt x="135890" y="0"/>
                  <a:pt x="0" y="135890"/>
                  <a:pt x="0" y="304800"/>
                </a:cubicBezTo>
                <a:lnTo>
                  <a:pt x="0" y="10852593"/>
                </a:lnTo>
                <a:cubicBezTo>
                  <a:pt x="0" y="11021502"/>
                  <a:pt x="135890" y="11157393"/>
                  <a:pt x="304800" y="11157393"/>
                </a:cubicBezTo>
                <a:lnTo>
                  <a:pt x="14119028" y="11157393"/>
                </a:lnTo>
                <a:cubicBezTo>
                  <a:pt x="14287939" y="11157393"/>
                  <a:pt x="14423828" y="11021502"/>
                  <a:pt x="14423828" y="10852593"/>
                </a:cubicBezTo>
                <a:lnTo>
                  <a:pt x="14423828" y="304800"/>
                </a:lnTo>
                <a:cubicBezTo>
                  <a:pt x="14423828" y="135890"/>
                  <a:pt x="14287939" y="0"/>
                  <a:pt x="14119028"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nvSpPr>
        <p:spPr>
          <a:xfrm>
            <a:off x="9465038" y="3104996"/>
            <a:ext cx="7332439" cy="2387599"/>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700" u="sng" cap="none" strike="noStrike">
                <a:solidFill>
                  <a:srgbClr val="000000"/>
                </a:solidFill>
                <a:latin typeface="Marcellus"/>
                <a:ea typeface="Marcellus"/>
                <a:cs typeface="Marcellus"/>
                <a:sym typeface="Marcellus"/>
              </a:rPr>
              <a:t>Factors contributing to wine quality:</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Climate and Weather</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Temperature and Sunlight</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Growing Practices</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Winemaking Practices</a:t>
            </a:r>
            <a:endParaRPr/>
          </a:p>
        </p:txBody>
      </p:sp>
      <p:sp>
        <p:nvSpPr>
          <p:cNvPr id="163" name="Google Shape;163;p18"/>
          <p:cNvSpPr txBox="1"/>
          <p:nvPr/>
        </p:nvSpPr>
        <p:spPr>
          <a:xfrm>
            <a:off x="9465038" y="5974718"/>
            <a:ext cx="7332439" cy="2387599"/>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700" u="sng" cap="none" strike="noStrike">
                <a:solidFill>
                  <a:srgbClr val="000000"/>
                </a:solidFill>
                <a:latin typeface="Marcellus"/>
                <a:ea typeface="Marcellus"/>
                <a:cs typeface="Marcellus"/>
                <a:sym typeface="Marcellus"/>
              </a:rPr>
              <a:t>Indicators of wine quality:</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Complexity - flavour profile</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Balance - sweetness, acidity, alcohol, fruit</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Typicity - looks and tastes</a:t>
            </a:r>
            <a:endParaRPr/>
          </a:p>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Marcellus"/>
                <a:ea typeface="Marcellus"/>
                <a:cs typeface="Marcellus"/>
                <a:sym typeface="Marcellus"/>
              </a:rPr>
              <a:t> Intensity and finish - intense flavors</a:t>
            </a:r>
            <a:endParaRPr/>
          </a:p>
        </p:txBody>
      </p:sp>
      <p:sp>
        <p:nvSpPr>
          <p:cNvPr id="164" name="Google Shape;164;p18"/>
          <p:cNvSpPr txBox="1"/>
          <p:nvPr/>
        </p:nvSpPr>
        <p:spPr>
          <a:xfrm>
            <a:off x="2445540" y="9772650"/>
            <a:ext cx="16069153" cy="323183"/>
          </a:xfrm>
          <a:prstGeom prst="rect">
            <a:avLst/>
          </a:prstGeom>
          <a:noFill/>
          <a:ln>
            <a:noFill/>
          </a:ln>
        </p:spPr>
        <p:txBody>
          <a:bodyPr anchorCtr="0" anchor="t" bIns="0" lIns="0" spcFirstLastPara="1" rIns="0" wrap="square" tIns="0">
            <a:spAutoFit/>
          </a:bodyPr>
          <a:lstStyle/>
          <a:p>
            <a:pPr indent="0" lvl="0" marL="0" marR="0" rtl="0" algn="l">
              <a:lnSpc>
                <a:spcPct val="160058"/>
              </a:lnSpc>
              <a:spcBef>
                <a:spcPts val="0"/>
              </a:spcBef>
              <a:spcAft>
                <a:spcPts val="0"/>
              </a:spcAft>
              <a:buNone/>
            </a:pPr>
            <a:r>
              <a:rPr b="0" i="0" lang="en-US" sz="1700" u="none" cap="none" strike="noStrike">
                <a:solidFill>
                  <a:srgbClr val="000000"/>
                </a:solidFill>
                <a:latin typeface="Marcellus"/>
                <a:ea typeface="Marcellus"/>
                <a:cs typeface="Marcellus"/>
                <a:sym typeface="Marcellus"/>
              </a:rPr>
              <a:t>Wine quality factors from : </a:t>
            </a:r>
            <a:r>
              <a:rPr b="0" i="0" lang="en-US" sz="1700" u="sng" cap="none" strike="noStrike">
                <a:solidFill>
                  <a:schemeClr val="hlink"/>
                </a:solidFill>
                <a:latin typeface="Marcellus"/>
                <a:ea typeface="Marcellus"/>
                <a:cs typeface="Marcellus"/>
                <a:sym typeface="Marcellus"/>
                <a:hlinkClick r:id="rId5"/>
              </a:rPr>
              <a:t>https://www.jjbuckley.com/wine-knowledge/blog/the-4-factors-and-4-indicators-of-wine-quality/1009</a:t>
            </a:r>
            <a:endParaRPr/>
          </a:p>
        </p:txBody>
      </p:sp>
      <p:sp>
        <p:nvSpPr>
          <p:cNvPr id="165" name="Google Shape;165;p18"/>
          <p:cNvSpPr txBox="1"/>
          <p:nvPr/>
        </p:nvSpPr>
        <p:spPr>
          <a:xfrm>
            <a:off x="1595245" y="2556357"/>
            <a:ext cx="7332439" cy="51054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700" u="sng" cap="none" strike="noStrike">
                <a:solidFill>
                  <a:srgbClr val="000000"/>
                </a:solidFill>
                <a:latin typeface="Marcellus"/>
                <a:ea typeface="Marcellus"/>
                <a:cs typeface="Marcellus"/>
                <a:sym typeface="Marcellus"/>
              </a:rPr>
              <a:t>Dataset</a:t>
            </a:r>
            <a:endParaRPr/>
          </a:p>
        </p:txBody>
      </p:sp>
      <p:sp>
        <p:nvSpPr>
          <p:cNvPr id="166" name="Google Shape;166;p18"/>
          <p:cNvSpPr txBox="1"/>
          <p:nvPr/>
        </p:nvSpPr>
        <p:spPr>
          <a:xfrm>
            <a:off x="1595245" y="3390746"/>
            <a:ext cx="7332439" cy="459104"/>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400" u="none" cap="none" strike="noStrike">
                <a:solidFill>
                  <a:srgbClr val="000000"/>
                </a:solidFill>
                <a:latin typeface="Marcellus"/>
                <a:ea typeface="Marcellus"/>
                <a:cs typeface="Marcellus"/>
                <a:sym typeface="Marcellus"/>
              </a:rPr>
              <a:t>Retrieved from: </a:t>
            </a:r>
            <a:r>
              <a:rPr b="0" i="0" lang="en-US" sz="2400" u="sng" cap="none" strike="noStrike">
                <a:solidFill>
                  <a:srgbClr val="000000"/>
                </a:solidFill>
                <a:latin typeface="Marcellus"/>
                <a:ea typeface="Marcellus"/>
                <a:cs typeface="Marcellus"/>
                <a:sym typeface="Marcellus"/>
              </a:rPr>
              <a:t>UCI Machine Learning Repository</a:t>
            </a:r>
            <a:endParaRPr/>
          </a:p>
        </p:txBody>
      </p:sp>
      <p:sp>
        <p:nvSpPr>
          <p:cNvPr id="167" name="Google Shape;167;p18"/>
          <p:cNvSpPr txBox="1"/>
          <p:nvPr/>
        </p:nvSpPr>
        <p:spPr>
          <a:xfrm>
            <a:off x="2445540" y="9401508"/>
            <a:ext cx="16069153" cy="323183"/>
          </a:xfrm>
          <a:prstGeom prst="rect">
            <a:avLst/>
          </a:prstGeom>
          <a:noFill/>
          <a:ln>
            <a:noFill/>
          </a:ln>
        </p:spPr>
        <p:txBody>
          <a:bodyPr anchorCtr="0" anchor="t" bIns="0" lIns="0" spcFirstLastPara="1" rIns="0" wrap="square" tIns="0">
            <a:spAutoFit/>
          </a:bodyPr>
          <a:lstStyle/>
          <a:p>
            <a:pPr indent="0" lvl="0" marL="0" marR="0" rtl="0" algn="l">
              <a:lnSpc>
                <a:spcPct val="160058"/>
              </a:lnSpc>
              <a:spcBef>
                <a:spcPts val="0"/>
              </a:spcBef>
              <a:spcAft>
                <a:spcPts val="0"/>
              </a:spcAft>
              <a:buNone/>
            </a:pPr>
            <a:r>
              <a:rPr b="0" i="0" lang="en-US" sz="1700" u="none" cap="none" strike="noStrike">
                <a:solidFill>
                  <a:srgbClr val="000000"/>
                </a:solidFill>
                <a:latin typeface="Marcellus"/>
                <a:ea typeface="Marcellus"/>
                <a:cs typeface="Marcellus"/>
                <a:sym typeface="Marcellus"/>
              </a:rPr>
              <a:t>Dataset: </a:t>
            </a:r>
            <a:r>
              <a:rPr b="0" i="0" lang="en-US" sz="1700" u="sng" cap="none" strike="noStrike">
                <a:solidFill>
                  <a:schemeClr val="hlink"/>
                </a:solidFill>
                <a:latin typeface="Marcellus"/>
                <a:ea typeface="Marcellus"/>
                <a:cs typeface="Marcellus"/>
                <a:sym typeface="Marcellus"/>
                <a:hlinkClick r:id="rId6"/>
              </a:rPr>
              <a:t>https://archive.ics.uci.edu/ml/datasets/Wine+Quality</a:t>
            </a:r>
            <a:endParaRPr/>
          </a:p>
        </p:txBody>
      </p:sp>
      <p:sp>
        <p:nvSpPr>
          <p:cNvPr id="168" name="Google Shape;168;p18"/>
          <p:cNvSpPr txBox="1"/>
          <p:nvPr/>
        </p:nvSpPr>
        <p:spPr>
          <a:xfrm>
            <a:off x="1585720" y="3980421"/>
            <a:ext cx="7332300" cy="4192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00" u="none" cap="none" strike="noStrike">
                <a:solidFill>
                  <a:srgbClr val="000000"/>
                </a:solidFill>
                <a:latin typeface="Marcellus"/>
                <a:ea typeface="Marcellus"/>
                <a:cs typeface="Marcellus"/>
                <a:sym typeface="Marcellus"/>
              </a:rPr>
              <a:t>Details:</a:t>
            </a:r>
            <a:endParaRPr/>
          </a:p>
          <a:p>
            <a:pPr indent="0" lvl="0" marL="0" marR="0" rtl="0" algn="l">
              <a:lnSpc>
                <a:spcPct val="115000"/>
              </a:lnSpc>
              <a:spcBef>
                <a:spcPts val="0"/>
              </a:spcBef>
              <a:spcAft>
                <a:spcPts val="0"/>
              </a:spcAft>
              <a:buNone/>
            </a:pPr>
            <a:r>
              <a:rPr b="0" i="0" lang="en-US" sz="2400" u="none" cap="none" strike="noStrike">
                <a:solidFill>
                  <a:srgbClr val="000000"/>
                </a:solidFill>
                <a:latin typeface="Marcellus"/>
                <a:ea typeface="Marcellus"/>
                <a:cs typeface="Marcellus"/>
                <a:sym typeface="Marcellus"/>
              </a:rPr>
              <a:t>The two datasets are related to red and white variants of the Portuguese "Vinho Verde" wine. </a:t>
            </a:r>
            <a:endParaRPr/>
          </a:p>
          <a:p>
            <a:pPr indent="0" lvl="0" marL="0" marR="0" rtl="0" algn="l">
              <a:lnSpc>
                <a:spcPct val="115000"/>
              </a:lnSpc>
              <a:spcBef>
                <a:spcPts val="0"/>
              </a:spcBef>
              <a:spcAft>
                <a:spcPts val="0"/>
              </a:spcAft>
              <a:buNone/>
            </a:pPr>
            <a:r>
              <a:t/>
            </a:r>
            <a:endParaRPr b="0" i="0" sz="2400" u="none" cap="none" strike="noStrike">
              <a:solidFill>
                <a:srgbClr val="000000"/>
              </a:solidFill>
              <a:latin typeface="Marcellus"/>
              <a:ea typeface="Marcellus"/>
              <a:cs typeface="Marcellus"/>
              <a:sym typeface="Marcellus"/>
            </a:endParaRPr>
          </a:p>
          <a:p>
            <a:pPr indent="0" lvl="0" marL="0" marR="0" rtl="0" algn="l">
              <a:lnSpc>
                <a:spcPct val="115000"/>
              </a:lnSpc>
              <a:spcBef>
                <a:spcPts val="0"/>
              </a:spcBef>
              <a:spcAft>
                <a:spcPts val="0"/>
              </a:spcAft>
              <a:buNone/>
            </a:pPr>
            <a:r>
              <a:rPr b="0" i="0" lang="en-US" sz="2400" u="none" cap="none" strike="noStrike">
                <a:solidFill>
                  <a:srgbClr val="000000"/>
                </a:solidFill>
                <a:latin typeface="Marcellus"/>
                <a:ea typeface="Marcellus"/>
                <a:cs typeface="Marcellus"/>
                <a:sym typeface="Marcellus"/>
              </a:rPr>
              <a:t>No. of instances: 4898</a:t>
            </a:r>
            <a:endParaRPr/>
          </a:p>
          <a:p>
            <a:pPr indent="0" lvl="0" marL="0" marR="0" rtl="0" algn="l">
              <a:lnSpc>
                <a:spcPct val="115000"/>
              </a:lnSpc>
              <a:spcBef>
                <a:spcPts val="0"/>
              </a:spcBef>
              <a:spcAft>
                <a:spcPts val="0"/>
              </a:spcAft>
              <a:buNone/>
            </a:pPr>
            <a:r>
              <a:rPr b="0" i="0" lang="en-US" sz="2400" u="none" cap="none" strike="noStrike">
                <a:solidFill>
                  <a:srgbClr val="000000"/>
                </a:solidFill>
                <a:latin typeface="Marcellus"/>
                <a:ea typeface="Marcellus"/>
                <a:cs typeface="Marcellus"/>
                <a:sym typeface="Marcellus"/>
              </a:rPr>
              <a:t>No. of attributes: 12</a:t>
            </a:r>
            <a:endParaRPr/>
          </a:p>
          <a:p>
            <a:pPr indent="0" lvl="0" marL="0" marR="0" rtl="0" algn="l">
              <a:lnSpc>
                <a:spcPct val="115000"/>
              </a:lnSpc>
              <a:spcBef>
                <a:spcPts val="0"/>
              </a:spcBef>
              <a:spcAft>
                <a:spcPts val="0"/>
              </a:spcAft>
              <a:buNone/>
            </a:pPr>
            <a:r>
              <a:t/>
            </a:r>
            <a:endParaRPr b="0" i="0" sz="2400" u="none" cap="none" strike="noStrike">
              <a:solidFill>
                <a:srgbClr val="000000"/>
              </a:solidFill>
              <a:latin typeface="Marcellus"/>
              <a:ea typeface="Marcellus"/>
              <a:cs typeface="Marcellus"/>
              <a:sym typeface="Marcellus"/>
            </a:endParaRPr>
          </a:p>
          <a:p>
            <a:pPr indent="0" lvl="0" marL="0" marR="0" rtl="0" algn="l">
              <a:lnSpc>
                <a:spcPct val="115000"/>
              </a:lnSpc>
              <a:spcBef>
                <a:spcPts val="0"/>
              </a:spcBef>
              <a:spcAft>
                <a:spcPts val="0"/>
              </a:spcAft>
              <a:buNone/>
            </a:pPr>
            <a:r>
              <a:rPr b="0" i="0" lang="en-US" sz="2400" u="none" cap="none" strike="noStrike">
                <a:solidFill>
                  <a:srgbClr val="000000"/>
                </a:solidFill>
                <a:latin typeface="Marcellus"/>
                <a:ea typeface="Marcellus"/>
                <a:cs typeface="Marcellus"/>
                <a:sym typeface="Marcellus"/>
              </a:rPr>
              <a:t>Attributes: fixed acidity, volatile acidity, citric acid, residual sugar, chlorides, free sulfur dioxide, total sulfur dioxide, density, pH, sulphates, alcohol, quality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72" name="Shape 172"/>
        <p:cNvGrpSpPr/>
        <p:nvPr/>
      </p:nvGrpSpPr>
      <p:grpSpPr>
        <a:xfrm>
          <a:off x="0" y="0"/>
          <a:ext cx="0" cy="0"/>
          <a:chOff x="0" y="0"/>
          <a:chExt cx="0" cy="0"/>
        </a:xfrm>
      </p:grpSpPr>
      <p:sp>
        <p:nvSpPr>
          <p:cNvPr id="173" name="Google Shape;173;p19"/>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1293986" y="2247900"/>
            <a:ext cx="15694813" cy="6860799"/>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9"/>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176" name="Google Shape;176;p19"/>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177" name="Google Shape;177;p19"/>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pic>
        <p:nvPicPr>
          <p:cNvPr id="178" name="Google Shape;178;p19"/>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pic>
        <p:nvPicPr>
          <p:cNvPr id="179" name="Google Shape;179;p19"/>
          <p:cNvPicPr preferRelativeResize="0"/>
          <p:nvPr/>
        </p:nvPicPr>
        <p:blipFill rotWithShape="1">
          <a:blip r:embed="rId7">
            <a:alphaModFix/>
          </a:blip>
          <a:srcRect b="35910" l="0" r="90314" t="0"/>
          <a:stretch/>
        </p:blipFill>
        <p:spPr>
          <a:xfrm>
            <a:off x="10310967" y="5143500"/>
            <a:ext cx="335513" cy="2220117"/>
          </a:xfrm>
          <a:prstGeom prst="rect">
            <a:avLst/>
          </a:prstGeom>
          <a:noFill/>
          <a:ln>
            <a:noFill/>
          </a:ln>
        </p:spPr>
      </p:pic>
      <p:sp>
        <p:nvSpPr>
          <p:cNvPr id="180" name="Google Shape;180;p19"/>
          <p:cNvSpPr txBox="1"/>
          <p:nvPr/>
        </p:nvSpPr>
        <p:spPr>
          <a:xfrm>
            <a:off x="1856548" y="1133475"/>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Approach</a:t>
            </a:r>
            <a:endParaRPr/>
          </a:p>
        </p:txBody>
      </p:sp>
      <p:sp>
        <p:nvSpPr>
          <p:cNvPr id="181" name="Google Shape;181;p19"/>
          <p:cNvSpPr txBox="1"/>
          <p:nvPr/>
        </p:nvSpPr>
        <p:spPr>
          <a:xfrm>
            <a:off x="2101333" y="2746376"/>
            <a:ext cx="7651314" cy="2803854"/>
          </a:xfrm>
          <a:prstGeom prst="rect">
            <a:avLst/>
          </a:prstGeom>
          <a:noFill/>
          <a:ln>
            <a:noFill/>
          </a:ln>
        </p:spPr>
        <p:txBody>
          <a:bodyPr anchorCtr="0" anchor="t" bIns="0" lIns="0" spcFirstLastPara="1" rIns="0" wrap="square" tIns="0">
            <a:spAutoFit/>
          </a:bodyPr>
          <a:lstStyle/>
          <a:p>
            <a:pPr indent="0" lvl="0" marL="0" marR="0" rtl="0" algn="l">
              <a:lnSpc>
                <a:spcPct val="159992"/>
              </a:lnSpc>
              <a:spcBef>
                <a:spcPts val="0"/>
              </a:spcBef>
              <a:spcAft>
                <a:spcPts val="0"/>
              </a:spcAft>
              <a:buNone/>
            </a:pPr>
            <a:r>
              <a:rPr b="0" i="0" lang="en-US" sz="2817" u="sng" cap="none" strike="noStrike">
                <a:solidFill>
                  <a:srgbClr val="000000"/>
                </a:solidFill>
                <a:latin typeface="Marcellus"/>
                <a:ea typeface="Marcellus"/>
                <a:cs typeface="Marcellus"/>
                <a:sym typeface="Marcellus"/>
              </a:rPr>
              <a:t>Preprocessing</a:t>
            </a:r>
            <a:endParaRPr/>
          </a:p>
          <a:p>
            <a:pPr indent="-304140" lvl="1" marL="608282" marR="0" rtl="0" algn="l">
              <a:lnSpc>
                <a:spcPct val="159992"/>
              </a:lnSpc>
              <a:spcBef>
                <a:spcPts val="0"/>
              </a:spcBef>
              <a:spcAft>
                <a:spcPts val="0"/>
              </a:spcAft>
              <a:buClr>
                <a:srgbClr val="000000"/>
              </a:buClr>
              <a:buSzPts val="2817"/>
              <a:buFont typeface="Arial"/>
              <a:buChar char="•"/>
            </a:pPr>
            <a:r>
              <a:rPr b="0" i="0" lang="en-US" sz="2817" u="none" cap="none" strike="noStrike">
                <a:solidFill>
                  <a:srgbClr val="000000"/>
                </a:solidFill>
                <a:latin typeface="Marcellus"/>
                <a:ea typeface="Marcellus"/>
                <a:cs typeface="Marcellus"/>
                <a:sym typeface="Marcellus"/>
              </a:rPr>
              <a:t>Data Cleaning</a:t>
            </a:r>
            <a:endParaRPr/>
          </a:p>
          <a:p>
            <a:pPr indent="-304140" lvl="1" marL="608282" marR="0" rtl="0" algn="l">
              <a:lnSpc>
                <a:spcPct val="159992"/>
              </a:lnSpc>
              <a:spcBef>
                <a:spcPts val="0"/>
              </a:spcBef>
              <a:spcAft>
                <a:spcPts val="0"/>
              </a:spcAft>
              <a:buClr>
                <a:srgbClr val="000000"/>
              </a:buClr>
              <a:buSzPts val="2817"/>
              <a:buFont typeface="Arial"/>
              <a:buChar char="•"/>
            </a:pPr>
            <a:r>
              <a:rPr b="0" i="0" lang="en-US" sz="2817" u="none" cap="none" strike="noStrike">
                <a:solidFill>
                  <a:srgbClr val="000000"/>
                </a:solidFill>
                <a:latin typeface="Marcellus"/>
                <a:ea typeface="Marcellus"/>
                <a:cs typeface="Marcellus"/>
                <a:sym typeface="Marcellus"/>
              </a:rPr>
              <a:t>Normalization </a:t>
            </a:r>
            <a:endParaRPr/>
          </a:p>
          <a:p>
            <a:pPr indent="0" lvl="0" marL="0" marR="0" rtl="0" algn="l">
              <a:lnSpc>
                <a:spcPct val="159992"/>
              </a:lnSpc>
              <a:spcBef>
                <a:spcPts val="0"/>
              </a:spcBef>
              <a:spcAft>
                <a:spcPts val="0"/>
              </a:spcAft>
              <a:buNone/>
            </a:pPr>
            <a:r>
              <a:rPr b="0" i="0" lang="en-US" sz="2817" u="none" cap="none" strike="noStrike">
                <a:solidFill>
                  <a:srgbClr val="000000"/>
                </a:solidFill>
                <a:latin typeface="Marcellus"/>
                <a:ea typeface="Marcellus"/>
                <a:cs typeface="Marcellus"/>
                <a:sym typeface="Marcellus"/>
              </a:rPr>
              <a:t>     (MinMax Scaler)</a:t>
            </a:r>
            <a:endParaRPr/>
          </a:p>
          <a:p>
            <a:pPr indent="0" lvl="0" marL="0" marR="0" rtl="0" algn="l">
              <a:lnSpc>
                <a:spcPct val="159992"/>
              </a:lnSpc>
              <a:spcBef>
                <a:spcPts val="0"/>
              </a:spcBef>
              <a:spcAft>
                <a:spcPts val="0"/>
              </a:spcAft>
              <a:buNone/>
            </a:pPr>
            <a:r>
              <a:t/>
            </a:r>
            <a:endParaRPr b="0" i="0" sz="2817" u="none" cap="none" strike="noStrike">
              <a:solidFill>
                <a:srgbClr val="000000"/>
              </a:solidFill>
              <a:latin typeface="Marcellus"/>
              <a:ea typeface="Marcellus"/>
              <a:cs typeface="Marcellus"/>
              <a:sym typeface="Marcellus"/>
            </a:endParaRPr>
          </a:p>
        </p:txBody>
      </p:sp>
      <p:sp>
        <p:nvSpPr>
          <p:cNvPr id="182" name="Google Shape;182;p19"/>
          <p:cNvSpPr txBox="1"/>
          <p:nvPr/>
        </p:nvSpPr>
        <p:spPr>
          <a:xfrm>
            <a:off x="2101333" y="5758877"/>
            <a:ext cx="7651314" cy="2257175"/>
          </a:xfrm>
          <a:prstGeom prst="rect">
            <a:avLst/>
          </a:prstGeom>
          <a:noFill/>
          <a:ln>
            <a:noFill/>
          </a:ln>
        </p:spPr>
        <p:txBody>
          <a:bodyPr anchorCtr="0" anchor="t" bIns="0" lIns="0" spcFirstLastPara="1" rIns="0" wrap="square" tIns="0">
            <a:spAutoFit/>
          </a:bodyPr>
          <a:lstStyle/>
          <a:p>
            <a:pPr indent="0" lvl="0" marL="0" marR="0" rtl="0" algn="l">
              <a:lnSpc>
                <a:spcPct val="159992"/>
              </a:lnSpc>
              <a:spcBef>
                <a:spcPts val="0"/>
              </a:spcBef>
              <a:spcAft>
                <a:spcPts val="0"/>
              </a:spcAft>
              <a:buNone/>
            </a:pPr>
            <a:r>
              <a:rPr b="0" i="0" lang="en-US" sz="2817" u="sng" cap="none" strike="noStrike">
                <a:solidFill>
                  <a:srgbClr val="000000"/>
                </a:solidFill>
                <a:latin typeface="Marcellus"/>
                <a:ea typeface="Marcellus"/>
                <a:cs typeface="Marcellus"/>
                <a:sym typeface="Marcellus"/>
              </a:rPr>
              <a:t>EDA and Data Analysis</a:t>
            </a:r>
            <a:endParaRPr/>
          </a:p>
          <a:p>
            <a:pPr indent="-304140" lvl="1" marL="608283" marR="0" rtl="0" algn="l">
              <a:lnSpc>
                <a:spcPct val="159992"/>
              </a:lnSpc>
              <a:spcBef>
                <a:spcPts val="0"/>
              </a:spcBef>
              <a:spcAft>
                <a:spcPts val="0"/>
              </a:spcAft>
              <a:buClr>
                <a:srgbClr val="000000"/>
              </a:buClr>
              <a:buSzPts val="2817"/>
              <a:buFont typeface="Arial"/>
              <a:buChar char="•"/>
            </a:pPr>
            <a:r>
              <a:rPr b="0" i="0" lang="en-US" sz="2817" u="none" cap="none" strike="noStrike">
                <a:solidFill>
                  <a:srgbClr val="000000"/>
                </a:solidFill>
                <a:latin typeface="Marcellus"/>
                <a:ea typeface="Marcellus"/>
                <a:cs typeface="Marcellus"/>
                <a:sym typeface="Marcellus"/>
              </a:rPr>
              <a:t>Catplots and Factorplots</a:t>
            </a:r>
            <a:endParaRPr/>
          </a:p>
          <a:p>
            <a:pPr indent="-304140" lvl="1" marL="608283" marR="0" rtl="0" algn="l">
              <a:lnSpc>
                <a:spcPct val="159992"/>
              </a:lnSpc>
              <a:spcBef>
                <a:spcPts val="0"/>
              </a:spcBef>
              <a:spcAft>
                <a:spcPts val="0"/>
              </a:spcAft>
              <a:buClr>
                <a:srgbClr val="000000"/>
              </a:buClr>
              <a:buSzPts val="2817"/>
              <a:buFont typeface="Arial"/>
              <a:buChar char="•"/>
            </a:pPr>
            <a:r>
              <a:rPr b="0" i="0" lang="en-US" sz="2817" u="none" cap="none" strike="noStrike">
                <a:solidFill>
                  <a:srgbClr val="000000"/>
                </a:solidFill>
                <a:latin typeface="Marcellus"/>
                <a:ea typeface="Marcellus"/>
                <a:cs typeface="Marcellus"/>
                <a:sym typeface="Marcellus"/>
              </a:rPr>
              <a:t>Pairplot</a:t>
            </a:r>
            <a:endParaRPr/>
          </a:p>
          <a:p>
            <a:pPr indent="-304140" lvl="1" marL="608283" marR="0" rtl="0" algn="l">
              <a:lnSpc>
                <a:spcPct val="159992"/>
              </a:lnSpc>
              <a:spcBef>
                <a:spcPts val="0"/>
              </a:spcBef>
              <a:spcAft>
                <a:spcPts val="0"/>
              </a:spcAft>
              <a:buClr>
                <a:srgbClr val="000000"/>
              </a:buClr>
              <a:buSzPts val="2817"/>
              <a:buFont typeface="Arial"/>
              <a:buChar char="•"/>
            </a:pPr>
            <a:r>
              <a:rPr b="0" i="0" lang="en-US" sz="2817" u="none" cap="none" strike="noStrike">
                <a:solidFill>
                  <a:srgbClr val="000000"/>
                </a:solidFill>
                <a:latin typeface="Marcellus"/>
                <a:ea typeface="Marcellus"/>
                <a:cs typeface="Marcellus"/>
                <a:sym typeface="Marcellus"/>
              </a:rPr>
              <a:t>Covariance Matrix</a:t>
            </a:r>
            <a:endParaRPr/>
          </a:p>
        </p:txBody>
      </p:sp>
      <p:sp>
        <p:nvSpPr>
          <p:cNvPr id="183" name="Google Shape;183;p19"/>
          <p:cNvSpPr txBox="1"/>
          <p:nvPr/>
        </p:nvSpPr>
        <p:spPr>
          <a:xfrm>
            <a:off x="8780138" y="2746376"/>
            <a:ext cx="7651200" cy="2124600"/>
          </a:xfrm>
          <a:prstGeom prst="rect">
            <a:avLst/>
          </a:prstGeom>
          <a:noFill/>
          <a:ln>
            <a:noFill/>
          </a:ln>
        </p:spPr>
        <p:txBody>
          <a:bodyPr anchorCtr="0" anchor="t" bIns="0" lIns="0" spcFirstLastPara="1" rIns="0" wrap="square" tIns="0">
            <a:spAutoFit/>
          </a:bodyPr>
          <a:lstStyle/>
          <a:p>
            <a:pPr indent="0" lvl="0" marL="0" marR="0" rtl="0" algn="l">
              <a:lnSpc>
                <a:spcPct val="159992"/>
              </a:lnSpc>
              <a:spcBef>
                <a:spcPts val="0"/>
              </a:spcBef>
              <a:spcAft>
                <a:spcPts val="0"/>
              </a:spcAft>
              <a:buNone/>
            </a:pPr>
            <a:r>
              <a:rPr b="0" i="0" lang="en-US" sz="2817" u="sng" cap="none" strike="noStrike">
                <a:solidFill>
                  <a:srgbClr val="000000"/>
                </a:solidFill>
                <a:latin typeface="Marcellus"/>
                <a:ea typeface="Marcellus"/>
                <a:cs typeface="Marcellus"/>
                <a:sym typeface="Marcellus"/>
              </a:rPr>
              <a:t>Model Building</a:t>
            </a:r>
            <a:endParaRPr/>
          </a:p>
          <a:p>
            <a:pPr indent="0" lvl="0" marL="0" marR="0" rtl="0" algn="l">
              <a:lnSpc>
                <a:spcPct val="115000"/>
              </a:lnSpc>
              <a:spcBef>
                <a:spcPts val="0"/>
              </a:spcBef>
              <a:spcAft>
                <a:spcPts val="0"/>
              </a:spcAft>
              <a:buNone/>
            </a:pPr>
            <a:r>
              <a:rPr b="0" i="0" lang="en-US" sz="2817" u="none" cap="none" strike="noStrike">
                <a:solidFill>
                  <a:srgbClr val="000000"/>
                </a:solidFill>
                <a:latin typeface="Marcellus"/>
                <a:ea typeface="Marcellus"/>
                <a:cs typeface="Marcellus"/>
                <a:sym typeface="Marcellus"/>
              </a:rPr>
              <a:t>Recoding the target column - quality</a:t>
            </a:r>
            <a:endParaRPr/>
          </a:p>
          <a:p>
            <a:pPr indent="0" lvl="0" marL="0" marR="0" rtl="0" algn="l">
              <a:lnSpc>
                <a:spcPct val="115000"/>
              </a:lnSpc>
              <a:spcBef>
                <a:spcPts val="0"/>
              </a:spcBef>
              <a:spcAft>
                <a:spcPts val="0"/>
              </a:spcAft>
              <a:buNone/>
            </a:pPr>
            <a:r>
              <a:rPr b="0" i="0" lang="en-US" sz="2817" u="none" cap="none" strike="noStrike">
                <a:solidFill>
                  <a:srgbClr val="000000"/>
                </a:solidFill>
                <a:latin typeface="Marcellus"/>
                <a:ea typeface="Marcellus"/>
                <a:cs typeface="Marcellus"/>
                <a:sym typeface="Marcellus"/>
              </a:rPr>
              <a:t>It changes the multi-class classification to binary-class classification.</a:t>
            </a:r>
            <a:endParaRPr/>
          </a:p>
        </p:txBody>
      </p:sp>
      <p:sp>
        <p:nvSpPr>
          <p:cNvPr id="184" name="Google Shape;184;p19"/>
          <p:cNvSpPr txBox="1"/>
          <p:nvPr/>
        </p:nvSpPr>
        <p:spPr>
          <a:xfrm>
            <a:off x="8780126" y="7677026"/>
            <a:ext cx="7651200" cy="1127400"/>
          </a:xfrm>
          <a:prstGeom prst="rect">
            <a:avLst/>
          </a:prstGeom>
          <a:noFill/>
          <a:ln>
            <a:noFill/>
          </a:ln>
        </p:spPr>
        <p:txBody>
          <a:bodyPr anchorCtr="0" anchor="t" bIns="0" lIns="0" spcFirstLastPara="1" rIns="0" wrap="square" tIns="0">
            <a:spAutoFit/>
          </a:bodyPr>
          <a:lstStyle/>
          <a:p>
            <a:pPr indent="0" lvl="0" marL="0" marR="0" rtl="0" algn="l">
              <a:lnSpc>
                <a:spcPct val="159992"/>
              </a:lnSpc>
              <a:spcBef>
                <a:spcPts val="0"/>
              </a:spcBef>
              <a:spcAft>
                <a:spcPts val="0"/>
              </a:spcAft>
              <a:buNone/>
            </a:pPr>
            <a:r>
              <a:rPr b="0" i="0" lang="en-US" sz="2817" u="none" cap="none" strike="noStrike">
                <a:solidFill>
                  <a:srgbClr val="000000"/>
                </a:solidFill>
                <a:latin typeface="Marcellus"/>
                <a:ea typeface="Marcellus"/>
                <a:cs typeface="Marcellus"/>
                <a:sym typeface="Marcellus"/>
              </a:rPr>
              <a:t>Models are trained on the recoded quality target column.</a:t>
            </a:r>
            <a:endParaRPr/>
          </a:p>
        </p:txBody>
      </p:sp>
      <p:pic>
        <p:nvPicPr>
          <p:cNvPr id="185" name="Google Shape;185;p19"/>
          <p:cNvPicPr preferRelativeResize="0"/>
          <p:nvPr/>
        </p:nvPicPr>
        <p:blipFill rotWithShape="1">
          <a:blip r:embed="rId7">
            <a:alphaModFix/>
          </a:blip>
          <a:srcRect b="81708" l="0" r="90520" t="0"/>
          <a:stretch/>
        </p:blipFill>
        <p:spPr>
          <a:xfrm>
            <a:off x="12308460" y="5550230"/>
            <a:ext cx="594669" cy="1147439"/>
          </a:xfrm>
          <a:prstGeom prst="rect">
            <a:avLst/>
          </a:prstGeom>
          <a:noFill/>
          <a:ln>
            <a:noFill/>
          </a:ln>
        </p:spPr>
      </p:pic>
      <p:sp>
        <p:nvSpPr>
          <p:cNvPr id="186" name="Google Shape;186;p19"/>
          <p:cNvSpPr txBox="1"/>
          <p:nvPr/>
        </p:nvSpPr>
        <p:spPr>
          <a:xfrm>
            <a:off x="10440623" y="5113834"/>
            <a:ext cx="268135" cy="2569231"/>
          </a:xfrm>
          <a:prstGeom prst="rect">
            <a:avLst/>
          </a:prstGeom>
          <a:noFill/>
          <a:ln>
            <a:noFill/>
          </a:ln>
        </p:spPr>
        <p:txBody>
          <a:bodyPr anchorCtr="0" anchor="t" bIns="0" lIns="0" spcFirstLastPara="1" rIns="0" wrap="square" tIns="0">
            <a:spAutoFit/>
          </a:bodyPr>
          <a:lstStyle/>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3</a:t>
            </a:r>
            <a:endParaRPr/>
          </a:p>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4</a:t>
            </a:r>
            <a:endParaRPr/>
          </a:p>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5</a:t>
            </a:r>
            <a:endParaRPr/>
          </a:p>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6</a:t>
            </a:r>
            <a:endParaRPr/>
          </a:p>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7</a:t>
            </a:r>
            <a:endParaRPr/>
          </a:p>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8</a:t>
            </a:r>
            <a:endParaRPr/>
          </a:p>
          <a:p>
            <a:pPr indent="0" lvl="0" marL="0" marR="0" rtl="0" algn="l">
              <a:lnSpc>
                <a:spcPct val="158001"/>
              </a:lnSpc>
              <a:spcBef>
                <a:spcPts val="0"/>
              </a:spcBef>
              <a:spcAft>
                <a:spcPts val="0"/>
              </a:spcAft>
              <a:buNone/>
            </a:pPr>
            <a:r>
              <a:rPr b="0" i="0" lang="en-US" sz="1631" u="none" cap="none" strike="noStrike">
                <a:solidFill>
                  <a:srgbClr val="000000"/>
                </a:solidFill>
                <a:latin typeface="Marcellus"/>
                <a:ea typeface="Marcellus"/>
                <a:cs typeface="Marcellus"/>
                <a:sym typeface="Marcellus"/>
              </a:rPr>
              <a:t>9</a:t>
            </a:r>
            <a:endParaRPr/>
          </a:p>
          <a:p>
            <a:pPr indent="0" lvl="0" marL="0" marR="0" rtl="0" algn="l">
              <a:lnSpc>
                <a:spcPct val="158001"/>
              </a:lnSpc>
              <a:spcBef>
                <a:spcPts val="0"/>
              </a:spcBef>
              <a:spcAft>
                <a:spcPts val="0"/>
              </a:spcAft>
              <a:buNone/>
            </a:pPr>
            <a:r>
              <a:t/>
            </a:r>
            <a:endParaRPr b="0" i="0" sz="1631" u="none" cap="none" strike="noStrike">
              <a:solidFill>
                <a:srgbClr val="000000"/>
              </a:solidFill>
              <a:latin typeface="Marcellus"/>
              <a:ea typeface="Marcellus"/>
              <a:cs typeface="Marcellus"/>
              <a:sym typeface="Marcellus"/>
            </a:endParaRPr>
          </a:p>
        </p:txBody>
      </p:sp>
      <p:sp>
        <p:nvSpPr>
          <p:cNvPr id="187" name="Google Shape;187;p19"/>
          <p:cNvSpPr txBox="1"/>
          <p:nvPr/>
        </p:nvSpPr>
        <p:spPr>
          <a:xfrm>
            <a:off x="12390094" y="5584190"/>
            <a:ext cx="431402" cy="1016349"/>
          </a:xfrm>
          <a:prstGeom prst="rect">
            <a:avLst/>
          </a:prstGeom>
          <a:noFill/>
          <a:ln>
            <a:noFill/>
          </a:ln>
        </p:spPr>
        <p:txBody>
          <a:bodyPr anchorCtr="0" anchor="t" bIns="0" lIns="0" spcFirstLastPara="1" rIns="0" wrap="square" tIns="0">
            <a:spAutoFit/>
          </a:bodyPr>
          <a:lstStyle/>
          <a:p>
            <a:pPr indent="0" lvl="0" marL="0" marR="0" rtl="0" algn="ctr">
              <a:lnSpc>
                <a:spcPct val="158003"/>
              </a:lnSpc>
              <a:spcBef>
                <a:spcPts val="0"/>
              </a:spcBef>
              <a:spcAft>
                <a:spcPts val="0"/>
              </a:spcAft>
              <a:buNone/>
            </a:pPr>
            <a:r>
              <a:rPr b="0" i="0" lang="en-US" sz="2624" u="none" cap="none" strike="noStrike">
                <a:solidFill>
                  <a:srgbClr val="000000"/>
                </a:solidFill>
                <a:latin typeface="Marcellus"/>
                <a:ea typeface="Marcellus"/>
                <a:cs typeface="Marcellus"/>
                <a:sym typeface="Marcellus"/>
              </a:rPr>
              <a:t>0</a:t>
            </a:r>
            <a:endParaRPr/>
          </a:p>
          <a:p>
            <a:pPr indent="0" lvl="0" marL="0" marR="0" rtl="0" algn="ctr">
              <a:lnSpc>
                <a:spcPct val="158003"/>
              </a:lnSpc>
              <a:spcBef>
                <a:spcPts val="0"/>
              </a:spcBef>
              <a:spcAft>
                <a:spcPts val="0"/>
              </a:spcAft>
              <a:buNone/>
            </a:pPr>
            <a:r>
              <a:rPr b="0" i="0" lang="en-US" sz="2624" u="none" cap="none" strike="noStrike">
                <a:solidFill>
                  <a:srgbClr val="000000"/>
                </a:solidFill>
                <a:latin typeface="Marcellus"/>
                <a:ea typeface="Marcellus"/>
                <a:cs typeface="Marcellus"/>
                <a:sym typeface="Marcellus"/>
              </a:rPr>
              <a:t>1</a:t>
            </a:r>
            <a:endParaRPr/>
          </a:p>
        </p:txBody>
      </p:sp>
      <p:cxnSp>
        <p:nvCxnSpPr>
          <p:cNvPr id="188" name="Google Shape;188;p19"/>
          <p:cNvCxnSpPr/>
          <p:nvPr/>
        </p:nvCxnSpPr>
        <p:spPr>
          <a:xfrm>
            <a:off x="10646480" y="5364709"/>
            <a:ext cx="1661980" cy="508467"/>
          </a:xfrm>
          <a:prstGeom prst="straightConnector1">
            <a:avLst/>
          </a:prstGeom>
          <a:noFill/>
          <a:ln cap="flat" cmpd="sng" w="19050">
            <a:solidFill>
              <a:srgbClr val="000000"/>
            </a:solidFill>
            <a:prstDash val="solid"/>
            <a:round/>
            <a:headEnd len="sm" w="sm" type="none"/>
            <a:tailEnd len="med" w="med" type="stealth"/>
          </a:ln>
        </p:spPr>
      </p:cxnSp>
      <p:cxnSp>
        <p:nvCxnSpPr>
          <p:cNvPr id="189" name="Google Shape;189;p19"/>
          <p:cNvCxnSpPr/>
          <p:nvPr/>
        </p:nvCxnSpPr>
        <p:spPr>
          <a:xfrm>
            <a:off x="10640907" y="5618943"/>
            <a:ext cx="1667553" cy="254234"/>
          </a:xfrm>
          <a:prstGeom prst="straightConnector1">
            <a:avLst/>
          </a:prstGeom>
          <a:noFill/>
          <a:ln cap="flat" cmpd="sng" w="19050">
            <a:solidFill>
              <a:srgbClr val="000000"/>
            </a:solidFill>
            <a:prstDash val="solid"/>
            <a:round/>
            <a:headEnd len="sm" w="sm" type="none"/>
            <a:tailEnd len="med" w="med" type="stealth"/>
          </a:ln>
        </p:spPr>
      </p:cxnSp>
      <p:cxnSp>
        <p:nvCxnSpPr>
          <p:cNvPr id="190" name="Google Shape;190;p19"/>
          <p:cNvCxnSpPr/>
          <p:nvPr/>
        </p:nvCxnSpPr>
        <p:spPr>
          <a:xfrm>
            <a:off x="10646480" y="5882593"/>
            <a:ext cx="1661980" cy="0"/>
          </a:xfrm>
          <a:prstGeom prst="straightConnector1">
            <a:avLst/>
          </a:prstGeom>
          <a:noFill/>
          <a:ln cap="flat" cmpd="sng" w="19050">
            <a:solidFill>
              <a:srgbClr val="000000"/>
            </a:solidFill>
            <a:prstDash val="solid"/>
            <a:round/>
            <a:headEnd len="sm" w="sm" type="none"/>
            <a:tailEnd len="med" w="med" type="stealth"/>
          </a:ln>
        </p:spPr>
      </p:cxnSp>
      <p:cxnSp>
        <p:nvCxnSpPr>
          <p:cNvPr id="191" name="Google Shape;191;p19"/>
          <p:cNvCxnSpPr/>
          <p:nvPr/>
        </p:nvCxnSpPr>
        <p:spPr>
          <a:xfrm>
            <a:off x="10646480" y="6253559"/>
            <a:ext cx="1661980" cy="173465"/>
          </a:xfrm>
          <a:prstGeom prst="straightConnector1">
            <a:avLst/>
          </a:prstGeom>
          <a:noFill/>
          <a:ln cap="flat" cmpd="sng" w="19050">
            <a:solidFill>
              <a:srgbClr val="000000"/>
            </a:solidFill>
            <a:prstDash val="solid"/>
            <a:round/>
            <a:headEnd len="sm" w="sm" type="none"/>
            <a:tailEnd len="med" w="med" type="stealth"/>
          </a:ln>
        </p:spPr>
      </p:cxnSp>
      <p:cxnSp>
        <p:nvCxnSpPr>
          <p:cNvPr id="192" name="Google Shape;192;p19"/>
          <p:cNvCxnSpPr/>
          <p:nvPr/>
        </p:nvCxnSpPr>
        <p:spPr>
          <a:xfrm flipH="1" rot="10800000">
            <a:off x="10643693" y="6436498"/>
            <a:ext cx="1664767" cy="164041"/>
          </a:xfrm>
          <a:prstGeom prst="straightConnector1">
            <a:avLst/>
          </a:prstGeom>
          <a:noFill/>
          <a:ln cap="flat" cmpd="sng" w="19050">
            <a:solidFill>
              <a:srgbClr val="000000"/>
            </a:solidFill>
            <a:prstDash val="solid"/>
            <a:round/>
            <a:headEnd len="sm" w="sm" type="none"/>
            <a:tailEnd len="med" w="med" type="stealth"/>
          </a:ln>
        </p:spPr>
      </p:cxnSp>
      <p:cxnSp>
        <p:nvCxnSpPr>
          <p:cNvPr id="193" name="Google Shape;193;p19"/>
          <p:cNvCxnSpPr/>
          <p:nvPr/>
        </p:nvCxnSpPr>
        <p:spPr>
          <a:xfrm flipH="1" rot="10800000">
            <a:off x="10642759" y="6436498"/>
            <a:ext cx="1665701" cy="508116"/>
          </a:xfrm>
          <a:prstGeom prst="straightConnector1">
            <a:avLst/>
          </a:prstGeom>
          <a:noFill/>
          <a:ln cap="flat" cmpd="sng" w="19050">
            <a:solidFill>
              <a:srgbClr val="000000"/>
            </a:solidFill>
            <a:prstDash val="solid"/>
            <a:round/>
            <a:headEnd len="sm" w="sm" type="none"/>
            <a:tailEnd len="med" w="med" type="stealth"/>
          </a:ln>
        </p:spPr>
      </p:cxnSp>
      <p:cxnSp>
        <p:nvCxnSpPr>
          <p:cNvPr id="194" name="Google Shape;194;p19"/>
          <p:cNvCxnSpPr/>
          <p:nvPr/>
        </p:nvCxnSpPr>
        <p:spPr>
          <a:xfrm flipH="1" rot="10800000">
            <a:off x="10646480" y="6427019"/>
            <a:ext cx="1661980" cy="767707"/>
          </a:xfrm>
          <a:prstGeom prst="straightConnector1">
            <a:avLst/>
          </a:prstGeom>
          <a:noFill/>
          <a:ln cap="flat" cmpd="sng" w="19050">
            <a:solidFill>
              <a:srgbClr val="000000"/>
            </a:solidFill>
            <a:prstDash val="solid"/>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198" name="Shape 198"/>
        <p:cNvGrpSpPr/>
        <p:nvPr/>
      </p:nvGrpSpPr>
      <p:grpSpPr>
        <a:xfrm>
          <a:off x="0" y="0"/>
          <a:ext cx="0" cy="0"/>
          <a:chOff x="0" y="0"/>
          <a:chExt cx="0" cy="0"/>
        </a:xfrm>
      </p:grpSpPr>
      <p:sp>
        <p:nvSpPr>
          <p:cNvPr id="199" name="Google Shape;199;p20"/>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1293986" y="2247900"/>
            <a:ext cx="15700030" cy="6740734"/>
          </a:xfrm>
          <a:custGeom>
            <a:rect b="b" l="l" r="r" t="t"/>
            <a:pathLst>
              <a:path extrusionOk="0" h="12033024" w="28026451">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0"/>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02" name="Google Shape;202;p20"/>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03" name="Google Shape;203;p20"/>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pic>
        <p:nvPicPr>
          <p:cNvPr id="204" name="Google Shape;204;p20"/>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pic>
        <p:nvPicPr>
          <p:cNvPr id="205" name="Google Shape;205;p20"/>
          <p:cNvPicPr preferRelativeResize="0"/>
          <p:nvPr/>
        </p:nvPicPr>
        <p:blipFill rotWithShape="1">
          <a:blip r:embed="rId7">
            <a:alphaModFix/>
          </a:blip>
          <a:srcRect b="0" l="0" r="0" t="0"/>
          <a:stretch/>
        </p:blipFill>
        <p:spPr>
          <a:xfrm>
            <a:off x="2390775" y="2491232"/>
            <a:ext cx="3228012" cy="3061525"/>
          </a:xfrm>
          <a:prstGeom prst="rect">
            <a:avLst/>
          </a:prstGeom>
          <a:noFill/>
          <a:ln>
            <a:noFill/>
          </a:ln>
        </p:spPr>
      </p:pic>
      <p:pic>
        <p:nvPicPr>
          <p:cNvPr id="206" name="Google Shape;206;p20"/>
          <p:cNvPicPr preferRelativeResize="0"/>
          <p:nvPr/>
        </p:nvPicPr>
        <p:blipFill rotWithShape="1">
          <a:blip r:embed="rId8">
            <a:alphaModFix/>
          </a:blip>
          <a:srcRect b="0" l="0" r="0" t="0"/>
          <a:stretch/>
        </p:blipFill>
        <p:spPr>
          <a:xfrm>
            <a:off x="2390775" y="5695632"/>
            <a:ext cx="3228012" cy="3049669"/>
          </a:xfrm>
          <a:prstGeom prst="rect">
            <a:avLst/>
          </a:prstGeom>
          <a:noFill/>
          <a:ln>
            <a:noFill/>
          </a:ln>
        </p:spPr>
      </p:pic>
      <p:pic>
        <p:nvPicPr>
          <p:cNvPr id="207" name="Google Shape;207;p20"/>
          <p:cNvPicPr preferRelativeResize="0"/>
          <p:nvPr/>
        </p:nvPicPr>
        <p:blipFill rotWithShape="1">
          <a:blip r:embed="rId9">
            <a:alphaModFix/>
          </a:blip>
          <a:srcRect b="0" l="0" r="0" t="0"/>
          <a:stretch/>
        </p:blipFill>
        <p:spPr>
          <a:xfrm>
            <a:off x="5833814" y="2569491"/>
            <a:ext cx="3208281" cy="2983266"/>
          </a:xfrm>
          <a:prstGeom prst="rect">
            <a:avLst/>
          </a:prstGeom>
          <a:noFill/>
          <a:ln>
            <a:noFill/>
          </a:ln>
        </p:spPr>
      </p:pic>
      <p:pic>
        <p:nvPicPr>
          <p:cNvPr id="208" name="Google Shape;208;p20"/>
          <p:cNvPicPr preferRelativeResize="0"/>
          <p:nvPr/>
        </p:nvPicPr>
        <p:blipFill rotWithShape="1">
          <a:blip r:embed="rId10">
            <a:alphaModFix/>
          </a:blip>
          <a:srcRect b="0" l="0" r="0" t="0"/>
          <a:stretch/>
        </p:blipFill>
        <p:spPr>
          <a:xfrm>
            <a:off x="5833814" y="5695632"/>
            <a:ext cx="3208281" cy="3049669"/>
          </a:xfrm>
          <a:prstGeom prst="rect">
            <a:avLst/>
          </a:prstGeom>
          <a:noFill/>
          <a:ln>
            <a:noFill/>
          </a:ln>
        </p:spPr>
      </p:pic>
      <p:sp>
        <p:nvSpPr>
          <p:cNvPr id="209" name="Google Shape;209;p20"/>
          <p:cNvSpPr txBox="1"/>
          <p:nvPr/>
        </p:nvSpPr>
        <p:spPr>
          <a:xfrm>
            <a:off x="1856548" y="1123950"/>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Exploratory Data Analysis</a:t>
            </a:r>
            <a:endParaRPr/>
          </a:p>
        </p:txBody>
      </p:sp>
      <p:sp>
        <p:nvSpPr>
          <p:cNvPr id="210" name="Google Shape;210;p20"/>
          <p:cNvSpPr txBox="1"/>
          <p:nvPr/>
        </p:nvSpPr>
        <p:spPr>
          <a:xfrm>
            <a:off x="1856548" y="9291954"/>
            <a:ext cx="14574904" cy="64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200" u="none" cap="none" strike="noStrike">
                <a:solidFill>
                  <a:srgbClr val="000000"/>
                </a:solidFill>
                <a:latin typeface="Marcellus"/>
                <a:ea typeface="Marcellus"/>
                <a:cs typeface="Marcellus"/>
                <a:sym typeface="Marcellus"/>
              </a:rPr>
              <a:t>Catplots, Factorplots and Covariance Matrix</a:t>
            </a:r>
            <a:endParaRPr/>
          </a:p>
        </p:txBody>
      </p:sp>
      <p:pic>
        <p:nvPicPr>
          <p:cNvPr id="211" name="Google Shape;211;p20"/>
          <p:cNvPicPr preferRelativeResize="0"/>
          <p:nvPr/>
        </p:nvPicPr>
        <p:blipFill rotWithShape="1">
          <a:blip r:embed="rId11">
            <a:alphaModFix/>
          </a:blip>
          <a:srcRect b="0" l="0" r="0" t="0"/>
          <a:stretch/>
        </p:blipFill>
        <p:spPr>
          <a:xfrm>
            <a:off x="9311747" y="2569491"/>
            <a:ext cx="6517793" cy="6175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EC"/>
        </a:solidFill>
      </p:bgPr>
    </p:bg>
    <p:spTree>
      <p:nvGrpSpPr>
        <p:cNvPr id="215" name="Shape 215"/>
        <p:cNvGrpSpPr/>
        <p:nvPr/>
      </p:nvGrpSpPr>
      <p:grpSpPr>
        <a:xfrm>
          <a:off x="0" y="0"/>
          <a:ext cx="0" cy="0"/>
          <a:chOff x="0" y="0"/>
          <a:chExt cx="0" cy="0"/>
        </a:xfrm>
      </p:grpSpPr>
      <p:sp>
        <p:nvSpPr>
          <p:cNvPr id="216" name="Google Shape;216;p21"/>
          <p:cNvSpPr/>
          <p:nvPr/>
        </p:nvSpPr>
        <p:spPr>
          <a:xfrm>
            <a:off x="1028700" y="1028700"/>
            <a:ext cx="16230600" cy="8229600"/>
          </a:xfrm>
          <a:custGeom>
            <a:rect b="b" l="l" r="r" t="t"/>
            <a:pathLst>
              <a:path extrusionOk="0"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1293986" y="2247900"/>
            <a:ext cx="15700030" cy="6863080"/>
          </a:xfrm>
          <a:custGeom>
            <a:rect b="b" l="l" r="r" t="t"/>
            <a:pathLst>
              <a:path extrusionOk="0" h="12251427" w="28026451">
                <a:moveTo>
                  <a:pt x="27721651" y="0"/>
                </a:moveTo>
                <a:lnTo>
                  <a:pt x="304800" y="0"/>
                </a:lnTo>
                <a:cubicBezTo>
                  <a:pt x="135890" y="0"/>
                  <a:pt x="0" y="135890"/>
                  <a:pt x="0" y="304800"/>
                </a:cubicBezTo>
                <a:lnTo>
                  <a:pt x="0" y="11946627"/>
                </a:lnTo>
                <a:cubicBezTo>
                  <a:pt x="0" y="12115536"/>
                  <a:pt x="135890" y="12251427"/>
                  <a:pt x="304800" y="12251427"/>
                </a:cubicBezTo>
                <a:lnTo>
                  <a:pt x="27721651" y="12251427"/>
                </a:lnTo>
                <a:cubicBezTo>
                  <a:pt x="27890558" y="12251427"/>
                  <a:pt x="28026451" y="12115536"/>
                  <a:pt x="28026451" y="11946627"/>
                </a:cubicBezTo>
                <a:lnTo>
                  <a:pt x="28026451" y="304800"/>
                </a:lnTo>
                <a:cubicBezTo>
                  <a:pt x="28026451" y="135890"/>
                  <a:pt x="27890558" y="0"/>
                  <a:pt x="27721651" y="0"/>
                </a:cubicBezTo>
                <a:close/>
              </a:path>
            </a:pathLst>
          </a:custGeom>
          <a:solidFill>
            <a:srgbClr val="F1D1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1"/>
          <p:cNvPicPr preferRelativeResize="0"/>
          <p:nvPr/>
        </p:nvPicPr>
        <p:blipFill rotWithShape="1">
          <a:blip r:embed="rId3">
            <a:alphaModFix/>
          </a:blip>
          <a:srcRect b="0" l="0" r="0" t="0"/>
          <a:stretch/>
        </p:blipFill>
        <p:spPr>
          <a:xfrm>
            <a:off x="-561734" y="7552022"/>
            <a:ext cx="2952509" cy="4548684"/>
          </a:xfrm>
          <a:prstGeom prst="rect">
            <a:avLst/>
          </a:prstGeom>
          <a:noFill/>
          <a:ln>
            <a:noFill/>
          </a:ln>
        </p:spPr>
      </p:pic>
      <p:pic>
        <p:nvPicPr>
          <p:cNvPr id="219" name="Google Shape;219;p21"/>
          <p:cNvPicPr preferRelativeResize="0"/>
          <p:nvPr/>
        </p:nvPicPr>
        <p:blipFill rotWithShape="1">
          <a:blip r:embed="rId4">
            <a:alphaModFix/>
          </a:blip>
          <a:srcRect b="0" l="0" r="0" t="0"/>
          <a:stretch/>
        </p:blipFill>
        <p:spPr>
          <a:xfrm rot="6897869">
            <a:off x="-2998028" y="-2915048"/>
            <a:ext cx="5730130" cy="4777205"/>
          </a:xfrm>
          <a:prstGeom prst="rect">
            <a:avLst/>
          </a:prstGeom>
          <a:noFill/>
          <a:ln>
            <a:noFill/>
          </a:ln>
        </p:spPr>
      </p:pic>
      <p:pic>
        <p:nvPicPr>
          <p:cNvPr id="220" name="Google Shape;220;p21"/>
          <p:cNvPicPr preferRelativeResize="0"/>
          <p:nvPr/>
        </p:nvPicPr>
        <p:blipFill rotWithShape="1">
          <a:blip r:embed="rId5">
            <a:alphaModFix/>
          </a:blip>
          <a:srcRect b="0" l="0" r="0" t="0"/>
          <a:stretch/>
        </p:blipFill>
        <p:spPr>
          <a:xfrm rot="-7281959">
            <a:off x="14065142" y="-1639376"/>
            <a:ext cx="6798772" cy="4450105"/>
          </a:xfrm>
          <a:prstGeom prst="rect">
            <a:avLst/>
          </a:prstGeom>
          <a:noFill/>
          <a:ln>
            <a:noFill/>
          </a:ln>
        </p:spPr>
      </p:pic>
      <p:sp>
        <p:nvSpPr>
          <p:cNvPr id="221" name="Google Shape;221;p21"/>
          <p:cNvSpPr txBox="1"/>
          <p:nvPr/>
        </p:nvSpPr>
        <p:spPr>
          <a:xfrm>
            <a:off x="1856548" y="1133475"/>
            <a:ext cx="14574904" cy="10191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699" u="none" cap="none" strike="noStrike">
                <a:solidFill>
                  <a:srgbClr val="000000"/>
                </a:solidFill>
                <a:latin typeface="Marcellus"/>
                <a:ea typeface="Marcellus"/>
                <a:cs typeface="Marcellus"/>
                <a:sym typeface="Marcellus"/>
              </a:rPr>
              <a:t>Exploratory Data Analysis</a:t>
            </a:r>
            <a:endParaRPr/>
          </a:p>
        </p:txBody>
      </p:sp>
      <p:pic>
        <p:nvPicPr>
          <p:cNvPr id="222" name="Google Shape;222;p21"/>
          <p:cNvPicPr preferRelativeResize="0"/>
          <p:nvPr/>
        </p:nvPicPr>
        <p:blipFill rotWithShape="1">
          <a:blip r:embed="rId6">
            <a:alphaModFix/>
          </a:blip>
          <a:srcRect b="0" l="0" r="0" t="0"/>
          <a:stretch/>
        </p:blipFill>
        <p:spPr>
          <a:xfrm>
            <a:off x="16854675" y="8988633"/>
            <a:ext cx="3472856" cy="2077399"/>
          </a:xfrm>
          <a:prstGeom prst="rect">
            <a:avLst/>
          </a:prstGeom>
          <a:noFill/>
          <a:ln>
            <a:noFill/>
          </a:ln>
        </p:spPr>
      </p:pic>
      <p:sp>
        <p:nvSpPr>
          <p:cNvPr id="223" name="Google Shape;223;p21"/>
          <p:cNvSpPr txBox="1"/>
          <p:nvPr/>
        </p:nvSpPr>
        <p:spPr>
          <a:xfrm>
            <a:off x="1856548" y="9291954"/>
            <a:ext cx="14574904" cy="64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200" u="none" cap="none" strike="noStrike">
                <a:solidFill>
                  <a:srgbClr val="000000"/>
                </a:solidFill>
                <a:latin typeface="Marcellus"/>
                <a:ea typeface="Marcellus"/>
                <a:cs typeface="Marcellus"/>
                <a:sym typeface="Marcellus"/>
              </a:rPr>
              <a:t>Pair Plot</a:t>
            </a:r>
            <a:endParaRPr/>
          </a:p>
        </p:txBody>
      </p:sp>
      <p:pic>
        <p:nvPicPr>
          <p:cNvPr id="224" name="Google Shape;224;p21"/>
          <p:cNvPicPr preferRelativeResize="0"/>
          <p:nvPr/>
        </p:nvPicPr>
        <p:blipFill rotWithShape="1">
          <a:blip r:embed="rId7">
            <a:alphaModFix/>
          </a:blip>
          <a:srcRect b="0" l="0" r="0" t="0"/>
          <a:stretch/>
        </p:blipFill>
        <p:spPr>
          <a:xfrm>
            <a:off x="2899617" y="2402035"/>
            <a:ext cx="6807853" cy="6586598"/>
          </a:xfrm>
          <a:prstGeom prst="rect">
            <a:avLst/>
          </a:prstGeom>
          <a:noFill/>
          <a:ln>
            <a:noFill/>
          </a:ln>
        </p:spPr>
      </p:pic>
      <p:sp>
        <p:nvSpPr>
          <p:cNvPr id="225" name="Google Shape;225;p21"/>
          <p:cNvSpPr txBox="1"/>
          <p:nvPr/>
        </p:nvSpPr>
        <p:spPr>
          <a:xfrm>
            <a:off x="10432171" y="2793365"/>
            <a:ext cx="5313300" cy="5241000"/>
          </a:xfrm>
          <a:prstGeom prst="rect">
            <a:avLst/>
          </a:prstGeom>
          <a:noFill/>
          <a:ln>
            <a:noFill/>
          </a:ln>
        </p:spPr>
        <p:txBody>
          <a:bodyPr anchorCtr="0" anchor="t" bIns="0" lIns="0" spcFirstLastPara="1" rIns="0" wrap="square" tIns="0">
            <a:spAutoFit/>
          </a:bodyPr>
          <a:lstStyle/>
          <a:p>
            <a:pPr indent="-323850" lvl="1" marL="647700" marR="0" rtl="0" algn="l">
              <a:lnSpc>
                <a:spcPct val="115000"/>
              </a:lnSpc>
              <a:spcBef>
                <a:spcPts val="0"/>
              </a:spcBef>
              <a:spcAft>
                <a:spcPts val="0"/>
              </a:spcAft>
              <a:buClr>
                <a:srgbClr val="000000"/>
              </a:buClr>
              <a:buSzPts val="3000"/>
              <a:buFont typeface="Arial"/>
              <a:buChar char="•"/>
            </a:pPr>
            <a:r>
              <a:rPr b="0" i="0" lang="en-US" sz="3000" u="none" cap="none" strike="noStrike">
                <a:solidFill>
                  <a:srgbClr val="000000"/>
                </a:solidFill>
                <a:latin typeface="Marcellus"/>
                <a:ea typeface="Marcellus"/>
                <a:cs typeface="Marcellus"/>
                <a:sym typeface="Marcellus"/>
              </a:rPr>
              <a:t>The diagonal of the grid shows the distribution of each individual feature.</a:t>
            </a:r>
            <a:endParaRPr/>
          </a:p>
          <a:p>
            <a:pPr indent="0" lvl="0" marL="0" marR="0" rtl="0" algn="l">
              <a:lnSpc>
                <a:spcPct val="115000"/>
              </a:lnSpc>
              <a:spcBef>
                <a:spcPts val="0"/>
              </a:spcBef>
              <a:spcAft>
                <a:spcPts val="0"/>
              </a:spcAft>
              <a:buNone/>
            </a:pPr>
            <a:r>
              <a:t/>
            </a:r>
            <a:endParaRPr b="0" i="0" sz="3000" u="none" cap="none" strike="noStrike">
              <a:solidFill>
                <a:srgbClr val="000000"/>
              </a:solidFill>
              <a:latin typeface="Marcellus"/>
              <a:ea typeface="Marcellus"/>
              <a:cs typeface="Marcellus"/>
              <a:sym typeface="Marcellus"/>
            </a:endParaRPr>
          </a:p>
          <a:p>
            <a:pPr indent="-323850" lvl="1" marL="647700" marR="0" rtl="0" algn="l">
              <a:lnSpc>
                <a:spcPct val="115000"/>
              </a:lnSpc>
              <a:spcBef>
                <a:spcPts val="0"/>
              </a:spcBef>
              <a:spcAft>
                <a:spcPts val="0"/>
              </a:spcAft>
              <a:buClr>
                <a:srgbClr val="000000"/>
              </a:buClr>
              <a:buSzPts val="3000"/>
              <a:buFont typeface="Arial"/>
              <a:buChar char="•"/>
            </a:pPr>
            <a:r>
              <a:rPr b="0" i="0" lang="en-US" sz="3000" u="none" cap="none" strike="noStrike">
                <a:solidFill>
                  <a:srgbClr val="000000"/>
                </a:solidFill>
                <a:latin typeface="Marcellus"/>
                <a:ea typeface="Marcellus"/>
                <a:cs typeface="Marcellus"/>
                <a:sym typeface="Marcellus"/>
              </a:rPr>
              <a:t>The scatter plots in the upper triangle of the grid show the scatter plots for pairs of features, with different colors indicating the two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