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71" r:id="rId4"/>
    <p:sldId id="258" r:id="rId5"/>
    <p:sldId id="261" r:id="rId6"/>
    <p:sldId id="269" r:id="rId7"/>
    <p:sldId id="265" r:id="rId8"/>
    <p:sldId id="267"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52FA6E-EF22-4FAE-B9C8-74E6207FF379}">
          <p14:sldIdLst>
            <p14:sldId id="256"/>
            <p14:sldId id="257"/>
            <p14:sldId id="271"/>
            <p14:sldId id="258"/>
            <p14:sldId id="261"/>
            <p14:sldId id="269"/>
            <p14:sldId id="265"/>
            <p14:sldId id="267"/>
            <p14:sldId id="268"/>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i Shah" initials="AS" lastIdx="1" clrIdx="0">
    <p:extLst>
      <p:ext uri="{19B8F6BF-5375-455C-9EA6-DF929625EA0E}">
        <p15:presenceInfo xmlns:p15="http://schemas.microsoft.com/office/powerpoint/2012/main" userId="963407381029f9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8482"/>
    <a:srgbClr val="30343F"/>
    <a:srgbClr val="ED514D"/>
    <a:srgbClr val="F7EDE2"/>
    <a:srgbClr val="F5CA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6020D7-8DCB-9F1F-5A35-3051D73B48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F81008D-924D-4770-02FF-7086C9560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C567DB-B9A7-4AA0-94BC-BEF50A600137}" type="datetimeFigureOut">
              <a:rPr lang="en-IN" smtClean="0"/>
              <a:t>14-03-2023</a:t>
            </a:fld>
            <a:endParaRPr lang="en-IN"/>
          </a:p>
        </p:txBody>
      </p:sp>
      <p:sp>
        <p:nvSpPr>
          <p:cNvPr id="4" name="Footer Placeholder 3">
            <a:extLst>
              <a:ext uri="{FF2B5EF4-FFF2-40B4-BE49-F238E27FC236}">
                <a16:creationId xmlns:a16="http://schemas.microsoft.com/office/drawing/2014/main" id="{8D64DC04-A7C8-9C0F-3D0C-0D55DD231E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42BAD32-FA43-AAE3-B0C3-7EE8D1C091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D06327-E4A4-44FF-A88D-3276ECF5A479}" type="slidenum">
              <a:rPr lang="en-IN" smtClean="0"/>
              <a:t>‹#›</a:t>
            </a:fld>
            <a:endParaRPr lang="en-IN"/>
          </a:p>
        </p:txBody>
      </p:sp>
    </p:spTree>
    <p:extLst>
      <p:ext uri="{BB962C8B-B14F-4D97-AF65-F5344CB8AC3E}">
        <p14:creationId xmlns:p14="http://schemas.microsoft.com/office/powerpoint/2010/main" val="4240223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B28CF-8B7E-4CF8-93B8-021FB49083B7}" type="datetimeFigureOut">
              <a:rPr lang="en-IN" smtClean="0"/>
              <a:t>14-03-2023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05A1A-01AE-4BB2-B8A4-A887CA688679}" type="slidenum">
              <a:rPr lang="en-IN" smtClean="0"/>
              <a:t>‹#›</a:t>
            </a:fld>
            <a:endParaRPr lang="en-IN"/>
          </a:p>
        </p:txBody>
      </p:sp>
    </p:spTree>
    <p:extLst>
      <p:ext uri="{BB962C8B-B14F-4D97-AF65-F5344CB8AC3E}">
        <p14:creationId xmlns:p14="http://schemas.microsoft.com/office/powerpoint/2010/main" val="379674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C591-3AA6-4333-B25F-EFBCD3144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44C251-124D-AD10-EA8B-336B3CBBB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7A8037-C123-16F1-F1F2-7B5D79AD7CF9}"/>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E6F7677C-5A5B-15AD-B315-55FE944CB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5DA62-BA5D-293B-8CFA-5E05E77E9E4F}"/>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346299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D21E-BECF-42E7-EB9C-438879F535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6C78AF-6CC6-3224-0C4D-3A04E1EA1A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FA5FA0-E4E9-134F-E684-38B2D7F7F7B3}"/>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FFBC9FAC-902B-3E9C-08BB-994AE3D91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A29130-018D-AF4E-DFC8-E5FB5364C1D7}"/>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416908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CF97FB-1A62-81F4-61E5-BE1662E32E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079BA-2CF3-FD9E-AEF4-8987D5A6D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D7965-6954-727C-0303-3A41955AEB5F}"/>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601223AA-F5E2-9443-3E82-4BB639B22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939AAF-1536-E228-E460-7EC20459654C}"/>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85654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9BB2-ABD2-E949-69F4-75B3A823C1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658B0-8F8B-60F0-DA0B-99222164B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1FDE1A-5D55-A2A2-5323-685C43D02B3E}"/>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ED4706BD-2A4A-51C2-E4EE-8E3669372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64325-2810-8E27-58C2-E1A7338385D6}"/>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250191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84D0-F06F-334F-54D2-1CFF041D39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C1ED51-FC1C-EB72-B8E0-B31323183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F915B-4249-8818-3F60-D7D93BDC77D8}"/>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FEED7929-926B-596F-301C-7DE721209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1A0FB9-14CA-6313-5757-047FF7CCB41B}"/>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20190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E02E-2D0B-3DF1-E4C7-356DBF663B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3A867D-8C65-6A6D-672F-2F2A21085D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384119-3A73-F01A-381A-9CD56750DD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DFBD96-9FD5-156A-2F45-CC6611CB3DBF}"/>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6" name="Footer Placeholder 5">
            <a:extLst>
              <a:ext uri="{FF2B5EF4-FFF2-40B4-BE49-F238E27FC236}">
                <a16:creationId xmlns:a16="http://schemas.microsoft.com/office/drawing/2014/main" id="{7C8C42C6-F38B-0F0D-2CCE-907F1A1F5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063A5D-5B9F-6AD2-25F2-9AA51C30743F}"/>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222845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A6BA-0F4C-CC40-CB82-F6C1F2F385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B972F5-3A86-2D5E-308B-96372570E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65FB28-BECD-5AC7-20A9-32BFB175B0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0A47B9-8A68-3BA0-71F8-48EF2E852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6E471C-CB7D-9103-B29D-9E5F58520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DDC7C0-4B80-1952-BF6B-22A6D2BE458A}"/>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8" name="Footer Placeholder 7">
            <a:extLst>
              <a:ext uri="{FF2B5EF4-FFF2-40B4-BE49-F238E27FC236}">
                <a16:creationId xmlns:a16="http://schemas.microsoft.com/office/drawing/2014/main" id="{C9A200C8-BC01-E26E-DE3D-13E8C65B03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61B01B-4FD8-DC1C-25FB-EFAC356EEFE4}"/>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182326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0629-44EB-E3C4-5857-48FEB9A95D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066B30-D00A-2676-2D89-0CAAF3B892CC}"/>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4" name="Footer Placeholder 3">
            <a:extLst>
              <a:ext uri="{FF2B5EF4-FFF2-40B4-BE49-F238E27FC236}">
                <a16:creationId xmlns:a16="http://schemas.microsoft.com/office/drawing/2014/main" id="{B57E96F2-361D-F792-FAEA-14217156B2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3B4764-ACA5-3CDF-A8D8-655FDA329CDF}"/>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335264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20D011-5C51-0A5B-6BAD-DDC13BE2DB3C}"/>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3" name="Footer Placeholder 2">
            <a:extLst>
              <a:ext uri="{FF2B5EF4-FFF2-40B4-BE49-F238E27FC236}">
                <a16:creationId xmlns:a16="http://schemas.microsoft.com/office/drawing/2014/main" id="{330AC9D1-631B-49D4-1EDD-DE04D6797C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65C571-69C8-5438-EB0A-A1737FC776EA}"/>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424551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6B88-C723-3791-8190-F8409DB6D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9EEA67-0D45-E16D-8C56-E7D01E736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61D0BA-FC83-0F02-0D32-461B908F4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2FCD5-8C08-E2B3-3109-7A8FEE1C0F3B}"/>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6" name="Footer Placeholder 5">
            <a:extLst>
              <a:ext uri="{FF2B5EF4-FFF2-40B4-BE49-F238E27FC236}">
                <a16:creationId xmlns:a16="http://schemas.microsoft.com/office/drawing/2014/main" id="{9BEA018C-B700-3C97-DFFC-1908CE8126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282B5-A801-1975-FF38-B82019E158EF}"/>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263639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DF23-0BEE-C1C6-8E8C-0EAAB431C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C800B7-82E4-5ED6-D60E-0B84594A3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E43283-426E-D3BA-4811-76AC0E541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D7A-C4CD-3EE9-3950-4A98756E73AE}"/>
              </a:ext>
            </a:extLst>
          </p:cNvPr>
          <p:cNvSpPr>
            <a:spLocks noGrp="1"/>
          </p:cNvSpPr>
          <p:nvPr>
            <p:ph type="dt" sz="half" idx="10"/>
          </p:nvPr>
        </p:nvSpPr>
        <p:spPr/>
        <p:txBody>
          <a:bodyPr/>
          <a:lstStyle/>
          <a:p>
            <a:fld id="{1041633E-85A3-4CA2-82DE-06FBBFD7C838}" type="datetimeFigureOut">
              <a:rPr lang="en-IN" smtClean="0"/>
              <a:t>14-03-2023</a:t>
            </a:fld>
            <a:endParaRPr lang="en-IN"/>
          </a:p>
        </p:txBody>
      </p:sp>
      <p:sp>
        <p:nvSpPr>
          <p:cNvPr id="6" name="Footer Placeholder 5">
            <a:extLst>
              <a:ext uri="{FF2B5EF4-FFF2-40B4-BE49-F238E27FC236}">
                <a16:creationId xmlns:a16="http://schemas.microsoft.com/office/drawing/2014/main" id="{E0076240-3792-C6EE-B4BF-D448C74F80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3B792-DA83-838A-6DC8-4472F2C289B9}"/>
              </a:ext>
            </a:extLst>
          </p:cNvPr>
          <p:cNvSpPr>
            <a:spLocks noGrp="1"/>
          </p:cNvSpPr>
          <p:nvPr>
            <p:ph type="sldNum" sz="quarter" idx="12"/>
          </p:nvPr>
        </p:nvSpPr>
        <p:spPr/>
        <p:txBody>
          <a:bodyPr/>
          <a:lstStyle/>
          <a:p>
            <a:fld id="{0002B130-1F25-4088-8DCA-A9D0B6C882DD}" type="slidenum">
              <a:rPr lang="en-IN" smtClean="0"/>
              <a:t>‹#›</a:t>
            </a:fld>
            <a:endParaRPr lang="en-IN"/>
          </a:p>
        </p:txBody>
      </p:sp>
    </p:spTree>
    <p:extLst>
      <p:ext uri="{BB962C8B-B14F-4D97-AF65-F5344CB8AC3E}">
        <p14:creationId xmlns:p14="http://schemas.microsoft.com/office/powerpoint/2010/main" val="242306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7EDE2"/>
            </a:gs>
            <a:gs pos="83000">
              <a:srgbClr val="F28482">
                <a:alpha val="81000"/>
              </a:srgbClr>
            </a:gs>
            <a:gs pos="100000">
              <a:srgbClr val="F5CAC3"/>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85B7E-AD5D-1A0D-721F-2FEB3ED84C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F58E94-5BEE-E983-4711-5FB7863BC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5FA5C-3B9C-EECD-CE13-F80E8C5B2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633E-85A3-4CA2-82DE-06FBBFD7C838}" type="datetimeFigureOut">
              <a:rPr lang="en-IN" smtClean="0"/>
              <a:t>14-03-2023</a:t>
            </a:fld>
            <a:endParaRPr lang="en-IN"/>
          </a:p>
        </p:txBody>
      </p:sp>
      <p:sp>
        <p:nvSpPr>
          <p:cNvPr id="5" name="Footer Placeholder 4">
            <a:extLst>
              <a:ext uri="{FF2B5EF4-FFF2-40B4-BE49-F238E27FC236}">
                <a16:creationId xmlns:a16="http://schemas.microsoft.com/office/drawing/2014/main" id="{BE7F4E57-5844-97D9-9A5B-839533A3C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01D494-23F0-7712-AD67-A97784B1D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2B130-1F25-4088-8DCA-A9D0B6C882DD}" type="slidenum">
              <a:rPr lang="en-IN" smtClean="0"/>
              <a:t>‹#›</a:t>
            </a:fld>
            <a:endParaRPr lang="en-IN"/>
          </a:p>
        </p:txBody>
      </p:sp>
    </p:spTree>
    <p:extLst>
      <p:ext uri="{BB962C8B-B14F-4D97-AF65-F5344CB8AC3E}">
        <p14:creationId xmlns:p14="http://schemas.microsoft.com/office/powerpoint/2010/main" val="3896752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0167923609001377?via%3Dihub#preview-section-references" TargetMode="External"/><Relationship Id="rId2" Type="http://schemas.openxmlformats.org/officeDocument/2006/relationships/hyperlink" Target="https://ieeexplore.ieee.org/abstract/document/9104095" TargetMode="External"/><Relationship Id="rId1" Type="http://schemas.openxmlformats.org/officeDocument/2006/relationships/slideLayout" Target="../slideLayouts/slideLayout2.xml"/><Relationship Id="rId4" Type="http://schemas.openxmlformats.org/officeDocument/2006/relationships/hyperlink" Target="https://www.scirp.org/journal/paperinformation.aspx?paperid=107796#ref10"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610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14" name="!!bg1">
            <a:extLst>
              <a:ext uri="{FF2B5EF4-FFF2-40B4-BE49-F238E27FC236}">
                <a16:creationId xmlns:a16="http://schemas.microsoft.com/office/drawing/2014/main" id="{74A7635C-9048-B62D-9FD9-6EAA561F67CB}"/>
              </a:ext>
            </a:extLst>
          </p:cNvPr>
          <p:cNvSpPr/>
          <p:nvPr/>
        </p:nvSpPr>
        <p:spPr>
          <a:xfrm>
            <a:off x="1802197" y="-367692"/>
            <a:ext cx="10895116" cy="7645822"/>
          </a:xfrm>
          <a:prstGeom prst="rect">
            <a:avLst/>
          </a:prstGeom>
          <a:gradFill flip="none" rotWithShape="1">
            <a:gsLst>
              <a:gs pos="0">
                <a:srgbClr val="F28482">
                  <a:alpha val="0"/>
                </a:srgbClr>
              </a:gs>
              <a:gs pos="100000">
                <a:schemeClr val="tx1">
                  <a:lumMod val="85000"/>
                  <a:lumOff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2">
            <a:extLst>
              <a:ext uri="{FF2B5EF4-FFF2-40B4-BE49-F238E27FC236}">
                <a16:creationId xmlns:a16="http://schemas.microsoft.com/office/drawing/2014/main" id="{CF53ED1B-D3BD-5A9A-8F70-EEFF57D33C6F}"/>
              </a:ext>
            </a:extLst>
          </p:cNvPr>
          <p:cNvGraphicFramePr>
            <a:graphicFrameLocks noGrp="1"/>
          </p:cNvGraphicFramePr>
          <p:nvPr>
            <p:extLst>
              <p:ext uri="{D42A27DB-BD31-4B8C-83A1-F6EECF244321}">
                <p14:modId xmlns:p14="http://schemas.microsoft.com/office/powerpoint/2010/main" val="172575821"/>
              </p:ext>
            </p:extLst>
          </p:nvPr>
        </p:nvGraphicFramePr>
        <p:xfrm>
          <a:off x="5504395" y="4274934"/>
          <a:ext cx="6198820" cy="1684808"/>
        </p:xfrm>
        <a:graphic>
          <a:graphicData uri="http://schemas.openxmlformats.org/drawingml/2006/table">
            <a:tbl>
              <a:tblPr bandRow="1">
                <a:tableStyleId>{21E4AEA4-8DFA-4A89-87EB-49C32662AFE0}</a:tableStyleId>
              </a:tblPr>
              <a:tblGrid>
                <a:gridCol w="3099410">
                  <a:extLst>
                    <a:ext uri="{9D8B030D-6E8A-4147-A177-3AD203B41FA5}">
                      <a16:colId xmlns:a16="http://schemas.microsoft.com/office/drawing/2014/main" val="320057949"/>
                    </a:ext>
                  </a:extLst>
                </a:gridCol>
                <a:gridCol w="3099410">
                  <a:extLst>
                    <a:ext uri="{9D8B030D-6E8A-4147-A177-3AD203B41FA5}">
                      <a16:colId xmlns:a16="http://schemas.microsoft.com/office/drawing/2014/main" val="4086281112"/>
                    </a:ext>
                  </a:extLst>
                </a:gridCol>
              </a:tblGrid>
              <a:tr h="421202">
                <a:tc>
                  <a:txBody>
                    <a:bodyPr/>
                    <a:lstStyle/>
                    <a:p>
                      <a:pPr algn="ctr"/>
                      <a:r>
                        <a:rPr lang="en-IN" sz="1600" b="0" i="0" dirty="0">
                          <a:solidFill>
                            <a:srgbClr val="30343F"/>
                          </a:solidFill>
                          <a:latin typeface="Georgia" panose="02040502050405020303" pitchFamily="18" charset="0"/>
                        </a:rPr>
                        <a:t>Anshi Shah</a:t>
                      </a:r>
                    </a:p>
                  </a:txBody>
                  <a:tcPr anchor="ctr"/>
                </a:tc>
                <a:tc>
                  <a:txBody>
                    <a:bodyPr/>
                    <a:lstStyle/>
                    <a:p>
                      <a:pPr algn="ctr"/>
                      <a:r>
                        <a:rPr lang="en-IN" sz="1600" b="0" i="0" dirty="0">
                          <a:solidFill>
                            <a:srgbClr val="30343F"/>
                          </a:solidFill>
                          <a:latin typeface="Georgia" panose="02040502050405020303" pitchFamily="18" charset="0"/>
                        </a:rPr>
                        <a:t>AU2040087</a:t>
                      </a:r>
                    </a:p>
                  </a:txBody>
                  <a:tcPr anchor="ctr"/>
                </a:tc>
                <a:extLst>
                  <a:ext uri="{0D108BD9-81ED-4DB2-BD59-A6C34878D82A}">
                    <a16:rowId xmlns:a16="http://schemas.microsoft.com/office/drawing/2014/main" val="1429403317"/>
                  </a:ext>
                </a:extLst>
              </a:tr>
              <a:tr h="421202">
                <a:tc>
                  <a:txBody>
                    <a:bodyPr/>
                    <a:lstStyle/>
                    <a:p>
                      <a:pPr algn="ctr"/>
                      <a:r>
                        <a:rPr lang="en-IN" sz="1600" b="0" i="0" dirty="0">
                          <a:solidFill>
                            <a:srgbClr val="30343F"/>
                          </a:solidFill>
                          <a:latin typeface="Georgia" panose="02040502050405020303" pitchFamily="18" charset="0"/>
                        </a:rPr>
                        <a:t>Rahi Shah</a:t>
                      </a:r>
                    </a:p>
                  </a:txBody>
                  <a:tcPr anchor="ctr"/>
                </a:tc>
                <a:tc>
                  <a:txBody>
                    <a:bodyPr/>
                    <a:lstStyle/>
                    <a:p>
                      <a:pPr algn="ctr"/>
                      <a:r>
                        <a:rPr lang="en-IN" sz="1600" b="0" i="0" dirty="0">
                          <a:solidFill>
                            <a:srgbClr val="30343F"/>
                          </a:solidFill>
                          <a:latin typeface="Georgia" panose="02040502050405020303" pitchFamily="18" charset="0"/>
                        </a:rPr>
                        <a:t>AU2040070</a:t>
                      </a:r>
                    </a:p>
                  </a:txBody>
                  <a:tcPr anchor="ctr"/>
                </a:tc>
                <a:extLst>
                  <a:ext uri="{0D108BD9-81ED-4DB2-BD59-A6C34878D82A}">
                    <a16:rowId xmlns:a16="http://schemas.microsoft.com/office/drawing/2014/main" val="1812122819"/>
                  </a:ext>
                </a:extLst>
              </a:tr>
              <a:tr h="421202">
                <a:tc>
                  <a:txBody>
                    <a:bodyPr/>
                    <a:lstStyle/>
                    <a:p>
                      <a:pPr algn="ctr"/>
                      <a:r>
                        <a:rPr lang="en-IN" sz="1600" b="0" i="0" dirty="0">
                          <a:solidFill>
                            <a:srgbClr val="30343F"/>
                          </a:solidFill>
                          <a:latin typeface="Georgia" panose="02040502050405020303" pitchFamily="18" charset="0"/>
                        </a:rPr>
                        <a:t>Kenil Shah</a:t>
                      </a:r>
                    </a:p>
                  </a:txBody>
                  <a:tcPr anchor="ctr"/>
                </a:tc>
                <a:tc>
                  <a:txBody>
                    <a:bodyPr/>
                    <a:lstStyle/>
                    <a:p>
                      <a:pPr algn="ctr"/>
                      <a:r>
                        <a:rPr lang="en-IN" sz="1600" b="0" i="0" dirty="0">
                          <a:solidFill>
                            <a:srgbClr val="30343F"/>
                          </a:solidFill>
                          <a:latin typeface="Georgia" panose="02040502050405020303" pitchFamily="18" charset="0"/>
                        </a:rPr>
                        <a:t>AU2040111</a:t>
                      </a:r>
                    </a:p>
                  </a:txBody>
                  <a:tcPr anchor="ctr"/>
                </a:tc>
                <a:extLst>
                  <a:ext uri="{0D108BD9-81ED-4DB2-BD59-A6C34878D82A}">
                    <a16:rowId xmlns:a16="http://schemas.microsoft.com/office/drawing/2014/main" val="809622421"/>
                  </a:ext>
                </a:extLst>
              </a:tr>
              <a:tr h="421202">
                <a:tc>
                  <a:txBody>
                    <a:bodyPr/>
                    <a:lstStyle/>
                    <a:p>
                      <a:pPr algn="ctr"/>
                      <a:r>
                        <a:rPr lang="en-IN" sz="1600" b="0" i="0" dirty="0">
                          <a:solidFill>
                            <a:srgbClr val="30343F"/>
                          </a:solidFill>
                          <a:latin typeface="Georgia" panose="02040502050405020303" pitchFamily="18" charset="0"/>
                        </a:rPr>
                        <a:t>Yesha Dhivar</a:t>
                      </a:r>
                    </a:p>
                  </a:txBody>
                  <a:tcPr anchor="ctr"/>
                </a:tc>
                <a:tc>
                  <a:txBody>
                    <a:bodyPr/>
                    <a:lstStyle/>
                    <a:p>
                      <a:pPr algn="ctr"/>
                      <a:r>
                        <a:rPr lang="en-IN" sz="1600" b="0" i="0" dirty="0">
                          <a:solidFill>
                            <a:srgbClr val="30343F"/>
                          </a:solidFill>
                          <a:latin typeface="Georgia" panose="02040502050405020303" pitchFamily="18" charset="0"/>
                        </a:rPr>
                        <a:t>AU2040215</a:t>
                      </a:r>
                    </a:p>
                  </a:txBody>
                  <a:tcPr anchor="ctr"/>
                </a:tc>
                <a:extLst>
                  <a:ext uri="{0D108BD9-81ED-4DB2-BD59-A6C34878D82A}">
                    <a16:rowId xmlns:a16="http://schemas.microsoft.com/office/drawing/2014/main" val="3678140561"/>
                  </a:ext>
                </a:extLst>
              </a:tr>
            </a:tbl>
          </a:graphicData>
        </a:graphic>
      </p:graphicFrame>
      <p:sp>
        <p:nvSpPr>
          <p:cNvPr id="5" name="TextBox 4">
            <a:extLst>
              <a:ext uri="{FF2B5EF4-FFF2-40B4-BE49-F238E27FC236}">
                <a16:creationId xmlns:a16="http://schemas.microsoft.com/office/drawing/2014/main" id="{56070DCE-40F4-BACB-47E0-C190A19C9393}"/>
              </a:ext>
            </a:extLst>
          </p:cNvPr>
          <p:cNvSpPr txBox="1"/>
          <p:nvPr/>
        </p:nvSpPr>
        <p:spPr>
          <a:xfrm>
            <a:off x="5471444" y="3805474"/>
            <a:ext cx="3977113" cy="369332"/>
          </a:xfrm>
          <a:prstGeom prst="rect">
            <a:avLst/>
          </a:prstGeom>
          <a:noFill/>
        </p:spPr>
        <p:txBody>
          <a:bodyPr wrap="square">
            <a:spAutoFit/>
          </a:bodyPr>
          <a:lstStyle/>
          <a:p>
            <a:r>
              <a:rPr lang="en-IN" b="1" i="1" dirty="0">
                <a:solidFill>
                  <a:srgbClr val="F7EDE2"/>
                </a:solidFill>
                <a:effectLst>
                  <a:outerShdw blurRad="50800" dist="38100" dir="2700000" algn="tl" rotWithShape="0">
                    <a:prstClr val="black">
                      <a:alpha val="40000"/>
                    </a:prstClr>
                  </a:outerShdw>
                </a:effectLst>
                <a:latin typeface="Georgia" panose="02040502050405020303" pitchFamily="18" charset="0"/>
              </a:rPr>
              <a:t>Group 3: Good Pointsss</a:t>
            </a:r>
          </a:p>
        </p:txBody>
      </p:sp>
      <p:sp>
        <p:nvSpPr>
          <p:cNvPr id="8" name="TextBox 7">
            <a:extLst>
              <a:ext uri="{FF2B5EF4-FFF2-40B4-BE49-F238E27FC236}">
                <a16:creationId xmlns:a16="http://schemas.microsoft.com/office/drawing/2014/main" id="{E7498513-FA59-0768-E5B5-DDABCBF59FDF}"/>
              </a:ext>
            </a:extLst>
          </p:cNvPr>
          <p:cNvSpPr txBox="1"/>
          <p:nvPr/>
        </p:nvSpPr>
        <p:spPr>
          <a:xfrm>
            <a:off x="5504395" y="2042018"/>
            <a:ext cx="6198820" cy="769441"/>
          </a:xfrm>
          <a:prstGeom prst="rect">
            <a:avLst/>
          </a:prstGeom>
          <a:noFill/>
          <a:ln>
            <a:solidFill>
              <a:srgbClr val="F7EDE2"/>
            </a:solidFill>
          </a:ln>
        </p:spPr>
        <p:txBody>
          <a:bodyPr wrap="square" rtlCol="0">
            <a:spAutoFit/>
          </a:bodyPr>
          <a:lstStyle/>
          <a:p>
            <a:r>
              <a:rPr lang="en-IN" sz="4400" b="1" dirty="0">
                <a:ln w="0"/>
                <a:solidFill>
                  <a:srgbClr val="F7EDE2"/>
                </a:solidFill>
                <a:effectLst>
                  <a:outerShdw blurRad="50800" dist="38100" dir="2700000" algn="tl" rotWithShape="0">
                    <a:prstClr val="black">
                      <a:alpha val="40000"/>
                    </a:prstClr>
                  </a:outerShdw>
                </a:effectLst>
                <a:latin typeface="Mongolian Baiti" panose="03000500000000000000" pitchFamily="66" charset="0"/>
                <a:ea typeface="Lato" panose="020B0604020202020204" pitchFamily="34" charset="0"/>
                <a:cs typeface="Mongolian Baiti" panose="03000500000000000000" pitchFamily="66" charset="0"/>
              </a:rPr>
              <a:t>Wine Quality Prediction</a:t>
            </a:r>
          </a:p>
        </p:txBody>
      </p:sp>
      <p:sp>
        <p:nvSpPr>
          <p:cNvPr id="15" name="bg1">
            <a:extLst>
              <a:ext uri="{FF2B5EF4-FFF2-40B4-BE49-F238E27FC236}">
                <a16:creationId xmlns:a16="http://schemas.microsoft.com/office/drawing/2014/main" id="{949384EB-0102-E6CF-0C60-961D9F5184EA}"/>
              </a:ext>
            </a:extLst>
          </p:cNvPr>
          <p:cNvSpPr/>
          <p:nvPr/>
        </p:nvSpPr>
        <p:spPr>
          <a:xfrm>
            <a:off x="15405413" y="26219"/>
            <a:ext cx="6096000" cy="6858000"/>
          </a:xfrm>
          <a:prstGeom prst="rect">
            <a:avLst/>
          </a:prstGeom>
          <a:blipFill dpi="0" rotWithShape="1">
            <a:blip r:embed="rId4">
              <a:alphaModFix amt="78000"/>
              <a:extLst>
                <a:ext uri="{BEBA8EAE-BF5A-486C-A8C5-ECC9F3942E4B}">
                  <a14:imgProps xmlns:a14="http://schemas.microsoft.com/office/drawing/2010/main">
                    <a14:imgLayer r:embed="rId5">
                      <a14:imgEffect>
                        <a14:brightnessContrast contrast="28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5648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97558"/>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References</a:t>
            </a:r>
          </a:p>
        </p:txBody>
      </p:sp>
      <p:sp>
        <p:nvSpPr>
          <p:cNvPr id="11" name="TextBox 10">
            <a:extLst>
              <a:ext uri="{FF2B5EF4-FFF2-40B4-BE49-F238E27FC236}">
                <a16:creationId xmlns:a16="http://schemas.microsoft.com/office/drawing/2014/main" id="{1BC7D586-6A28-843A-BA25-23616DE2B2DB}"/>
              </a:ext>
            </a:extLst>
          </p:cNvPr>
          <p:cNvSpPr txBox="1"/>
          <p:nvPr/>
        </p:nvSpPr>
        <p:spPr>
          <a:xfrm>
            <a:off x="1165163" y="1924328"/>
            <a:ext cx="8324072" cy="1046440"/>
          </a:xfrm>
          <a:prstGeom prst="rect">
            <a:avLst/>
          </a:prstGeom>
          <a:noFill/>
        </p:spPr>
        <p:txBody>
          <a:bodyPr wrap="square">
            <a:spAutoFit/>
          </a:bodyPr>
          <a:lstStyle/>
          <a:p>
            <a:r>
              <a:rPr lang="en-US" sz="2000" dirty="0">
                <a:solidFill>
                  <a:srgbClr val="30343F"/>
                </a:solidFill>
                <a:latin typeface="Georgia" panose="02040502050405020303" pitchFamily="18" charset="0"/>
                <a:ea typeface="Verdana" panose="020B0604030504040204" pitchFamily="34" charset="0"/>
                <a:cs typeface="Times New Roman" panose="02020603050405020304" pitchFamily="18" charset="0"/>
              </a:rPr>
              <a:t>Red Wine Quality Prediction Using Machine Learning Techniques</a:t>
            </a:r>
          </a:p>
          <a:p>
            <a:r>
              <a:rPr lang="en-US" sz="1400" i="1" dirty="0">
                <a:solidFill>
                  <a:srgbClr val="30343F"/>
                </a:solidFill>
                <a:latin typeface="Georgia" panose="02040502050405020303" pitchFamily="18" charset="0"/>
                <a:ea typeface="Verdana" panose="020B0604030504040204" pitchFamily="34" charset="0"/>
                <a:cs typeface="Times New Roman" panose="02020603050405020304" pitchFamily="18" charset="0"/>
              </a:rPr>
              <a:t>By IEEE</a:t>
            </a:r>
          </a:p>
          <a:p>
            <a:r>
              <a:rPr lang="en-US" sz="1400" i="1" dirty="0">
                <a:solidFill>
                  <a:srgbClr val="30343F"/>
                </a:solidFill>
                <a:latin typeface="Georgia" panose="02040502050405020303" pitchFamily="18" charset="0"/>
                <a:ea typeface="Verdana" panose="020B0604030504040204" pitchFamily="34" charset="0"/>
                <a:cs typeface="Times New Roman" panose="02020603050405020304" pitchFamily="18" charset="0"/>
                <a:hlinkClick r:id="rId2"/>
              </a:rPr>
              <a:t>https://ieeexplore.ieee.org/abstract/document/9104095</a:t>
            </a:r>
            <a:endParaRPr lang="en-US" sz="1400" i="1"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endParaRPr lang="en-US" sz="1400" i="1"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E591C86B-EDD1-AA65-2973-56CAB78A7ABD}"/>
              </a:ext>
            </a:extLst>
          </p:cNvPr>
          <p:cNvSpPr txBox="1"/>
          <p:nvPr/>
        </p:nvSpPr>
        <p:spPr>
          <a:xfrm>
            <a:off x="1165163" y="3023119"/>
            <a:ext cx="8986545" cy="1138773"/>
          </a:xfrm>
          <a:prstGeom prst="rect">
            <a:avLst/>
          </a:prstGeom>
          <a:noFill/>
        </p:spPr>
        <p:txBody>
          <a:bodyPr wrap="square">
            <a:spAutoFit/>
          </a:bodyPr>
          <a:lstStyle/>
          <a:p>
            <a:pPr algn="l"/>
            <a:r>
              <a:rPr lang="en-US" sz="2000" b="0" i="0" dirty="0">
                <a:solidFill>
                  <a:srgbClr val="2E2E2E"/>
                </a:solidFill>
                <a:effectLst/>
                <a:latin typeface="Georgia" panose="02040502050405020303" pitchFamily="18" charset="0"/>
              </a:rPr>
              <a:t>Modeling wine preferences by data mining from physicochemical properties</a:t>
            </a:r>
          </a:p>
          <a:p>
            <a:pPr algn="l"/>
            <a:r>
              <a:rPr lang="en-US" sz="1400" b="0" i="1" dirty="0">
                <a:solidFill>
                  <a:srgbClr val="2E2E2E"/>
                </a:solidFill>
                <a:effectLst/>
                <a:latin typeface="Georgia" panose="02040502050405020303" pitchFamily="18" charset="0"/>
                <a:hlinkClick r:id="rId3"/>
              </a:rPr>
              <a:t>https://www.sciencedirect.com/science/article/abs/pii/S0167923609001377?via%3Dihub#preview-section-references</a:t>
            </a:r>
            <a:endParaRPr lang="en-US" sz="1400" i="1" dirty="0">
              <a:solidFill>
                <a:srgbClr val="2E2E2E"/>
              </a:solidFill>
              <a:latin typeface="Georgia" panose="02040502050405020303" pitchFamily="18" charset="0"/>
            </a:endParaRPr>
          </a:p>
          <a:p>
            <a:pPr algn="l"/>
            <a:endParaRPr lang="en-US" sz="2000" b="0" i="0" dirty="0">
              <a:solidFill>
                <a:srgbClr val="2E2E2E"/>
              </a:solidFill>
              <a:effectLst/>
              <a:latin typeface="Georgia" panose="02040502050405020303" pitchFamily="18" charset="0"/>
            </a:endParaRPr>
          </a:p>
        </p:txBody>
      </p:sp>
      <p:sp>
        <p:nvSpPr>
          <p:cNvPr id="3" name="TextBox 2">
            <a:extLst>
              <a:ext uri="{FF2B5EF4-FFF2-40B4-BE49-F238E27FC236}">
                <a16:creationId xmlns:a16="http://schemas.microsoft.com/office/drawing/2014/main" id="{DE7FF8BB-2725-1F72-7945-CF4D5EB929AB}"/>
              </a:ext>
            </a:extLst>
          </p:cNvPr>
          <p:cNvSpPr txBox="1"/>
          <p:nvPr/>
        </p:nvSpPr>
        <p:spPr>
          <a:xfrm>
            <a:off x="1165162" y="4214243"/>
            <a:ext cx="8986545" cy="923330"/>
          </a:xfrm>
          <a:prstGeom prst="rect">
            <a:avLst/>
          </a:prstGeom>
          <a:noFill/>
        </p:spPr>
        <p:txBody>
          <a:bodyPr wrap="square">
            <a:spAutoFit/>
          </a:bodyPr>
          <a:lstStyle/>
          <a:p>
            <a:pPr algn="l"/>
            <a:r>
              <a:rPr lang="en-US" sz="2000" b="0" i="0" dirty="0">
                <a:solidFill>
                  <a:srgbClr val="2E2E2E"/>
                </a:solidFill>
                <a:effectLst/>
                <a:latin typeface="Georgia" panose="02040502050405020303" pitchFamily="18" charset="0"/>
              </a:rPr>
              <a:t>Prediction of Wine Quality Using Machine Learning Algorithms</a:t>
            </a:r>
          </a:p>
          <a:p>
            <a:pPr algn="l"/>
            <a:r>
              <a:rPr lang="en-US" sz="1400" b="0" i="1" dirty="0">
                <a:solidFill>
                  <a:srgbClr val="2E2E2E"/>
                </a:solidFill>
                <a:effectLst/>
                <a:latin typeface="Georgia" panose="02040502050405020303" pitchFamily="18" charset="0"/>
                <a:hlinkClick r:id="rId4"/>
              </a:rPr>
              <a:t>https://www.scirp.org/journal/paperinformation.aspx?paperid=107796#ref10</a:t>
            </a:r>
            <a:endParaRPr lang="en-US" sz="1400" b="0" i="1" dirty="0">
              <a:solidFill>
                <a:srgbClr val="2E2E2E"/>
              </a:solidFill>
              <a:effectLst/>
              <a:latin typeface="Georgia" panose="02040502050405020303" pitchFamily="18" charset="0"/>
            </a:endParaRPr>
          </a:p>
          <a:p>
            <a:pPr algn="l"/>
            <a:endParaRPr lang="en-US" sz="2000" b="0" i="0" dirty="0">
              <a:solidFill>
                <a:srgbClr val="2E2E2E"/>
              </a:solidFill>
              <a:effectLst/>
              <a:latin typeface="Georgia" panose="02040502050405020303" pitchFamily="18" charset="0"/>
            </a:endParaRPr>
          </a:p>
        </p:txBody>
      </p:sp>
      <p:sp>
        <p:nvSpPr>
          <p:cNvPr id="4" name="TextBox 3">
            <a:extLst>
              <a:ext uri="{FF2B5EF4-FFF2-40B4-BE49-F238E27FC236}">
                <a16:creationId xmlns:a16="http://schemas.microsoft.com/office/drawing/2014/main" id="{24449CA9-2556-CBA1-2717-ABD36114536B}"/>
              </a:ext>
            </a:extLst>
          </p:cNvPr>
          <p:cNvSpPr txBox="1"/>
          <p:nvPr/>
        </p:nvSpPr>
        <p:spPr>
          <a:xfrm>
            <a:off x="2996590" y="5611607"/>
            <a:ext cx="6198820" cy="769441"/>
          </a:xfrm>
          <a:prstGeom prst="rect">
            <a:avLst/>
          </a:prstGeom>
          <a:noFill/>
        </p:spPr>
        <p:txBody>
          <a:bodyPr wrap="square" rtlCol="0">
            <a:spAutoFit/>
          </a:bodyPr>
          <a:lstStyle/>
          <a:p>
            <a:pPr algn="ctr"/>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Thank You!</a:t>
            </a:r>
          </a:p>
        </p:txBody>
      </p:sp>
      <p:grpSp>
        <p:nvGrpSpPr>
          <p:cNvPr id="5" name="Group 4">
            <a:extLst>
              <a:ext uri="{FF2B5EF4-FFF2-40B4-BE49-F238E27FC236}">
                <a16:creationId xmlns:a16="http://schemas.microsoft.com/office/drawing/2014/main" id="{3FF2C1EF-5F6A-87A4-E9A3-06F4B7B49737}"/>
              </a:ext>
            </a:extLst>
          </p:cNvPr>
          <p:cNvGrpSpPr/>
          <p:nvPr/>
        </p:nvGrpSpPr>
        <p:grpSpPr>
          <a:xfrm>
            <a:off x="547395" y="-718039"/>
            <a:ext cx="11097209" cy="8294077"/>
            <a:chOff x="547395" y="-726831"/>
            <a:chExt cx="11097209" cy="8294077"/>
          </a:xfrm>
        </p:grpSpPr>
        <p:cxnSp>
          <p:nvCxnSpPr>
            <p:cNvPr id="6" name="Straight Connector 5">
              <a:extLst>
                <a:ext uri="{FF2B5EF4-FFF2-40B4-BE49-F238E27FC236}">
                  <a16:creationId xmlns:a16="http://schemas.microsoft.com/office/drawing/2014/main" id="{64212472-A4FC-3E31-BC9A-12B15BBF5B1D}"/>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88E34C1-A920-C68B-1BED-A6064828DCF1}"/>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8727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7EDE2"/>
            </a:gs>
            <a:gs pos="83000">
              <a:srgbClr val="F28482">
                <a:alpha val="81000"/>
              </a:srgbClr>
            </a:gs>
            <a:gs pos="100000">
              <a:srgbClr val="F5CAC3"/>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4053609"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Introduction</a:t>
            </a:r>
          </a:p>
        </p:txBody>
      </p:sp>
      <p:sp>
        <p:nvSpPr>
          <p:cNvPr id="5" name="bg2">
            <a:extLst>
              <a:ext uri="{FF2B5EF4-FFF2-40B4-BE49-F238E27FC236}">
                <a16:creationId xmlns:a16="http://schemas.microsoft.com/office/drawing/2014/main" id="{D831A72E-D7D6-0092-884A-62AC23C94475}"/>
              </a:ext>
            </a:extLst>
          </p:cNvPr>
          <p:cNvSpPr/>
          <p:nvPr/>
        </p:nvSpPr>
        <p:spPr>
          <a:xfrm>
            <a:off x="6096000" y="0"/>
            <a:ext cx="6096000" cy="6858000"/>
          </a:xfrm>
          <a:prstGeom prst="rect">
            <a:avLst/>
          </a:prstGeom>
          <a:blipFill dpi="0" rotWithShape="1">
            <a:blip r:embed="rId2">
              <a:alphaModFix amt="78000"/>
              <a:extLst>
                <a:ext uri="{BEBA8EAE-BF5A-486C-A8C5-ECC9F3942E4B}">
                  <a14:imgProps xmlns:a14="http://schemas.microsoft.com/office/drawing/2010/main">
                    <a14:imgLayer r:embed="rId3">
                      <a14:imgEffect>
                        <a14:brightnessContrast contrast="28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1BC7D586-6A28-843A-BA25-23616DE2B2DB}"/>
              </a:ext>
            </a:extLst>
          </p:cNvPr>
          <p:cNvSpPr txBox="1"/>
          <p:nvPr/>
        </p:nvSpPr>
        <p:spPr>
          <a:xfrm>
            <a:off x="1165162" y="1816991"/>
            <a:ext cx="4274966" cy="3970318"/>
          </a:xfrm>
          <a:prstGeom prst="rect">
            <a:avLst/>
          </a:prstGeom>
          <a:noFill/>
        </p:spPr>
        <p:txBody>
          <a:bodyPr wrap="square">
            <a:spAutoFit/>
          </a:bodyPr>
          <a:lstStyle/>
          <a:p>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The quality of wine is important for consumers and producers. </a:t>
            </a:r>
          </a:p>
          <a:p>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Historically, wine quality was determined at the end of production, but with the development of technology and the availability of data, machine learning techniques have been used to determine wine quality in the development phase. </a:t>
            </a:r>
          </a:p>
          <a:p>
            <a:endPar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r>
              <a:rPr lang="en-US" b="1" dirty="0">
                <a:solidFill>
                  <a:srgbClr val="30343F"/>
                </a:solidFill>
                <a:latin typeface="Georgia" panose="02040502050405020303" pitchFamily="18" charset="0"/>
                <a:ea typeface="Verdana" panose="020B0604030504040204" pitchFamily="34" charset="0"/>
                <a:cs typeface="Times New Roman" panose="02020603050405020304" pitchFamily="18" charset="0"/>
              </a:rPr>
              <a:t>This saves time and money and allows for the tuning of parameters that control wine quality.</a:t>
            </a:r>
            <a:endParaRPr lang="en-IN" b="1"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3875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7EDE2"/>
            </a:gs>
            <a:gs pos="83000">
              <a:srgbClr val="F28482">
                <a:alpha val="81000"/>
              </a:srgbClr>
            </a:gs>
            <a:gs pos="100000">
              <a:srgbClr val="F5CAC3"/>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5030365"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Problem Statement</a:t>
            </a:r>
          </a:p>
        </p:txBody>
      </p:sp>
      <p:sp>
        <p:nvSpPr>
          <p:cNvPr id="11" name="TextBox 10">
            <a:extLst>
              <a:ext uri="{FF2B5EF4-FFF2-40B4-BE49-F238E27FC236}">
                <a16:creationId xmlns:a16="http://schemas.microsoft.com/office/drawing/2014/main" id="{1BC7D586-6A28-843A-BA25-23616DE2B2DB}"/>
              </a:ext>
            </a:extLst>
          </p:cNvPr>
          <p:cNvSpPr txBox="1"/>
          <p:nvPr/>
        </p:nvSpPr>
        <p:spPr>
          <a:xfrm>
            <a:off x="1165162" y="2022264"/>
            <a:ext cx="4545174" cy="3416320"/>
          </a:xfrm>
          <a:prstGeom prst="rect">
            <a:avLst/>
          </a:prstGeom>
          <a:noFill/>
        </p:spPr>
        <p:txBody>
          <a:bodyPr wrap="square">
            <a:spAutoFit/>
          </a:bodyPr>
          <a:lstStyle/>
          <a:p>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Machine learning techniques can help wine manufacturers analyze basic parameters that determine wine quality, enabling them to fine-tune the wine's taste during the development process. </a:t>
            </a:r>
          </a:p>
          <a:p>
            <a:endPar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r>
              <a:rPr lang="en-US" b="1" dirty="0">
                <a:solidFill>
                  <a:srgbClr val="30343F"/>
                </a:solidFill>
                <a:latin typeface="Georgia" panose="02040502050405020303" pitchFamily="18" charset="0"/>
                <a:ea typeface="Verdana" panose="020B0604030504040204" pitchFamily="34" charset="0"/>
                <a:cs typeface="Times New Roman" panose="02020603050405020304" pitchFamily="18" charset="0"/>
              </a:rPr>
              <a:t>The goal of this work is to use machine learning to identify the most significant parameters that control wine quality and predict wine quality based on those parameters.</a:t>
            </a:r>
          </a:p>
        </p:txBody>
      </p:sp>
      <p:pic>
        <p:nvPicPr>
          <p:cNvPr id="1026" name="Picture 2" descr="What Makes Great Wine… Great?. Using Machine Learning and Partial… | by  Travis Tang | Towards Data Science">
            <a:extLst>
              <a:ext uri="{FF2B5EF4-FFF2-40B4-BE49-F238E27FC236}">
                <a16:creationId xmlns:a16="http://schemas.microsoft.com/office/drawing/2014/main" id="{9E816B59-3ADD-05F1-F20B-58E017549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0942" y="1909947"/>
            <a:ext cx="4405896" cy="352863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420AC1D-ADF5-1D16-2DF9-3AD46FDDA392}"/>
              </a:ext>
            </a:extLst>
          </p:cNvPr>
          <p:cNvGrpSpPr/>
          <p:nvPr/>
        </p:nvGrpSpPr>
        <p:grpSpPr>
          <a:xfrm>
            <a:off x="547395" y="-718039"/>
            <a:ext cx="11097209" cy="8294077"/>
            <a:chOff x="547395" y="-726831"/>
            <a:chExt cx="11097209" cy="8294077"/>
          </a:xfrm>
        </p:grpSpPr>
        <p:cxnSp>
          <p:nvCxnSpPr>
            <p:cNvPr id="18" name="Straight Connector 17">
              <a:extLst>
                <a:ext uri="{FF2B5EF4-FFF2-40B4-BE49-F238E27FC236}">
                  <a16:creationId xmlns:a16="http://schemas.microsoft.com/office/drawing/2014/main" id="{4ED6ABDE-2502-0683-C934-D2EC9BB02B2F}"/>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6D069A-BBEF-37C8-17A0-6E543E9BD602}"/>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228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97558"/>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Existing Body of Work</a:t>
            </a:r>
          </a:p>
        </p:txBody>
      </p:sp>
      <p:sp>
        <p:nvSpPr>
          <p:cNvPr id="11" name="TextBox 10">
            <a:extLst>
              <a:ext uri="{FF2B5EF4-FFF2-40B4-BE49-F238E27FC236}">
                <a16:creationId xmlns:a16="http://schemas.microsoft.com/office/drawing/2014/main" id="{1BC7D586-6A28-843A-BA25-23616DE2B2DB}"/>
              </a:ext>
            </a:extLst>
          </p:cNvPr>
          <p:cNvSpPr txBox="1"/>
          <p:nvPr/>
        </p:nvSpPr>
        <p:spPr>
          <a:xfrm>
            <a:off x="1165161" y="2213577"/>
            <a:ext cx="4797099" cy="923330"/>
          </a:xfrm>
          <a:prstGeom prst="rect">
            <a:avLst/>
          </a:prstGeom>
          <a:noFill/>
        </p:spPr>
        <p:txBody>
          <a:bodyPr wrap="square">
            <a:spAutoFit/>
          </a:bodyPr>
          <a:lstStyle/>
          <a:p>
            <a:r>
              <a:rPr lang="en-US" sz="2000" dirty="0">
                <a:solidFill>
                  <a:srgbClr val="30343F"/>
                </a:solidFill>
                <a:latin typeface="Georgia" panose="02040502050405020303" pitchFamily="18" charset="0"/>
                <a:ea typeface="Verdana" panose="020B0604030504040204" pitchFamily="34" charset="0"/>
                <a:cs typeface="Times New Roman" panose="02020603050405020304" pitchFamily="18" charset="0"/>
              </a:rPr>
              <a:t>Red Wine Quality Prediction Using Machine Learning Techniques</a:t>
            </a:r>
          </a:p>
          <a:p>
            <a:r>
              <a:rPr lang="en-US" sz="1400" i="1" dirty="0">
                <a:solidFill>
                  <a:srgbClr val="30343F"/>
                </a:solidFill>
                <a:latin typeface="Georgia" panose="02040502050405020303" pitchFamily="18" charset="0"/>
                <a:ea typeface="Verdana" panose="020B0604030504040204" pitchFamily="34" charset="0"/>
                <a:cs typeface="Times New Roman" panose="02020603050405020304" pitchFamily="18" charset="0"/>
              </a:rPr>
              <a:t>By IEEE</a:t>
            </a:r>
          </a:p>
        </p:txBody>
      </p:sp>
      <p:sp>
        <p:nvSpPr>
          <p:cNvPr id="2" name="TextBox 1">
            <a:extLst>
              <a:ext uri="{FF2B5EF4-FFF2-40B4-BE49-F238E27FC236}">
                <a16:creationId xmlns:a16="http://schemas.microsoft.com/office/drawing/2014/main" id="{BFEC28DE-1673-D0EC-A712-ED5BAC3092D4}"/>
              </a:ext>
            </a:extLst>
          </p:cNvPr>
          <p:cNvSpPr txBox="1"/>
          <p:nvPr/>
        </p:nvSpPr>
        <p:spPr>
          <a:xfrm>
            <a:off x="1165162" y="3170360"/>
            <a:ext cx="5124368" cy="461665"/>
          </a:xfrm>
          <a:prstGeom prst="rect">
            <a:avLst/>
          </a:prstGeom>
          <a:noFill/>
        </p:spPr>
        <p:txBody>
          <a:bodyPr wrap="square">
            <a:spAutoFit/>
          </a:bodyPr>
          <a:lstStyle/>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S. Kumar, K. Agrawal and N. Mandan, "Red Wine Quality Prediction Using Machine Learning Techniques," 2020 International Conference on Computer Communication and Informatics (ICCCI), Coimbatore, India, 2020, pp. 1-6, </a:t>
            </a:r>
            <a:r>
              <a:rPr lang="en-US" sz="800" dirty="0" err="1">
                <a:solidFill>
                  <a:srgbClr val="30343F"/>
                </a:solidFill>
                <a:latin typeface="Georgia" panose="02040502050405020303" pitchFamily="18" charset="0"/>
                <a:ea typeface="Verdana" panose="020B0604030504040204" pitchFamily="34" charset="0"/>
                <a:cs typeface="Times New Roman" panose="02020603050405020304" pitchFamily="18" charset="0"/>
              </a:rPr>
              <a:t>doi</a:t>
            </a:r>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 10.1109/ICCCI48352.2020.9104095.</a:t>
            </a:r>
          </a:p>
        </p:txBody>
      </p:sp>
      <p:sp>
        <p:nvSpPr>
          <p:cNvPr id="13" name="TextBox 12">
            <a:extLst>
              <a:ext uri="{FF2B5EF4-FFF2-40B4-BE49-F238E27FC236}">
                <a16:creationId xmlns:a16="http://schemas.microsoft.com/office/drawing/2014/main" id="{E591C86B-EDD1-AA65-2973-56CAB78A7ABD}"/>
              </a:ext>
            </a:extLst>
          </p:cNvPr>
          <p:cNvSpPr txBox="1"/>
          <p:nvPr/>
        </p:nvSpPr>
        <p:spPr>
          <a:xfrm>
            <a:off x="1165161" y="3927148"/>
            <a:ext cx="4797099" cy="707886"/>
          </a:xfrm>
          <a:prstGeom prst="rect">
            <a:avLst/>
          </a:prstGeom>
          <a:noFill/>
        </p:spPr>
        <p:txBody>
          <a:bodyPr wrap="square">
            <a:spAutoFit/>
          </a:bodyPr>
          <a:lstStyle/>
          <a:p>
            <a:pPr algn="l"/>
            <a:r>
              <a:rPr lang="en-US" sz="2000" b="0" i="0" dirty="0">
                <a:solidFill>
                  <a:srgbClr val="2E2E2E"/>
                </a:solidFill>
                <a:effectLst/>
                <a:latin typeface="Georgia" panose="02040502050405020303" pitchFamily="18" charset="0"/>
              </a:rPr>
              <a:t>Modeling wine preferences by data mining from physicochemical properties</a:t>
            </a:r>
          </a:p>
        </p:txBody>
      </p:sp>
      <p:sp>
        <p:nvSpPr>
          <p:cNvPr id="15" name="TextBox 14">
            <a:extLst>
              <a:ext uri="{FF2B5EF4-FFF2-40B4-BE49-F238E27FC236}">
                <a16:creationId xmlns:a16="http://schemas.microsoft.com/office/drawing/2014/main" id="{7FB075B8-C216-A13C-8EA8-E37F1625631F}"/>
              </a:ext>
            </a:extLst>
          </p:cNvPr>
          <p:cNvSpPr txBox="1"/>
          <p:nvPr/>
        </p:nvSpPr>
        <p:spPr>
          <a:xfrm>
            <a:off x="1165162" y="4629465"/>
            <a:ext cx="5124368" cy="707886"/>
          </a:xfrm>
          <a:prstGeom prst="rect">
            <a:avLst/>
          </a:prstGeom>
          <a:noFill/>
        </p:spPr>
        <p:txBody>
          <a:bodyPr wrap="square">
            <a:spAutoFit/>
          </a:bodyPr>
          <a:lstStyle/>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Paulo Cortez, António </a:t>
            </a:r>
            <a:r>
              <a:rPr lang="en-US" sz="800" dirty="0" err="1">
                <a:solidFill>
                  <a:srgbClr val="30343F"/>
                </a:solidFill>
                <a:latin typeface="Georgia" panose="02040502050405020303" pitchFamily="18" charset="0"/>
                <a:ea typeface="Verdana" panose="020B0604030504040204" pitchFamily="34" charset="0"/>
                <a:cs typeface="Times New Roman" panose="02020603050405020304" pitchFamily="18" charset="0"/>
              </a:rPr>
              <a:t>Cerdeira</a:t>
            </a:r>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 Fernando Almeida, </a:t>
            </a:r>
            <a:r>
              <a:rPr lang="en-US" sz="800" dirty="0" err="1">
                <a:solidFill>
                  <a:srgbClr val="30343F"/>
                </a:solidFill>
                <a:latin typeface="Georgia" panose="02040502050405020303" pitchFamily="18" charset="0"/>
                <a:ea typeface="Verdana" panose="020B0604030504040204" pitchFamily="34" charset="0"/>
                <a:cs typeface="Times New Roman" panose="02020603050405020304" pitchFamily="18" charset="0"/>
              </a:rPr>
              <a:t>Telmo</a:t>
            </a:r>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 Matos, José Reis,</a:t>
            </a:r>
          </a:p>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Modeling wine preferences by data mining from physicochemical properties,</a:t>
            </a:r>
          </a:p>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Decision Support Systems,</a:t>
            </a:r>
          </a:p>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Volume 47, Issue 4, 2009, Pages 547-553, ISSN 0167-9236,</a:t>
            </a:r>
          </a:p>
          <a:p>
            <a:r>
              <a:rPr lang="en-US" sz="800" dirty="0">
                <a:solidFill>
                  <a:srgbClr val="30343F"/>
                </a:solidFill>
                <a:latin typeface="Georgia" panose="02040502050405020303" pitchFamily="18" charset="0"/>
                <a:ea typeface="Verdana" panose="020B0604030504040204" pitchFamily="34" charset="0"/>
                <a:cs typeface="Times New Roman" panose="02020603050405020304" pitchFamily="18" charset="0"/>
              </a:rPr>
              <a:t>https://doi.org/10.1016/j.dss.2009.05.016.</a:t>
            </a:r>
          </a:p>
        </p:txBody>
      </p:sp>
      <p:sp>
        <p:nvSpPr>
          <p:cNvPr id="16" name="TextBox 15">
            <a:extLst>
              <a:ext uri="{FF2B5EF4-FFF2-40B4-BE49-F238E27FC236}">
                <a16:creationId xmlns:a16="http://schemas.microsoft.com/office/drawing/2014/main" id="{2986C108-86E3-0701-51EF-E2C26789F42E}"/>
              </a:ext>
            </a:extLst>
          </p:cNvPr>
          <p:cNvSpPr txBox="1"/>
          <p:nvPr/>
        </p:nvSpPr>
        <p:spPr>
          <a:xfrm>
            <a:off x="6570697" y="2213577"/>
            <a:ext cx="4560724" cy="1384995"/>
          </a:xfrm>
          <a:prstGeom prst="rect">
            <a:avLst/>
          </a:prstGeom>
          <a:noFill/>
        </p:spPr>
        <p:txBody>
          <a:bodyPr wrap="square">
            <a:spAutoFit/>
          </a:bodyPr>
          <a:lstStyle/>
          <a:p>
            <a:r>
              <a:rPr lang="en-US" sz="1400" i="1" dirty="0">
                <a:solidFill>
                  <a:schemeClr val="accent2">
                    <a:lumMod val="50000"/>
                  </a:schemeClr>
                </a:solidFill>
                <a:latin typeface="Georgia" panose="02040502050405020303" pitchFamily="18" charset="0"/>
                <a:ea typeface="Verdana" panose="020B0604030504040204" pitchFamily="34" charset="0"/>
                <a:cs typeface="Times New Roman" panose="02020603050405020304" pitchFamily="18" charset="0"/>
              </a:rPr>
              <a:t>Three regression techniques were applied, under a computationally efficient procedure that performs simultaneous variable and model selection. The support vector machine achieved promising results, outperforming the multiple regression and neural network methods.</a:t>
            </a:r>
          </a:p>
        </p:txBody>
      </p:sp>
      <p:sp>
        <p:nvSpPr>
          <p:cNvPr id="17" name="TextBox 16">
            <a:extLst>
              <a:ext uri="{FF2B5EF4-FFF2-40B4-BE49-F238E27FC236}">
                <a16:creationId xmlns:a16="http://schemas.microsoft.com/office/drawing/2014/main" id="{B661D60B-0A33-F34C-2C6A-4EB4FBE46A87}"/>
              </a:ext>
            </a:extLst>
          </p:cNvPr>
          <p:cNvSpPr txBox="1"/>
          <p:nvPr/>
        </p:nvSpPr>
        <p:spPr>
          <a:xfrm>
            <a:off x="6570697" y="3927148"/>
            <a:ext cx="4560724" cy="1384995"/>
          </a:xfrm>
          <a:prstGeom prst="rect">
            <a:avLst/>
          </a:prstGeom>
          <a:noFill/>
        </p:spPr>
        <p:txBody>
          <a:bodyPr wrap="square">
            <a:spAutoFit/>
          </a:bodyPr>
          <a:lstStyle/>
          <a:p>
            <a:r>
              <a:rPr lang="en-US" sz="1400" i="1" dirty="0">
                <a:solidFill>
                  <a:schemeClr val="accent2">
                    <a:lumMod val="50000"/>
                  </a:schemeClr>
                </a:solidFill>
                <a:latin typeface="Georgia" panose="02040502050405020303" pitchFamily="18" charset="0"/>
                <a:ea typeface="Verdana" panose="020B0604030504040204" pitchFamily="34" charset="0"/>
                <a:cs typeface="Times New Roman" panose="02020603050405020304" pitchFamily="18" charset="0"/>
              </a:rPr>
              <a:t>The techniques such as Random Forest, Support Vector Machine and Naïve Bayes are applied. Various measures are calculated and the results are compared among training set and testing set and accordingly the best out of the three techniques depending on the training set results is predicted.</a:t>
            </a:r>
          </a:p>
        </p:txBody>
      </p:sp>
      <p:grpSp>
        <p:nvGrpSpPr>
          <p:cNvPr id="25" name="Group 24">
            <a:extLst>
              <a:ext uri="{FF2B5EF4-FFF2-40B4-BE49-F238E27FC236}">
                <a16:creationId xmlns:a16="http://schemas.microsoft.com/office/drawing/2014/main" id="{41D7D961-D56A-A8BE-572E-5ABA2F46E33A}"/>
              </a:ext>
            </a:extLst>
          </p:cNvPr>
          <p:cNvGrpSpPr/>
          <p:nvPr/>
        </p:nvGrpSpPr>
        <p:grpSpPr>
          <a:xfrm>
            <a:off x="547395" y="-718039"/>
            <a:ext cx="11097209" cy="8294077"/>
            <a:chOff x="547395" y="-726831"/>
            <a:chExt cx="11097209" cy="8294077"/>
          </a:xfrm>
        </p:grpSpPr>
        <p:cxnSp>
          <p:nvCxnSpPr>
            <p:cNvPr id="26" name="Straight Connector 25">
              <a:extLst>
                <a:ext uri="{FF2B5EF4-FFF2-40B4-BE49-F238E27FC236}">
                  <a16:creationId xmlns:a16="http://schemas.microsoft.com/office/drawing/2014/main" id="{01B75AE0-3EAD-2F14-B977-98856C9A19A1}"/>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B3D89D-652D-97D0-75A1-E8ACC9D4AC2A}"/>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75588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Our Approach</a:t>
            </a:r>
          </a:p>
        </p:txBody>
      </p:sp>
      <p:sp>
        <p:nvSpPr>
          <p:cNvPr id="13" name="TextBox 12">
            <a:extLst>
              <a:ext uri="{FF2B5EF4-FFF2-40B4-BE49-F238E27FC236}">
                <a16:creationId xmlns:a16="http://schemas.microsoft.com/office/drawing/2014/main" id="{21B4DFCB-8741-3099-A6AD-2E2C8556D01F}"/>
              </a:ext>
            </a:extLst>
          </p:cNvPr>
          <p:cNvSpPr txBox="1"/>
          <p:nvPr/>
        </p:nvSpPr>
        <p:spPr>
          <a:xfrm>
            <a:off x="1165162" y="2052735"/>
            <a:ext cx="2920482" cy="3170099"/>
          </a:xfrm>
          <a:prstGeom prst="rect">
            <a:avLst/>
          </a:prstGeom>
          <a:noFill/>
        </p:spPr>
        <p:txBody>
          <a:bodyPr wrap="square" rtlCol="0">
            <a:spAutoFit/>
          </a:bodyPr>
          <a:lstStyle/>
          <a:p>
            <a:r>
              <a:rPr lang="en-IN" sz="2000" b="1" dirty="0">
                <a:solidFill>
                  <a:srgbClr val="30343F"/>
                </a:solidFill>
                <a:latin typeface="Georgia" panose="02040502050405020303" pitchFamily="18" charset="0"/>
              </a:rPr>
              <a:t>Data Exploration</a:t>
            </a:r>
          </a:p>
          <a:p>
            <a:endParaRPr lang="en-IN" sz="2000" b="1" dirty="0">
              <a:solidFill>
                <a:srgbClr val="30343F"/>
              </a:solidFill>
              <a:latin typeface="Georgia" panose="02040502050405020303" pitchFamily="18" charset="0"/>
            </a:endParaRPr>
          </a:p>
          <a:p>
            <a:pPr marL="342900" indent="-342900">
              <a:buFont typeface="Arial" panose="020B0604020202020204" pitchFamily="34" charset="0"/>
              <a:buChar char="•"/>
            </a:pPr>
            <a:r>
              <a:rPr lang="en-IN" sz="2000" dirty="0">
                <a:solidFill>
                  <a:srgbClr val="30343F"/>
                </a:solidFill>
                <a:latin typeface="Georgia" panose="02040502050405020303" pitchFamily="18" charset="0"/>
              </a:rPr>
              <a:t>Knowing the features</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Null values check</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Understanding the nature of the dataset by various statistical analysis</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Checking for outliers in the datasets</a:t>
            </a:r>
          </a:p>
        </p:txBody>
      </p:sp>
      <p:sp>
        <p:nvSpPr>
          <p:cNvPr id="14" name="TextBox 13">
            <a:extLst>
              <a:ext uri="{FF2B5EF4-FFF2-40B4-BE49-F238E27FC236}">
                <a16:creationId xmlns:a16="http://schemas.microsoft.com/office/drawing/2014/main" id="{5FFF48CF-453D-D3C9-DD3F-DE827D392591}"/>
              </a:ext>
            </a:extLst>
          </p:cNvPr>
          <p:cNvSpPr txBox="1"/>
          <p:nvPr/>
        </p:nvSpPr>
        <p:spPr>
          <a:xfrm>
            <a:off x="4980992" y="2052735"/>
            <a:ext cx="5842519" cy="3170099"/>
          </a:xfrm>
          <a:prstGeom prst="rect">
            <a:avLst/>
          </a:prstGeom>
          <a:noFill/>
        </p:spPr>
        <p:txBody>
          <a:bodyPr wrap="square" rtlCol="0">
            <a:spAutoFit/>
          </a:bodyPr>
          <a:lstStyle/>
          <a:p>
            <a:r>
              <a:rPr lang="en-IN" sz="2000" b="1" dirty="0">
                <a:solidFill>
                  <a:srgbClr val="30343F"/>
                </a:solidFill>
                <a:latin typeface="Georgia" panose="02040502050405020303" pitchFamily="18" charset="0"/>
              </a:rPr>
              <a:t>Data Analysis and Visualisation</a:t>
            </a:r>
          </a:p>
          <a:p>
            <a:endParaRPr lang="en-IN" sz="2000" b="1" dirty="0">
              <a:solidFill>
                <a:srgbClr val="30343F"/>
              </a:solidFill>
              <a:latin typeface="Georgia" panose="02040502050405020303" pitchFamily="18" charset="0"/>
            </a:endParaRPr>
          </a:p>
          <a:p>
            <a:pPr marL="342900" indent="-342900">
              <a:buFont typeface="Arial" panose="020B0604020202020204" pitchFamily="34" charset="0"/>
              <a:buChar char="•"/>
            </a:pPr>
            <a:r>
              <a:rPr lang="en-IN" sz="2000" dirty="0">
                <a:solidFill>
                  <a:srgbClr val="30343F"/>
                </a:solidFill>
                <a:latin typeface="Georgia" panose="02040502050405020303" pitchFamily="18" charset="0"/>
              </a:rPr>
              <a:t>Knowing statistical measures</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The spread of the ‘Quality Column’</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Checking the proportionality of other features w.r.t. ‘Quality’</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Correlation Matrix (for feature selection) and checking dependent and independent features</a:t>
            </a:r>
          </a:p>
          <a:p>
            <a:pPr marL="342900" indent="-342900">
              <a:buFont typeface="Arial" panose="020B0604020202020204" pitchFamily="34" charset="0"/>
              <a:buChar char="•"/>
            </a:pPr>
            <a:r>
              <a:rPr lang="en-IN" sz="2000" dirty="0">
                <a:solidFill>
                  <a:srgbClr val="30343F"/>
                </a:solidFill>
                <a:latin typeface="Georgia" panose="02040502050405020303" pitchFamily="18" charset="0"/>
              </a:rPr>
              <a:t>Using catplots and factorplots on various features of the data</a:t>
            </a:r>
          </a:p>
        </p:txBody>
      </p:sp>
      <p:grpSp>
        <p:nvGrpSpPr>
          <p:cNvPr id="20" name="Group 19">
            <a:extLst>
              <a:ext uri="{FF2B5EF4-FFF2-40B4-BE49-F238E27FC236}">
                <a16:creationId xmlns:a16="http://schemas.microsoft.com/office/drawing/2014/main" id="{7C115845-4B99-6D44-20E7-CD5186584C94}"/>
              </a:ext>
            </a:extLst>
          </p:cNvPr>
          <p:cNvGrpSpPr/>
          <p:nvPr/>
        </p:nvGrpSpPr>
        <p:grpSpPr>
          <a:xfrm>
            <a:off x="547395" y="-718039"/>
            <a:ext cx="11097209" cy="8294077"/>
            <a:chOff x="547395" y="-726831"/>
            <a:chExt cx="11097209" cy="8294077"/>
          </a:xfrm>
        </p:grpSpPr>
        <p:cxnSp>
          <p:nvCxnSpPr>
            <p:cNvPr id="21" name="Straight Connector 20">
              <a:extLst>
                <a:ext uri="{FF2B5EF4-FFF2-40B4-BE49-F238E27FC236}">
                  <a16:creationId xmlns:a16="http://schemas.microsoft.com/office/drawing/2014/main" id="{6755F3FA-249E-8F2D-6114-810469826160}"/>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9F02681-8A7D-6EE0-53CA-B71A080EA915}"/>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124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Our Approach</a:t>
            </a:r>
          </a:p>
        </p:txBody>
      </p:sp>
      <p:sp>
        <p:nvSpPr>
          <p:cNvPr id="14" name="TextBox 13">
            <a:extLst>
              <a:ext uri="{FF2B5EF4-FFF2-40B4-BE49-F238E27FC236}">
                <a16:creationId xmlns:a16="http://schemas.microsoft.com/office/drawing/2014/main" id="{5FFF48CF-453D-D3C9-DD3F-DE827D392591}"/>
              </a:ext>
            </a:extLst>
          </p:cNvPr>
          <p:cNvSpPr txBox="1"/>
          <p:nvPr/>
        </p:nvSpPr>
        <p:spPr>
          <a:xfrm>
            <a:off x="5774095" y="2015413"/>
            <a:ext cx="5603820" cy="3785652"/>
          </a:xfrm>
          <a:prstGeom prst="rect">
            <a:avLst/>
          </a:prstGeom>
          <a:noFill/>
        </p:spPr>
        <p:txBody>
          <a:bodyPr wrap="square" rtlCol="0">
            <a:spAutoFit/>
          </a:bodyPr>
          <a:lstStyle/>
          <a:p>
            <a:r>
              <a:rPr lang="en-IN" sz="2000" b="1" dirty="0">
                <a:solidFill>
                  <a:srgbClr val="30343F"/>
                </a:solidFill>
                <a:latin typeface="Georgia" panose="02040502050405020303" pitchFamily="18" charset="0"/>
              </a:rPr>
              <a:t>Model Building</a:t>
            </a:r>
          </a:p>
          <a:p>
            <a:endParaRPr lang="en-IN" sz="2000" b="1" dirty="0">
              <a:solidFill>
                <a:srgbClr val="30343F"/>
              </a:solidFill>
              <a:latin typeface="Georgia" panose="02040502050405020303" pitchFamily="18" charset="0"/>
            </a:endParaRPr>
          </a:p>
          <a:p>
            <a:pPr marL="342900" indent="-342900">
              <a:buFont typeface="Arial" panose="020B0604020202020204" pitchFamily="34" charset="0"/>
              <a:buChar char="•"/>
            </a:pPr>
            <a:r>
              <a:rPr lang="en-IN" sz="2000" dirty="0">
                <a:solidFill>
                  <a:srgbClr val="30343F"/>
                </a:solidFill>
                <a:latin typeface="Georgia" panose="02040502050405020303" pitchFamily="18" charset="0"/>
              </a:rPr>
              <a:t>Logistic Regression</a:t>
            </a:r>
          </a:p>
          <a:p>
            <a:pPr marL="800100" lvl="1" indent="-342900">
              <a:buFont typeface="Courier New" panose="02070309020205020404" pitchFamily="49" charset="0"/>
              <a:buChar char="o"/>
            </a:pPr>
            <a:r>
              <a:rPr lang="en-IN" sz="1600" dirty="0">
                <a:solidFill>
                  <a:srgbClr val="30343F"/>
                </a:solidFill>
                <a:latin typeface="Georgia" panose="02040502050405020303" pitchFamily="18" charset="0"/>
              </a:rPr>
              <a:t>Feature selection is performed by taking conclusions from the correlation matrix and other plots</a:t>
            </a:r>
          </a:p>
          <a:p>
            <a:pPr marL="800100" lvl="1" indent="-342900">
              <a:buFont typeface="Courier New" panose="02070309020205020404" pitchFamily="49" charset="0"/>
              <a:buChar char="o"/>
            </a:pPr>
            <a:r>
              <a:rPr lang="en-IN" sz="1600" dirty="0">
                <a:solidFill>
                  <a:srgbClr val="30343F"/>
                </a:solidFill>
                <a:latin typeface="Georgia" panose="02040502050405020303" pitchFamily="18" charset="0"/>
              </a:rPr>
              <a:t>The quality values are recoded from 3-9 to ‘0’ or ‘1’ for predicting either good or bad quality</a:t>
            </a:r>
          </a:p>
          <a:p>
            <a:pPr marL="800100" lvl="1" indent="-342900">
              <a:buFont typeface="Courier New" panose="02070309020205020404" pitchFamily="49" charset="0"/>
              <a:buChar char="o"/>
            </a:pPr>
            <a:endParaRPr lang="en-IN" sz="1600" dirty="0">
              <a:solidFill>
                <a:srgbClr val="30343F"/>
              </a:solidFill>
              <a:latin typeface="Georgia" panose="02040502050405020303" pitchFamily="18" charset="0"/>
            </a:endParaRPr>
          </a:p>
          <a:p>
            <a:pPr marL="285750" indent="-285750">
              <a:buFont typeface="Arial" panose="020B0604020202020204" pitchFamily="34" charset="0"/>
              <a:buChar char="•"/>
            </a:pPr>
            <a:r>
              <a:rPr lang="en-IN" sz="2000" dirty="0">
                <a:solidFill>
                  <a:srgbClr val="30343F"/>
                </a:solidFill>
                <a:latin typeface="Georgia" panose="02040502050405020303" pitchFamily="18" charset="0"/>
              </a:rPr>
              <a:t>Decision Tree</a:t>
            </a:r>
          </a:p>
          <a:p>
            <a:pPr marL="800100" lvl="1" indent="-342900">
              <a:buFont typeface="Courier New" panose="02070309020205020404" pitchFamily="49" charset="0"/>
              <a:buChar char="o"/>
            </a:pPr>
            <a:r>
              <a:rPr lang="en-IN" sz="1600" dirty="0">
                <a:solidFill>
                  <a:srgbClr val="30343F"/>
                </a:solidFill>
                <a:latin typeface="Georgia" panose="02040502050405020303" pitchFamily="18" charset="0"/>
              </a:rPr>
              <a:t>Here too, the quality column is recoded to ‘0’ or ‘1’ for better and easy results</a:t>
            </a:r>
          </a:p>
          <a:p>
            <a:pPr marL="800100" lvl="1" indent="-342900">
              <a:buFont typeface="Courier New" panose="02070309020205020404" pitchFamily="49" charset="0"/>
              <a:buChar char="o"/>
            </a:pPr>
            <a:r>
              <a:rPr lang="en-IN" sz="1600" dirty="0">
                <a:solidFill>
                  <a:srgbClr val="30343F"/>
                </a:solidFill>
                <a:latin typeface="Georgia" panose="02040502050405020303" pitchFamily="18" charset="0"/>
              </a:rPr>
              <a:t>The predictors again are selected by feature engineering and feature selection</a:t>
            </a:r>
          </a:p>
        </p:txBody>
      </p:sp>
      <p:pic>
        <p:nvPicPr>
          <p:cNvPr id="2" name="!!covmat">
            <a:extLst>
              <a:ext uri="{FF2B5EF4-FFF2-40B4-BE49-F238E27FC236}">
                <a16:creationId xmlns:a16="http://schemas.microsoft.com/office/drawing/2014/main" id="{A6935399-0FA8-D99F-4D9D-2E8C3EBF6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162" y="1924414"/>
            <a:ext cx="3818313" cy="3617969"/>
          </a:xfrm>
          <a:prstGeom prst="rect">
            <a:avLst/>
          </a:prstGeom>
        </p:spPr>
      </p:pic>
      <p:sp>
        <p:nvSpPr>
          <p:cNvPr id="4" name="TextBox 3">
            <a:extLst>
              <a:ext uri="{FF2B5EF4-FFF2-40B4-BE49-F238E27FC236}">
                <a16:creationId xmlns:a16="http://schemas.microsoft.com/office/drawing/2014/main" id="{B23CE9AC-6965-69CA-2F6E-2E5E4B1C6FE6}"/>
              </a:ext>
            </a:extLst>
          </p:cNvPr>
          <p:cNvSpPr txBox="1"/>
          <p:nvPr/>
        </p:nvSpPr>
        <p:spPr>
          <a:xfrm>
            <a:off x="1318996" y="5659629"/>
            <a:ext cx="3510643" cy="276999"/>
          </a:xfrm>
          <a:prstGeom prst="rect">
            <a:avLst/>
          </a:prstGeom>
          <a:noFill/>
        </p:spPr>
        <p:txBody>
          <a:bodyPr wrap="square">
            <a:spAutoFit/>
          </a:bodyPr>
          <a:lstStyle/>
          <a:p>
            <a:pPr algn="ctr"/>
            <a:r>
              <a:rPr lang="en-IN" sz="1200" i="1" dirty="0">
                <a:solidFill>
                  <a:srgbClr val="30343F"/>
                </a:solidFill>
                <a:latin typeface="Georgia" panose="02040502050405020303" pitchFamily="18" charset="0"/>
              </a:rPr>
              <a:t>Correlation Matrix of Red Wine</a:t>
            </a:r>
          </a:p>
        </p:txBody>
      </p:sp>
      <p:grpSp>
        <p:nvGrpSpPr>
          <p:cNvPr id="5" name="Group 4">
            <a:extLst>
              <a:ext uri="{FF2B5EF4-FFF2-40B4-BE49-F238E27FC236}">
                <a16:creationId xmlns:a16="http://schemas.microsoft.com/office/drawing/2014/main" id="{B6B589BF-F2EE-D744-3583-B8F819949EE4}"/>
              </a:ext>
            </a:extLst>
          </p:cNvPr>
          <p:cNvGrpSpPr/>
          <p:nvPr/>
        </p:nvGrpSpPr>
        <p:grpSpPr>
          <a:xfrm>
            <a:off x="547395" y="-718039"/>
            <a:ext cx="11097209" cy="8294077"/>
            <a:chOff x="547395" y="-726831"/>
            <a:chExt cx="11097209" cy="8294077"/>
          </a:xfrm>
        </p:grpSpPr>
        <p:cxnSp>
          <p:nvCxnSpPr>
            <p:cNvPr id="6" name="Straight Connector 5">
              <a:extLst>
                <a:ext uri="{FF2B5EF4-FFF2-40B4-BE49-F238E27FC236}">
                  <a16:creationId xmlns:a16="http://schemas.microsoft.com/office/drawing/2014/main" id="{3B44D280-CA6B-F990-51C4-682B5513B130}"/>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B18EFFE-DFF5-2E24-D07F-B6E2D85C3B27}"/>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726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Initial Results</a:t>
            </a:r>
          </a:p>
        </p:txBody>
      </p:sp>
      <p:sp>
        <p:nvSpPr>
          <p:cNvPr id="10" name="TextBox 9">
            <a:extLst>
              <a:ext uri="{FF2B5EF4-FFF2-40B4-BE49-F238E27FC236}">
                <a16:creationId xmlns:a16="http://schemas.microsoft.com/office/drawing/2014/main" id="{C3C220EA-F7D7-1466-85A3-F0B24184C4B4}"/>
              </a:ext>
            </a:extLst>
          </p:cNvPr>
          <p:cNvSpPr txBox="1"/>
          <p:nvPr/>
        </p:nvSpPr>
        <p:spPr>
          <a:xfrm>
            <a:off x="1309620" y="1835803"/>
            <a:ext cx="3077108" cy="461665"/>
          </a:xfrm>
          <a:prstGeom prst="rect">
            <a:avLst/>
          </a:prstGeom>
          <a:noFill/>
        </p:spPr>
        <p:txBody>
          <a:bodyPr wrap="square">
            <a:spAutoFit/>
          </a:bodyPr>
          <a:lstStyle/>
          <a:p>
            <a:r>
              <a:rPr lang="en-IN" sz="2400" i="1" u="sng" dirty="0">
                <a:solidFill>
                  <a:srgbClr val="30343F"/>
                </a:solidFill>
                <a:latin typeface="Georgia" panose="02040502050405020303" pitchFamily="18" charset="0"/>
                <a:ea typeface="Verdana" panose="020B0604030504040204" pitchFamily="34" charset="0"/>
                <a:cs typeface="Times New Roman" panose="02020603050405020304" pitchFamily="18" charset="0"/>
              </a:rPr>
              <a:t>Model Building</a:t>
            </a:r>
          </a:p>
        </p:txBody>
      </p:sp>
      <p:sp>
        <p:nvSpPr>
          <p:cNvPr id="12" name="TextBox 11">
            <a:extLst>
              <a:ext uri="{FF2B5EF4-FFF2-40B4-BE49-F238E27FC236}">
                <a16:creationId xmlns:a16="http://schemas.microsoft.com/office/drawing/2014/main" id="{E45B7AEE-1DD7-7B2E-7E33-61060165D2F0}"/>
              </a:ext>
            </a:extLst>
          </p:cNvPr>
          <p:cNvSpPr txBox="1"/>
          <p:nvPr/>
        </p:nvSpPr>
        <p:spPr>
          <a:xfrm>
            <a:off x="1309620" y="2679771"/>
            <a:ext cx="2811415" cy="2554545"/>
          </a:xfrm>
          <a:prstGeom prst="rect">
            <a:avLst/>
          </a:prstGeom>
          <a:noFill/>
        </p:spPr>
        <p:txBody>
          <a:bodyPr wrap="square" rtlCol="0">
            <a:spAutoFit/>
          </a:bodyPr>
          <a:lstStyle/>
          <a:p>
            <a:r>
              <a:rPr lang="en-IN" sz="2000" b="1" dirty="0">
                <a:solidFill>
                  <a:srgbClr val="30343F"/>
                </a:solidFill>
                <a:latin typeface="Georgia" panose="02040502050405020303" pitchFamily="18" charset="0"/>
              </a:rPr>
              <a:t>Logistic Regression</a:t>
            </a:r>
          </a:p>
          <a:p>
            <a:endParaRPr lang="en-IN" sz="2000" b="1" dirty="0">
              <a:solidFill>
                <a:srgbClr val="30343F"/>
              </a:solidFill>
              <a:latin typeface="Georgia" panose="02040502050405020303" pitchFamily="18" charset="0"/>
            </a:endParaRPr>
          </a:p>
          <a:p>
            <a:r>
              <a:rPr lang="en-IN" sz="2000" dirty="0">
                <a:solidFill>
                  <a:srgbClr val="30343F"/>
                </a:solidFill>
                <a:latin typeface="Georgia" panose="02040502050405020303" pitchFamily="18" charset="0"/>
              </a:rPr>
              <a:t>Results:</a:t>
            </a:r>
          </a:p>
          <a:p>
            <a:r>
              <a:rPr lang="en-IN" sz="2000" dirty="0">
                <a:solidFill>
                  <a:srgbClr val="30343F"/>
                </a:solidFill>
                <a:latin typeface="Georgia" panose="02040502050405020303" pitchFamily="18" charset="0"/>
              </a:rPr>
              <a:t>For Red Wine,</a:t>
            </a:r>
          </a:p>
          <a:p>
            <a:r>
              <a:rPr lang="en-IN" sz="2000" dirty="0">
                <a:solidFill>
                  <a:srgbClr val="30343F"/>
                </a:solidFill>
                <a:latin typeface="Georgia" panose="02040502050405020303" pitchFamily="18" charset="0"/>
              </a:rPr>
              <a:t>Accuracy = 76% (max)</a:t>
            </a:r>
          </a:p>
          <a:p>
            <a:endParaRPr lang="en-IN" sz="2000" dirty="0">
              <a:solidFill>
                <a:srgbClr val="30343F"/>
              </a:solidFill>
              <a:latin typeface="Georgia" panose="02040502050405020303" pitchFamily="18" charset="0"/>
            </a:endParaRPr>
          </a:p>
          <a:p>
            <a:r>
              <a:rPr lang="en-IN" sz="2000" dirty="0">
                <a:solidFill>
                  <a:srgbClr val="30343F"/>
                </a:solidFill>
                <a:latin typeface="Georgia" panose="02040502050405020303" pitchFamily="18" charset="0"/>
              </a:rPr>
              <a:t>For White Wine,</a:t>
            </a:r>
          </a:p>
          <a:p>
            <a:r>
              <a:rPr lang="en-IN" sz="2000" dirty="0">
                <a:solidFill>
                  <a:srgbClr val="30343F"/>
                </a:solidFill>
                <a:latin typeface="Georgia" panose="02040502050405020303" pitchFamily="18" charset="0"/>
              </a:rPr>
              <a:t>Accuracy = 75% (max)</a:t>
            </a:r>
          </a:p>
        </p:txBody>
      </p:sp>
      <p:pic>
        <p:nvPicPr>
          <p:cNvPr id="13" name="Picture 12">
            <a:extLst>
              <a:ext uri="{FF2B5EF4-FFF2-40B4-BE49-F238E27FC236}">
                <a16:creationId xmlns:a16="http://schemas.microsoft.com/office/drawing/2014/main" id="{5852EB04-7FF0-AD75-AFEE-E4BB395C9759}"/>
              </a:ext>
            </a:extLst>
          </p:cNvPr>
          <p:cNvPicPr>
            <a:picLocks noChangeAspect="1"/>
          </p:cNvPicPr>
          <p:nvPr/>
        </p:nvPicPr>
        <p:blipFill>
          <a:blip r:embed="rId2"/>
          <a:stretch>
            <a:fillRect/>
          </a:stretch>
        </p:blipFill>
        <p:spPr>
          <a:xfrm>
            <a:off x="5479740" y="3329250"/>
            <a:ext cx="2459284" cy="1805316"/>
          </a:xfrm>
          <a:prstGeom prst="rect">
            <a:avLst/>
          </a:prstGeom>
        </p:spPr>
      </p:pic>
      <p:sp>
        <p:nvSpPr>
          <p:cNvPr id="16" name="TextBox 15">
            <a:extLst>
              <a:ext uri="{FF2B5EF4-FFF2-40B4-BE49-F238E27FC236}">
                <a16:creationId xmlns:a16="http://schemas.microsoft.com/office/drawing/2014/main" id="{9EFFD8D8-8C3B-9BC4-08D8-F5DE4C97893A}"/>
              </a:ext>
            </a:extLst>
          </p:cNvPr>
          <p:cNvSpPr txBox="1"/>
          <p:nvPr/>
        </p:nvSpPr>
        <p:spPr>
          <a:xfrm>
            <a:off x="7242552" y="873258"/>
            <a:ext cx="3077108" cy="400110"/>
          </a:xfrm>
          <a:prstGeom prst="rect">
            <a:avLst/>
          </a:prstGeom>
          <a:noFill/>
        </p:spPr>
        <p:txBody>
          <a:bodyPr wrap="square">
            <a:spAutoFit/>
          </a:bodyPr>
          <a:lstStyle/>
          <a:p>
            <a:r>
              <a:rPr lang="en-IN" sz="2000" b="1" dirty="0">
                <a:solidFill>
                  <a:srgbClr val="30343F"/>
                </a:solidFill>
                <a:latin typeface="Georgia" panose="02040502050405020303" pitchFamily="18" charset="0"/>
                <a:ea typeface="Verdana" panose="020B0604030504040204" pitchFamily="34" charset="0"/>
                <a:cs typeface="Times New Roman" panose="02020603050405020304" pitchFamily="18" charset="0"/>
              </a:rPr>
              <a:t>Outputs</a:t>
            </a:r>
          </a:p>
        </p:txBody>
      </p:sp>
      <p:pic>
        <p:nvPicPr>
          <p:cNvPr id="18" name="Picture 17">
            <a:extLst>
              <a:ext uri="{FF2B5EF4-FFF2-40B4-BE49-F238E27FC236}">
                <a16:creationId xmlns:a16="http://schemas.microsoft.com/office/drawing/2014/main" id="{3FC42B2B-4209-776E-9957-0E670A088676}"/>
              </a:ext>
            </a:extLst>
          </p:cNvPr>
          <p:cNvPicPr>
            <a:picLocks noChangeAspect="1"/>
          </p:cNvPicPr>
          <p:nvPr/>
        </p:nvPicPr>
        <p:blipFill>
          <a:blip r:embed="rId3"/>
          <a:stretch>
            <a:fillRect/>
          </a:stretch>
        </p:blipFill>
        <p:spPr>
          <a:xfrm>
            <a:off x="8174287" y="3329250"/>
            <a:ext cx="3074990" cy="1805316"/>
          </a:xfrm>
          <a:prstGeom prst="rect">
            <a:avLst/>
          </a:prstGeom>
        </p:spPr>
      </p:pic>
      <p:grpSp>
        <p:nvGrpSpPr>
          <p:cNvPr id="19" name="Group 18">
            <a:extLst>
              <a:ext uri="{FF2B5EF4-FFF2-40B4-BE49-F238E27FC236}">
                <a16:creationId xmlns:a16="http://schemas.microsoft.com/office/drawing/2014/main" id="{8A7069CA-0484-9D0F-5120-AB8F6D25633A}"/>
              </a:ext>
            </a:extLst>
          </p:cNvPr>
          <p:cNvGrpSpPr/>
          <p:nvPr/>
        </p:nvGrpSpPr>
        <p:grpSpPr>
          <a:xfrm>
            <a:off x="547395" y="-718039"/>
            <a:ext cx="11097209" cy="8294077"/>
            <a:chOff x="547395" y="-726831"/>
            <a:chExt cx="11097209" cy="8294077"/>
          </a:xfrm>
        </p:grpSpPr>
        <p:cxnSp>
          <p:nvCxnSpPr>
            <p:cNvPr id="20" name="Straight Connector 19">
              <a:extLst>
                <a:ext uri="{FF2B5EF4-FFF2-40B4-BE49-F238E27FC236}">
                  <a16:creationId xmlns:a16="http://schemas.microsoft.com/office/drawing/2014/main" id="{80158A92-AF30-BDF9-21E0-6EB0C6AAFE23}"/>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2FE4810-D548-68AA-F156-AAD54F2D4A6E}"/>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8743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88593"/>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Initial Results</a:t>
            </a:r>
          </a:p>
        </p:txBody>
      </p:sp>
      <p:sp>
        <p:nvSpPr>
          <p:cNvPr id="10" name="TextBox 9">
            <a:extLst>
              <a:ext uri="{FF2B5EF4-FFF2-40B4-BE49-F238E27FC236}">
                <a16:creationId xmlns:a16="http://schemas.microsoft.com/office/drawing/2014/main" id="{C3C220EA-F7D7-1466-85A3-F0B24184C4B4}"/>
              </a:ext>
            </a:extLst>
          </p:cNvPr>
          <p:cNvSpPr txBox="1"/>
          <p:nvPr/>
        </p:nvSpPr>
        <p:spPr>
          <a:xfrm>
            <a:off x="1309620" y="1835803"/>
            <a:ext cx="3077108" cy="461665"/>
          </a:xfrm>
          <a:prstGeom prst="rect">
            <a:avLst/>
          </a:prstGeom>
          <a:noFill/>
        </p:spPr>
        <p:txBody>
          <a:bodyPr wrap="square">
            <a:spAutoFit/>
          </a:bodyPr>
          <a:lstStyle/>
          <a:p>
            <a:r>
              <a:rPr lang="en-IN" sz="2400" i="1" u="sng" dirty="0">
                <a:solidFill>
                  <a:srgbClr val="30343F"/>
                </a:solidFill>
                <a:latin typeface="Georgia" panose="02040502050405020303" pitchFamily="18" charset="0"/>
                <a:ea typeface="Verdana" panose="020B0604030504040204" pitchFamily="34" charset="0"/>
                <a:cs typeface="Times New Roman" panose="02020603050405020304" pitchFamily="18" charset="0"/>
              </a:rPr>
              <a:t>Model Building</a:t>
            </a:r>
          </a:p>
        </p:txBody>
      </p:sp>
      <p:sp>
        <p:nvSpPr>
          <p:cNvPr id="12" name="TextBox 11">
            <a:extLst>
              <a:ext uri="{FF2B5EF4-FFF2-40B4-BE49-F238E27FC236}">
                <a16:creationId xmlns:a16="http://schemas.microsoft.com/office/drawing/2014/main" id="{E45B7AEE-1DD7-7B2E-7E33-61060165D2F0}"/>
              </a:ext>
            </a:extLst>
          </p:cNvPr>
          <p:cNvSpPr txBox="1"/>
          <p:nvPr/>
        </p:nvSpPr>
        <p:spPr>
          <a:xfrm>
            <a:off x="1309620" y="2679771"/>
            <a:ext cx="2811415" cy="2554545"/>
          </a:xfrm>
          <a:prstGeom prst="rect">
            <a:avLst/>
          </a:prstGeom>
          <a:noFill/>
        </p:spPr>
        <p:txBody>
          <a:bodyPr wrap="square" rtlCol="0">
            <a:spAutoFit/>
          </a:bodyPr>
          <a:lstStyle/>
          <a:p>
            <a:r>
              <a:rPr lang="en-IN" sz="2000" b="1" dirty="0">
                <a:solidFill>
                  <a:srgbClr val="30343F"/>
                </a:solidFill>
                <a:latin typeface="Georgia" panose="02040502050405020303" pitchFamily="18" charset="0"/>
              </a:rPr>
              <a:t>Decision Tree</a:t>
            </a:r>
          </a:p>
          <a:p>
            <a:endParaRPr lang="en-IN" sz="2000" b="1" dirty="0">
              <a:solidFill>
                <a:srgbClr val="30343F"/>
              </a:solidFill>
              <a:latin typeface="Georgia" panose="02040502050405020303" pitchFamily="18" charset="0"/>
            </a:endParaRPr>
          </a:p>
          <a:p>
            <a:r>
              <a:rPr lang="en-IN" sz="2000" dirty="0">
                <a:solidFill>
                  <a:srgbClr val="30343F"/>
                </a:solidFill>
                <a:latin typeface="Georgia" panose="02040502050405020303" pitchFamily="18" charset="0"/>
              </a:rPr>
              <a:t>Results:</a:t>
            </a:r>
          </a:p>
          <a:p>
            <a:r>
              <a:rPr lang="en-IN" sz="2000" dirty="0">
                <a:solidFill>
                  <a:srgbClr val="30343F"/>
                </a:solidFill>
                <a:latin typeface="Georgia" panose="02040502050405020303" pitchFamily="18" charset="0"/>
              </a:rPr>
              <a:t>For Red Wine,</a:t>
            </a:r>
          </a:p>
          <a:p>
            <a:r>
              <a:rPr lang="en-IN" sz="2000" dirty="0">
                <a:solidFill>
                  <a:srgbClr val="30343F"/>
                </a:solidFill>
                <a:latin typeface="Georgia" panose="02040502050405020303" pitchFamily="18" charset="0"/>
              </a:rPr>
              <a:t>Accuracy = 70% (max)</a:t>
            </a:r>
          </a:p>
          <a:p>
            <a:endParaRPr lang="en-IN" sz="2000" dirty="0">
              <a:solidFill>
                <a:srgbClr val="30343F"/>
              </a:solidFill>
              <a:latin typeface="Georgia" panose="02040502050405020303" pitchFamily="18" charset="0"/>
            </a:endParaRPr>
          </a:p>
          <a:p>
            <a:r>
              <a:rPr lang="en-IN" sz="2000" dirty="0">
                <a:solidFill>
                  <a:srgbClr val="30343F"/>
                </a:solidFill>
                <a:latin typeface="Georgia" panose="02040502050405020303" pitchFamily="18" charset="0"/>
              </a:rPr>
              <a:t>For White Wine,</a:t>
            </a:r>
          </a:p>
          <a:p>
            <a:r>
              <a:rPr lang="en-IN" sz="2000" dirty="0">
                <a:solidFill>
                  <a:srgbClr val="30343F"/>
                </a:solidFill>
                <a:latin typeface="Georgia" panose="02040502050405020303" pitchFamily="18" charset="0"/>
              </a:rPr>
              <a:t>Accuracy = 72% (max)</a:t>
            </a:r>
          </a:p>
        </p:txBody>
      </p:sp>
      <p:sp>
        <p:nvSpPr>
          <p:cNvPr id="16" name="TextBox 15">
            <a:extLst>
              <a:ext uri="{FF2B5EF4-FFF2-40B4-BE49-F238E27FC236}">
                <a16:creationId xmlns:a16="http://schemas.microsoft.com/office/drawing/2014/main" id="{9EFFD8D8-8C3B-9BC4-08D8-F5DE4C97893A}"/>
              </a:ext>
            </a:extLst>
          </p:cNvPr>
          <p:cNvSpPr txBox="1"/>
          <p:nvPr/>
        </p:nvSpPr>
        <p:spPr>
          <a:xfrm>
            <a:off x="5215827" y="2679771"/>
            <a:ext cx="3077108" cy="400110"/>
          </a:xfrm>
          <a:prstGeom prst="rect">
            <a:avLst/>
          </a:prstGeom>
          <a:noFill/>
        </p:spPr>
        <p:txBody>
          <a:bodyPr wrap="square">
            <a:spAutoFit/>
          </a:bodyPr>
          <a:lstStyle/>
          <a:p>
            <a:r>
              <a:rPr lang="en-IN" sz="2000" b="1" dirty="0">
                <a:solidFill>
                  <a:srgbClr val="30343F"/>
                </a:solidFill>
                <a:latin typeface="Georgia" panose="02040502050405020303" pitchFamily="18" charset="0"/>
                <a:ea typeface="Verdana" panose="020B0604030504040204" pitchFamily="34" charset="0"/>
                <a:cs typeface="Times New Roman" panose="02020603050405020304" pitchFamily="18" charset="0"/>
              </a:rPr>
              <a:t>Outputs</a:t>
            </a:r>
          </a:p>
        </p:txBody>
      </p:sp>
      <p:pic>
        <p:nvPicPr>
          <p:cNvPr id="3" name="Picture 2">
            <a:extLst>
              <a:ext uri="{FF2B5EF4-FFF2-40B4-BE49-F238E27FC236}">
                <a16:creationId xmlns:a16="http://schemas.microsoft.com/office/drawing/2014/main" id="{7413AFB2-611F-075C-09FA-645FD28FF4D9}"/>
              </a:ext>
            </a:extLst>
          </p:cNvPr>
          <p:cNvPicPr>
            <a:picLocks noChangeAspect="1"/>
          </p:cNvPicPr>
          <p:nvPr/>
        </p:nvPicPr>
        <p:blipFill>
          <a:blip r:embed="rId2"/>
          <a:stretch>
            <a:fillRect/>
          </a:stretch>
        </p:blipFill>
        <p:spPr>
          <a:xfrm>
            <a:off x="5332385" y="3329250"/>
            <a:ext cx="2664061" cy="1805316"/>
          </a:xfrm>
          <a:prstGeom prst="rect">
            <a:avLst/>
          </a:prstGeom>
        </p:spPr>
      </p:pic>
      <p:pic>
        <p:nvPicPr>
          <p:cNvPr id="5" name="Picture 4">
            <a:extLst>
              <a:ext uri="{FF2B5EF4-FFF2-40B4-BE49-F238E27FC236}">
                <a16:creationId xmlns:a16="http://schemas.microsoft.com/office/drawing/2014/main" id="{45C487A4-5736-9656-F15B-07E201CA8E69}"/>
              </a:ext>
            </a:extLst>
          </p:cNvPr>
          <p:cNvPicPr>
            <a:picLocks noChangeAspect="1"/>
          </p:cNvPicPr>
          <p:nvPr/>
        </p:nvPicPr>
        <p:blipFill>
          <a:blip r:embed="rId3"/>
          <a:stretch>
            <a:fillRect/>
          </a:stretch>
        </p:blipFill>
        <p:spPr>
          <a:xfrm>
            <a:off x="8182477" y="3329250"/>
            <a:ext cx="2944500" cy="1805316"/>
          </a:xfrm>
          <a:prstGeom prst="rect">
            <a:avLst/>
          </a:prstGeom>
        </p:spPr>
      </p:pic>
      <p:grpSp>
        <p:nvGrpSpPr>
          <p:cNvPr id="6" name="Group 5">
            <a:extLst>
              <a:ext uri="{FF2B5EF4-FFF2-40B4-BE49-F238E27FC236}">
                <a16:creationId xmlns:a16="http://schemas.microsoft.com/office/drawing/2014/main" id="{6CCB897D-971C-02B5-CF82-B12FDCECE2DE}"/>
              </a:ext>
            </a:extLst>
          </p:cNvPr>
          <p:cNvGrpSpPr/>
          <p:nvPr/>
        </p:nvGrpSpPr>
        <p:grpSpPr>
          <a:xfrm>
            <a:off x="547395" y="-718039"/>
            <a:ext cx="11097209" cy="8294077"/>
            <a:chOff x="547395" y="-726831"/>
            <a:chExt cx="11097209" cy="8294077"/>
          </a:xfrm>
        </p:grpSpPr>
        <p:cxnSp>
          <p:nvCxnSpPr>
            <p:cNvPr id="7" name="Straight Connector 6">
              <a:extLst>
                <a:ext uri="{FF2B5EF4-FFF2-40B4-BE49-F238E27FC236}">
                  <a16:creationId xmlns:a16="http://schemas.microsoft.com/office/drawing/2014/main" id="{FFF27A5E-F542-A6CE-6292-0577A35CD493}"/>
                </a:ext>
              </a:extLst>
            </p:cNvPr>
            <p:cNvCxnSpPr>
              <a:cxnSpLocks/>
            </p:cNvCxnSpPr>
            <p:nvPr/>
          </p:nvCxnSpPr>
          <p:spPr>
            <a:xfrm>
              <a:off x="11644604" y="-726831"/>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97CAED-7D62-F991-CEF0-90AD7C06D44E}"/>
                </a:ext>
              </a:extLst>
            </p:cNvPr>
            <p:cNvCxnSpPr>
              <a:cxnSpLocks/>
            </p:cNvCxnSpPr>
            <p:nvPr/>
          </p:nvCxnSpPr>
          <p:spPr>
            <a:xfrm>
              <a:off x="547395" y="-709247"/>
              <a:ext cx="0" cy="8276493"/>
            </a:xfrm>
            <a:prstGeom prst="line">
              <a:avLst/>
            </a:prstGeom>
            <a:ln>
              <a:solidFill>
                <a:srgbClr val="F2848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7901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9BBCCB-45C0-B1A7-E89C-1B615699BF96}"/>
              </a:ext>
            </a:extLst>
          </p:cNvPr>
          <p:cNvSpPr txBox="1"/>
          <p:nvPr/>
        </p:nvSpPr>
        <p:spPr>
          <a:xfrm>
            <a:off x="1165162" y="697558"/>
            <a:ext cx="6198820" cy="769441"/>
          </a:xfrm>
          <a:prstGeom prst="rect">
            <a:avLst/>
          </a:prstGeom>
          <a:noFill/>
        </p:spPr>
        <p:txBody>
          <a:bodyPr wrap="square" rtlCol="0">
            <a:spAutoFit/>
          </a:bodyPr>
          <a:lstStyle/>
          <a:p>
            <a:r>
              <a:rPr lang="en-IN" sz="4400" b="1" dirty="0">
                <a:solidFill>
                  <a:srgbClr val="30343F"/>
                </a:solidFill>
                <a:latin typeface="BodoniFLF" panose="02000606090000020003" pitchFamily="2" charset="0"/>
                <a:ea typeface="Lato" panose="020B0604020202020204" pitchFamily="34" charset="0"/>
                <a:cs typeface="Lato" panose="020B0604020202020204" pitchFamily="34" charset="0"/>
              </a:rPr>
              <a:t>Future Work</a:t>
            </a:r>
          </a:p>
        </p:txBody>
      </p:sp>
      <p:sp>
        <p:nvSpPr>
          <p:cNvPr id="11" name="TextBox 10">
            <a:extLst>
              <a:ext uri="{FF2B5EF4-FFF2-40B4-BE49-F238E27FC236}">
                <a16:creationId xmlns:a16="http://schemas.microsoft.com/office/drawing/2014/main" id="{1BC7D586-6A28-843A-BA25-23616DE2B2DB}"/>
              </a:ext>
            </a:extLst>
          </p:cNvPr>
          <p:cNvSpPr txBox="1"/>
          <p:nvPr/>
        </p:nvSpPr>
        <p:spPr>
          <a:xfrm>
            <a:off x="1165162" y="1816991"/>
            <a:ext cx="4274966" cy="3693319"/>
          </a:xfrm>
          <a:prstGeom prst="rect">
            <a:avLst/>
          </a:prstGeom>
          <a:noFill/>
        </p:spPr>
        <p:txBody>
          <a:bodyPr wrap="square">
            <a:spAutoFit/>
          </a:bodyPr>
          <a:lstStyle/>
          <a:p>
            <a:r>
              <a:rPr lang="en-US" i="1" u="sng" dirty="0">
                <a:solidFill>
                  <a:srgbClr val="30343F"/>
                </a:solidFill>
                <a:latin typeface="Georgia" panose="02040502050405020303" pitchFamily="18" charset="0"/>
                <a:ea typeface="Verdana" panose="020B0604030504040204" pitchFamily="34" charset="0"/>
                <a:cs typeface="Times New Roman" panose="02020603050405020304" pitchFamily="18" charset="0"/>
              </a:rPr>
              <a:t>For improved performance and results:</a:t>
            </a:r>
          </a:p>
          <a:p>
            <a:endParaRPr lang="en-US" i="1" u="sng"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Better feature selection (using more hypothesis testing and ANOVA)</a:t>
            </a:r>
          </a:p>
          <a:p>
            <a:pPr marL="285750" indent="-285750">
              <a:buFont typeface="Arial" panose="020B0604020202020204" pitchFamily="34" charset="0"/>
              <a:buChar char="•"/>
            </a:pPr>
            <a:endPar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Try to measure linear correlation by Pearson correlation coefficient</a:t>
            </a:r>
          </a:p>
          <a:p>
            <a:pPr marL="285750" indent="-285750">
              <a:buFont typeface="Arial" panose="020B0604020202020204" pitchFamily="34" charset="0"/>
              <a:buChar char="•"/>
            </a:pPr>
            <a:endPar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Feature Scaling</a:t>
            </a:r>
          </a:p>
          <a:p>
            <a:pPr marL="285750" indent="-285750">
              <a:buFont typeface="Arial" panose="020B0604020202020204" pitchFamily="34" charset="0"/>
              <a:buChar char="•"/>
            </a:pPr>
            <a:endPar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30343F"/>
                </a:solidFill>
                <a:latin typeface="Georgia" panose="02040502050405020303" pitchFamily="18" charset="0"/>
                <a:ea typeface="Verdana" panose="020B0604030504040204" pitchFamily="34" charset="0"/>
                <a:cs typeface="Times New Roman" panose="02020603050405020304" pitchFamily="18" charset="0"/>
              </a:rPr>
              <a:t>Try to fit and train more models based on K-NN, Random Forest Classifier, and SVM</a:t>
            </a:r>
            <a:endParaRPr lang="en-IN" dirty="0">
              <a:solidFill>
                <a:srgbClr val="30343F"/>
              </a:solidFill>
              <a:latin typeface="Georgia" panose="02040502050405020303" pitchFamily="18" charset="0"/>
              <a:ea typeface="Verdana" panose="020B060403050404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6DB0A209-A734-89B7-9D5A-5BE69A8A4DE5}"/>
              </a:ext>
            </a:extLst>
          </p:cNvPr>
          <p:cNvSpPr/>
          <p:nvPr/>
        </p:nvSpPr>
        <p:spPr>
          <a:xfrm>
            <a:off x="6096000" y="0"/>
            <a:ext cx="6096000" cy="6858000"/>
          </a:xfrm>
          <a:prstGeom prst="rect">
            <a:avLst/>
          </a:prstGeom>
          <a:blipFill dpi="0" rotWithShape="1">
            <a:blip r:embed="rId2">
              <a:alphaModFix amt="78000"/>
              <a:extLst>
                <a:ext uri="{BEBA8EAE-BF5A-486C-A8C5-ECC9F3942E4B}">
                  <a14:imgProps xmlns:a14="http://schemas.microsoft.com/office/drawing/2010/main">
                    <a14:imgLayer r:embed="rId3">
                      <a14:imgEffect>
                        <a14:sharpenSoften amount="-87000"/>
                      </a14:imgEffect>
                      <a14:imgEffect>
                        <a14:brightnessContrast bright="-48000" contrast="2800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4FE163C-36AB-C325-E07C-25EEBAA306F5}"/>
              </a:ext>
            </a:extLst>
          </p:cNvPr>
          <p:cNvSpPr txBox="1"/>
          <p:nvPr/>
        </p:nvSpPr>
        <p:spPr>
          <a:xfrm>
            <a:off x="6965302" y="1028343"/>
            <a:ext cx="3927134" cy="4801314"/>
          </a:xfrm>
          <a:prstGeom prst="rect">
            <a:avLst/>
          </a:prstGeom>
          <a:noFill/>
        </p:spPr>
        <p:txBody>
          <a:bodyPr wrap="square">
            <a:spAutoFit/>
          </a:bodyPr>
          <a:lstStyle/>
          <a:p>
            <a:r>
              <a:rPr lang="en-IN" u="sng" dirty="0">
                <a:solidFill>
                  <a:srgbClr val="F7EDE2"/>
                </a:solidFill>
                <a:latin typeface="Georgia" panose="02040502050405020303" pitchFamily="18" charset="0"/>
                <a:ea typeface="Verdana" panose="020B0604030504040204" pitchFamily="34" charset="0"/>
                <a:cs typeface="Times New Roman" panose="02020603050405020304" pitchFamily="18" charset="0"/>
              </a:rPr>
              <a:t>Distribution of Work:</a:t>
            </a:r>
          </a:p>
          <a:p>
            <a:endParaRPr lang="en-IN" u="sng" dirty="0">
              <a:solidFill>
                <a:srgbClr val="F7EDE2"/>
              </a:solidFill>
              <a:latin typeface="Georgia" panose="02040502050405020303" pitchFamily="18" charset="0"/>
              <a:ea typeface="Verdana" panose="020B0604030504040204" pitchFamily="34" charset="0"/>
              <a:cs typeface="Times New Roman" panose="02020603050405020304" pitchFamily="18" charset="0"/>
            </a:endParaRPr>
          </a:p>
          <a:p>
            <a:r>
              <a:rPr lang="en-IN" i="1" dirty="0">
                <a:solidFill>
                  <a:srgbClr val="F7EDE2"/>
                </a:solidFill>
                <a:latin typeface="Georgia" panose="02040502050405020303" pitchFamily="18" charset="0"/>
                <a:ea typeface="Verdana" panose="020B0604030504040204" pitchFamily="34" charset="0"/>
                <a:cs typeface="Times New Roman" panose="02020603050405020304" pitchFamily="18" charset="0"/>
              </a:rPr>
              <a:t>Anshi</a:t>
            </a:r>
          </a:p>
          <a:p>
            <a:r>
              <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rPr>
              <a:t>Literature Review, Feature Engineering, Model Building</a:t>
            </a:r>
          </a:p>
          <a:p>
            <a:endPar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endParaRPr>
          </a:p>
          <a:p>
            <a:r>
              <a:rPr lang="en-IN" i="1" dirty="0">
                <a:solidFill>
                  <a:srgbClr val="F7EDE2"/>
                </a:solidFill>
                <a:latin typeface="Georgia" panose="02040502050405020303" pitchFamily="18" charset="0"/>
                <a:ea typeface="Verdana" panose="020B0604030504040204" pitchFamily="34" charset="0"/>
                <a:cs typeface="Times New Roman" panose="02020603050405020304" pitchFamily="18" charset="0"/>
              </a:rPr>
              <a:t>Yesha</a:t>
            </a:r>
          </a:p>
          <a:p>
            <a:r>
              <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rPr>
              <a:t>Literature Review, Data Analysis, Model Building</a:t>
            </a:r>
          </a:p>
          <a:p>
            <a:endPar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endParaRPr>
          </a:p>
          <a:p>
            <a:r>
              <a:rPr lang="en-IN" i="1" dirty="0">
                <a:solidFill>
                  <a:srgbClr val="F7EDE2"/>
                </a:solidFill>
                <a:latin typeface="Georgia" panose="02040502050405020303" pitchFamily="18" charset="0"/>
                <a:ea typeface="Verdana" panose="020B0604030504040204" pitchFamily="34" charset="0"/>
                <a:cs typeface="Times New Roman" panose="02020603050405020304" pitchFamily="18" charset="0"/>
              </a:rPr>
              <a:t>Kenil</a:t>
            </a:r>
          </a:p>
          <a:p>
            <a:r>
              <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rPr>
              <a:t>Data Exploration, Data Analysis and Visualisation</a:t>
            </a:r>
          </a:p>
          <a:p>
            <a:endPar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endParaRPr>
          </a:p>
          <a:p>
            <a:r>
              <a:rPr lang="en-IN" i="1" dirty="0">
                <a:solidFill>
                  <a:srgbClr val="F7EDE2"/>
                </a:solidFill>
                <a:latin typeface="Georgia" panose="02040502050405020303" pitchFamily="18" charset="0"/>
                <a:ea typeface="Verdana" panose="020B0604030504040204" pitchFamily="34" charset="0"/>
                <a:cs typeface="Times New Roman" panose="02020603050405020304" pitchFamily="18" charset="0"/>
              </a:rPr>
              <a:t>Rahi</a:t>
            </a:r>
          </a:p>
          <a:p>
            <a:r>
              <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rPr>
              <a:t>Data Exploration, </a:t>
            </a:r>
            <a:r>
              <a:rPr lang="en-IN" dirty="0" err="1">
                <a:solidFill>
                  <a:srgbClr val="F7EDE2"/>
                </a:solidFill>
                <a:latin typeface="Georgia" panose="02040502050405020303" pitchFamily="18" charset="0"/>
                <a:ea typeface="Verdana" panose="020B0604030504040204" pitchFamily="34" charset="0"/>
                <a:cs typeface="Times New Roman" panose="02020603050405020304" pitchFamily="18" charset="0"/>
              </a:rPr>
              <a:t>Preprocessing</a:t>
            </a:r>
            <a:r>
              <a:rPr lang="en-IN" dirty="0">
                <a:solidFill>
                  <a:srgbClr val="F7EDE2"/>
                </a:solidFill>
                <a:latin typeface="Georgia" panose="02040502050405020303" pitchFamily="18" charset="0"/>
                <a:ea typeface="Verdana" panose="020B0604030504040204" pitchFamily="34" charset="0"/>
                <a:cs typeface="Times New Roman" panose="02020603050405020304" pitchFamily="18" charset="0"/>
              </a:rPr>
              <a:t>, Feature selection</a:t>
            </a:r>
          </a:p>
        </p:txBody>
      </p:sp>
    </p:spTree>
    <p:extLst>
      <p:ext uri="{BB962C8B-B14F-4D97-AF65-F5344CB8AC3E}">
        <p14:creationId xmlns:p14="http://schemas.microsoft.com/office/powerpoint/2010/main" val="1211712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5656</TotalTime>
  <Words>753</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BodoniFLF</vt:lpstr>
      <vt:lpstr>Calibri</vt:lpstr>
      <vt:lpstr>Calibri Light</vt:lpstr>
      <vt:lpstr>Courier New</vt:lpstr>
      <vt:lpstr>Georgia</vt:lpstr>
      <vt:lpstr>Mongolian Baiti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Anshi Shah</dc:creator>
  <cp:lastModifiedBy>Anshi Shah</cp:lastModifiedBy>
  <cp:revision>9</cp:revision>
  <dcterms:created xsi:type="dcterms:W3CDTF">2023-03-07T07:55:39Z</dcterms:created>
  <dcterms:modified xsi:type="dcterms:W3CDTF">2023-03-15T16:55:57Z</dcterms:modified>
</cp:coreProperties>
</file>