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4/11/2021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4/11/2021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4/11/2021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4/11/2021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4/11/2021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0D13-E0B1-4217-A565-5AA8BAA2D302}"/>
              </a:ext>
            </a:extLst>
          </p:cNvPr>
          <p:cNvSpPr>
            <a:spLocks noGrp="1"/>
          </p:cNvSpPr>
          <p:nvPr>
            <p:ph type="ctrTitle"/>
          </p:nvPr>
        </p:nvSpPr>
        <p:spPr>
          <a:xfrm>
            <a:off x="1154955" y="-288437"/>
            <a:ext cx="8825658" cy="2677648"/>
          </a:xfrm>
        </p:spPr>
        <p:txBody>
          <a:bodyPr/>
          <a:lstStyle/>
          <a:p>
            <a:r>
              <a:rPr lang="en-US" dirty="0"/>
              <a:t>Open CV</a:t>
            </a:r>
            <a:endParaRPr lang="en-IN" dirty="0"/>
          </a:p>
        </p:txBody>
      </p:sp>
      <p:sp>
        <p:nvSpPr>
          <p:cNvPr id="3" name="Subtitle 2">
            <a:extLst>
              <a:ext uri="{FF2B5EF4-FFF2-40B4-BE49-F238E27FC236}">
                <a16:creationId xmlns:a16="http://schemas.microsoft.com/office/drawing/2014/main" id="{3B09B1AA-3EC6-4F2F-9D5A-9A0FA3B8EFC8}"/>
              </a:ext>
            </a:extLst>
          </p:cNvPr>
          <p:cNvSpPr>
            <a:spLocks noGrp="1"/>
          </p:cNvSpPr>
          <p:nvPr>
            <p:ph type="subTitle" idx="1"/>
          </p:nvPr>
        </p:nvSpPr>
        <p:spPr>
          <a:xfrm>
            <a:off x="1154955" y="2820475"/>
            <a:ext cx="8825658" cy="2677648"/>
          </a:xfrm>
        </p:spPr>
        <p:txBody>
          <a:bodyPr/>
          <a:lstStyle/>
          <a:p>
            <a:r>
              <a:rPr lang="en-US" dirty="0"/>
              <a:t>(open source computer library)</a:t>
            </a:r>
            <a:endParaRPr lang="en-IN" dirty="0"/>
          </a:p>
        </p:txBody>
      </p:sp>
    </p:spTree>
    <p:extLst>
      <p:ext uri="{BB962C8B-B14F-4D97-AF65-F5344CB8AC3E}">
        <p14:creationId xmlns:p14="http://schemas.microsoft.com/office/powerpoint/2010/main" val="157675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0D13-E0B1-4217-A565-5AA8BAA2D302}"/>
              </a:ext>
            </a:extLst>
          </p:cNvPr>
          <p:cNvSpPr>
            <a:spLocks noGrp="1"/>
          </p:cNvSpPr>
          <p:nvPr>
            <p:ph type="ctrTitle"/>
          </p:nvPr>
        </p:nvSpPr>
        <p:spPr>
          <a:xfrm>
            <a:off x="1154955" y="182880"/>
            <a:ext cx="8825658" cy="1899138"/>
          </a:xfrm>
        </p:spPr>
        <p:txBody>
          <a:bodyPr/>
          <a:lstStyle/>
          <a:p>
            <a:r>
              <a:rPr lang="en-US" sz="2400" dirty="0"/>
              <a:t>For instance</a:t>
            </a:r>
            <a:br>
              <a:rPr lang="en-IN" dirty="0"/>
            </a:br>
            <a:endParaRPr lang="en-IN" dirty="0"/>
          </a:p>
        </p:txBody>
      </p:sp>
      <p:sp>
        <p:nvSpPr>
          <p:cNvPr id="3" name="Subtitle 2">
            <a:extLst>
              <a:ext uri="{FF2B5EF4-FFF2-40B4-BE49-F238E27FC236}">
                <a16:creationId xmlns:a16="http://schemas.microsoft.com/office/drawing/2014/main" id="{3B09B1AA-3EC6-4F2F-9D5A-9A0FA3B8EFC8}"/>
              </a:ext>
            </a:extLst>
          </p:cNvPr>
          <p:cNvSpPr>
            <a:spLocks noGrp="1"/>
          </p:cNvSpPr>
          <p:nvPr>
            <p:ph type="subTitle" idx="1"/>
          </p:nvPr>
        </p:nvSpPr>
        <p:spPr>
          <a:xfrm>
            <a:off x="1154955" y="2855742"/>
            <a:ext cx="8825658" cy="3165230"/>
          </a:xfrm>
        </p:spPr>
        <p:txBody>
          <a:bodyPr>
            <a:normAutofit/>
          </a:bodyPr>
          <a:lstStyle/>
          <a:p>
            <a:r>
              <a:rPr lang="en-US" dirty="0"/>
              <a:t>Like in the above image there are two faces available and the person(I) in the images wearing a bracelet, watch, etc. so by the help of OpenCV we can get all these types of information from the original image.</a:t>
            </a:r>
            <a:endParaRPr lang="en-IN" dirty="0"/>
          </a:p>
        </p:txBody>
      </p:sp>
    </p:spTree>
    <p:extLst>
      <p:ext uri="{BB962C8B-B14F-4D97-AF65-F5344CB8AC3E}">
        <p14:creationId xmlns:p14="http://schemas.microsoft.com/office/powerpoint/2010/main" val="317026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0D13-E0B1-4217-A565-5AA8BAA2D302}"/>
              </a:ext>
            </a:extLst>
          </p:cNvPr>
          <p:cNvSpPr>
            <a:spLocks noGrp="1"/>
          </p:cNvSpPr>
          <p:nvPr>
            <p:ph type="ctrTitle"/>
          </p:nvPr>
        </p:nvSpPr>
        <p:spPr>
          <a:xfrm>
            <a:off x="1154955" y="-288437"/>
            <a:ext cx="8825658" cy="2677648"/>
          </a:xfrm>
        </p:spPr>
        <p:txBody>
          <a:bodyPr/>
          <a:lstStyle/>
          <a:p>
            <a:r>
              <a:rPr lang="en-US" dirty="0"/>
              <a:t>Computer Vision</a:t>
            </a:r>
            <a:endParaRPr lang="en-IN" dirty="0"/>
          </a:p>
        </p:txBody>
      </p:sp>
      <p:sp>
        <p:nvSpPr>
          <p:cNvPr id="3" name="Subtitle 2">
            <a:extLst>
              <a:ext uri="{FF2B5EF4-FFF2-40B4-BE49-F238E27FC236}">
                <a16:creationId xmlns:a16="http://schemas.microsoft.com/office/drawing/2014/main" id="{3B09B1AA-3EC6-4F2F-9D5A-9A0FA3B8EFC8}"/>
              </a:ext>
            </a:extLst>
          </p:cNvPr>
          <p:cNvSpPr>
            <a:spLocks noGrp="1"/>
          </p:cNvSpPr>
          <p:nvPr>
            <p:ph type="subTitle" idx="1"/>
          </p:nvPr>
        </p:nvSpPr>
        <p:spPr>
          <a:xfrm>
            <a:off x="1154955" y="2820475"/>
            <a:ext cx="8825658" cy="2677648"/>
          </a:xfrm>
        </p:spPr>
        <p:txBody>
          <a:bodyPr>
            <a:normAutofit lnSpcReduction="10000"/>
          </a:bodyPr>
          <a:lstStyle/>
          <a:p>
            <a:r>
              <a:rPr lang="en-US" dirty="0"/>
              <a:t>(open source computer library)</a:t>
            </a:r>
          </a:p>
          <a:p>
            <a:r>
              <a:rPr lang="en-US" dirty="0"/>
              <a:t>Computer vision is the field of computer science that focuses on enabling computers to identify and process objects in images and videos in the same way that humans do. one way to train a computer how to understand visual data is to feed it images, lots of images thousands, millions if possible that have been labeled, and then subject those to various software techniques, or algorithms, that allow the computer to hunt down patterns in all the elements that relate to those labels.</a:t>
            </a:r>
            <a:endParaRPr lang="en-IN" dirty="0"/>
          </a:p>
        </p:txBody>
      </p:sp>
    </p:spTree>
    <p:extLst>
      <p:ext uri="{BB962C8B-B14F-4D97-AF65-F5344CB8AC3E}">
        <p14:creationId xmlns:p14="http://schemas.microsoft.com/office/powerpoint/2010/main" val="1974031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a:extLst>
              <a:ext uri="{FF2B5EF4-FFF2-40B4-BE49-F238E27FC236}">
                <a16:creationId xmlns:a16="http://schemas.microsoft.com/office/drawing/2014/main" id="{B25F287E-508C-4AD3-A1AD-16B2296F56C7}"/>
              </a:ext>
            </a:extLst>
          </p:cNvPr>
          <p:cNvPicPr>
            <a:picLocks noGrp="1" noChangeAspect="1"/>
          </p:cNvPicPr>
          <p:nvPr>
            <p:ph idx="1"/>
          </p:nvPr>
        </p:nvPicPr>
        <p:blipFill>
          <a:blip r:embed="rId2"/>
          <a:stretch>
            <a:fillRect/>
          </a:stretch>
        </p:blipFill>
        <p:spPr>
          <a:xfrm>
            <a:off x="759655" y="1167618"/>
            <a:ext cx="10339754" cy="5472333"/>
          </a:xfrm>
        </p:spPr>
      </p:pic>
    </p:spTree>
    <p:extLst>
      <p:ext uri="{BB962C8B-B14F-4D97-AF65-F5344CB8AC3E}">
        <p14:creationId xmlns:p14="http://schemas.microsoft.com/office/powerpoint/2010/main" val="35317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9BAD6-D571-4EFF-AE94-A0DC1AF47026}"/>
              </a:ext>
            </a:extLst>
          </p:cNvPr>
          <p:cNvSpPr>
            <a:spLocks noGrp="1"/>
          </p:cNvSpPr>
          <p:nvPr>
            <p:ph idx="1"/>
          </p:nvPr>
        </p:nvSpPr>
        <p:spPr>
          <a:xfrm>
            <a:off x="1154954" y="2603500"/>
            <a:ext cx="8825659" cy="3698826"/>
          </a:xfrm>
        </p:spPr>
        <p:txBody>
          <a:bodyPr>
            <a:normAutofit/>
          </a:bodyPr>
          <a:lstStyle/>
          <a:p>
            <a:r>
              <a:rPr lang="en-US" dirty="0"/>
              <a:t>So, for example, if you feed a computer a million images of cats (we all love them it will subject them all to algorithms that let them analyze the colors in the photo, the shapes, the distances between the shapes, where objects border each other, and so on, so that it identifies a profile of what “cat” means. When it’s finished, the computer will (in theory) be able to use its experience if fed other unlabeled images to find the ones that are of cat.</a:t>
            </a:r>
          </a:p>
        </p:txBody>
      </p:sp>
    </p:spTree>
    <p:extLst>
      <p:ext uri="{BB962C8B-B14F-4D97-AF65-F5344CB8AC3E}">
        <p14:creationId xmlns:p14="http://schemas.microsoft.com/office/powerpoint/2010/main" val="281476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0D13-E0B1-4217-A565-5AA8BAA2D302}"/>
              </a:ext>
            </a:extLst>
          </p:cNvPr>
          <p:cNvSpPr>
            <a:spLocks noGrp="1"/>
          </p:cNvSpPr>
          <p:nvPr>
            <p:ph type="ctrTitle"/>
          </p:nvPr>
        </p:nvSpPr>
        <p:spPr>
          <a:xfrm>
            <a:off x="1154955" y="569692"/>
            <a:ext cx="8825658" cy="2677648"/>
          </a:xfrm>
        </p:spPr>
        <p:txBody>
          <a:bodyPr/>
          <a:lstStyle/>
          <a:p>
            <a:r>
              <a:rPr lang="en-US" sz="1800" dirty="0"/>
              <a:t>Let’s leave our fluffy cat friends for a moment on the side and let’s get more technical🤔😹. Illustration of the grayscale image buffer which stores our image of Abraham Lincoln. Each pixel’s brightness is represented by a single 8-bit number, whose range is from 0 (black) to 255 (white):</a:t>
            </a:r>
            <a:br>
              <a:rPr lang="en-IN" dirty="0"/>
            </a:br>
            <a:endParaRPr lang="en-IN" dirty="0"/>
          </a:p>
        </p:txBody>
      </p:sp>
      <p:sp>
        <p:nvSpPr>
          <p:cNvPr id="3" name="Subtitle 2">
            <a:extLst>
              <a:ext uri="{FF2B5EF4-FFF2-40B4-BE49-F238E27FC236}">
                <a16:creationId xmlns:a16="http://schemas.microsoft.com/office/drawing/2014/main" id="{3B09B1AA-3EC6-4F2F-9D5A-9A0FA3B8EFC8}"/>
              </a:ext>
            </a:extLst>
          </p:cNvPr>
          <p:cNvSpPr>
            <a:spLocks noGrp="1"/>
          </p:cNvSpPr>
          <p:nvPr>
            <p:ph type="subTitle" idx="1"/>
          </p:nvPr>
        </p:nvSpPr>
        <p:spPr>
          <a:xfrm>
            <a:off x="1154955" y="2820475"/>
            <a:ext cx="8825658" cy="2677648"/>
          </a:xfrm>
        </p:spPr>
        <p:txBody>
          <a:bodyPr>
            <a:normAutofit/>
          </a:bodyPr>
          <a:lstStyle/>
          <a:p>
            <a:endParaRPr lang="en-IN" dirty="0"/>
          </a:p>
        </p:txBody>
      </p:sp>
      <p:pic>
        <p:nvPicPr>
          <p:cNvPr id="5" name="Picture 4">
            <a:extLst>
              <a:ext uri="{FF2B5EF4-FFF2-40B4-BE49-F238E27FC236}">
                <a16:creationId xmlns:a16="http://schemas.microsoft.com/office/drawing/2014/main" id="{53BEC226-4C6C-43CC-ACF1-B6D23180BE2B}"/>
              </a:ext>
            </a:extLst>
          </p:cNvPr>
          <p:cNvPicPr>
            <a:picLocks noChangeAspect="1"/>
          </p:cNvPicPr>
          <p:nvPr/>
        </p:nvPicPr>
        <p:blipFill>
          <a:blip r:embed="rId2"/>
          <a:stretch>
            <a:fillRect/>
          </a:stretch>
        </p:blipFill>
        <p:spPr>
          <a:xfrm>
            <a:off x="1012873" y="2787698"/>
            <a:ext cx="8967739" cy="3148867"/>
          </a:xfrm>
          <a:prstGeom prst="rect">
            <a:avLst/>
          </a:prstGeom>
        </p:spPr>
      </p:pic>
    </p:spTree>
    <p:extLst>
      <p:ext uri="{BB962C8B-B14F-4D97-AF65-F5344CB8AC3E}">
        <p14:creationId xmlns:p14="http://schemas.microsoft.com/office/powerpoint/2010/main" val="54537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0D13-E0B1-4217-A565-5AA8BAA2D302}"/>
              </a:ext>
            </a:extLst>
          </p:cNvPr>
          <p:cNvSpPr>
            <a:spLocks noGrp="1"/>
          </p:cNvSpPr>
          <p:nvPr>
            <p:ph type="ctrTitle"/>
          </p:nvPr>
        </p:nvSpPr>
        <p:spPr>
          <a:xfrm>
            <a:off x="1154955" y="569692"/>
            <a:ext cx="8825658" cy="2677648"/>
          </a:xfrm>
        </p:spPr>
        <p:txBody>
          <a:bodyPr/>
          <a:lstStyle/>
          <a:p>
            <a:r>
              <a:rPr lang="en-US" sz="2400" dirty="0"/>
              <a:t>In point of fact, pixel values are almost universally stored, at the hardware level, in a </a:t>
            </a:r>
            <a:r>
              <a:rPr lang="en-US" sz="2400" i="1" dirty="0"/>
              <a:t>one-dimensional array</a:t>
            </a:r>
            <a:r>
              <a:rPr lang="en-US" sz="2400" dirty="0"/>
              <a:t>. For example, the data from the image above is stored in a manner similar to this long list of unsigned chars:</a:t>
            </a:r>
            <a:br>
              <a:rPr lang="en-IN" dirty="0"/>
            </a:br>
            <a:endParaRPr lang="en-IN" dirty="0"/>
          </a:p>
        </p:txBody>
      </p:sp>
      <p:sp>
        <p:nvSpPr>
          <p:cNvPr id="3" name="Subtitle 2">
            <a:extLst>
              <a:ext uri="{FF2B5EF4-FFF2-40B4-BE49-F238E27FC236}">
                <a16:creationId xmlns:a16="http://schemas.microsoft.com/office/drawing/2014/main" id="{3B09B1AA-3EC6-4F2F-9D5A-9A0FA3B8EFC8}"/>
              </a:ext>
            </a:extLst>
          </p:cNvPr>
          <p:cNvSpPr>
            <a:spLocks noGrp="1"/>
          </p:cNvSpPr>
          <p:nvPr>
            <p:ph type="subTitle" idx="1"/>
          </p:nvPr>
        </p:nvSpPr>
        <p:spPr>
          <a:xfrm>
            <a:off x="1154955" y="2546252"/>
            <a:ext cx="8825658" cy="3474720"/>
          </a:xfrm>
        </p:spPr>
        <p:txBody>
          <a:bodyPr>
            <a:normAutofit fontScale="92500" lnSpcReduction="20000"/>
          </a:bodyPr>
          <a:lstStyle/>
          <a:p>
            <a:r>
              <a:rPr lang="en-IN" dirty="0"/>
              <a:t>{157, 153, 174, 168, 150, 152, 129, 151, 172, 161, 155, 156,</a:t>
            </a:r>
            <a:br>
              <a:rPr lang="en-IN" dirty="0"/>
            </a:br>
            <a:r>
              <a:rPr lang="en-IN" dirty="0"/>
              <a:t>155, 182, 163, 74, 75, 62, 33, 17, 110, 210, 180, 154,</a:t>
            </a:r>
            <a:br>
              <a:rPr lang="en-IN" dirty="0"/>
            </a:br>
            <a:r>
              <a:rPr lang="en-IN" dirty="0"/>
              <a:t>180, 180, 50, 14, 34, 6, 10, 33, 48, 106, 159, 181,</a:t>
            </a:r>
            <a:br>
              <a:rPr lang="en-IN" dirty="0"/>
            </a:br>
            <a:r>
              <a:rPr lang="en-IN" dirty="0"/>
              <a:t>206, 109, 5, 124, 131, 111, 120, 204, 166, 15, 56, 180,</a:t>
            </a:r>
            <a:br>
              <a:rPr lang="en-IN" dirty="0"/>
            </a:br>
            <a:r>
              <a:rPr lang="en-IN" dirty="0"/>
              <a:t>194, 68, 137, 251, 237, 239, 239, 228, 227, 87, 71, 201,</a:t>
            </a:r>
            <a:br>
              <a:rPr lang="en-IN" dirty="0"/>
            </a:br>
            <a:r>
              <a:rPr lang="en-IN" dirty="0"/>
              <a:t>172, 105, 207, 233, 233, 214, 220, 239, 228, 98, 74, 206,</a:t>
            </a:r>
            <a:br>
              <a:rPr lang="en-IN" dirty="0"/>
            </a:br>
            <a:r>
              <a:rPr lang="en-IN" dirty="0"/>
              <a:t>188, 88, 179, 209, 185, 215, 211, 158, 139, 75, 20, 169,</a:t>
            </a:r>
            <a:br>
              <a:rPr lang="en-IN" dirty="0"/>
            </a:br>
            <a:r>
              <a:rPr lang="en-IN" dirty="0"/>
              <a:t>189, 97, 165, 84, 10, 168, 134, 11, 31, 62, 22, 148,</a:t>
            </a:r>
            <a:br>
              <a:rPr lang="en-IN" dirty="0"/>
            </a:br>
            <a:r>
              <a:rPr lang="en-IN" dirty="0"/>
              <a:t>199, 168, 191, 193, 158, 227, 178, 143, 182, 106, 36, 190,</a:t>
            </a:r>
            <a:br>
              <a:rPr lang="en-IN" dirty="0"/>
            </a:br>
            <a:r>
              <a:rPr lang="en-IN" dirty="0"/>
              <a:t>205, 174, 155, 252, 236, 231, 149, 178, 228, 43, 95, 234,</a:t>
            </a:r>
            <a:br>
              <a:rPr lang="en-IN" dirty="0"/>
            </a:br>
            <a:r>
              <a:rPr lang="en-IN" dirty="0"/>
              <a:t>190, 216, 116, 149, 236, 187, 86, 150, 79, 38, 218, 241,</a:t>
            </a:r>
            <a:br>
              <a:rPr lang="en-IN" dirty="0"/>
            </a:br>
            <a:r>
              <a:rPr lang="en-IN" dirty="0"/>
              <a:t>190, 224, 147, 108, 227, 210, 127, 102, 36, 101, 255, 224,</a:t>
            </a:r>
            <a:br>
              <a:rPr lang="en-IN" dirty="0"/>
            </a:br>
            <a:r>
              <a:rPr lang="en-IN" dirty="0"/>
              <a:t>190, 214, 173, 66, 103, 143, 96, 50, 2, 109, 249, 215,</a:t>
            </a:r>
            <a:br>
              <a:rPr lang="en-IN" dirty="0"/>
            </a:br>
            <a:r>
              <a:rPr lang="en-IN" dirty="0"/>
              <a:t>187, 196, 235, 75, 1, 81, 47, 0, 6, 217, 255, 211,</a:t>
            </a:r>
            <a:br>
              <a:rPr lang="en-IN" dirty="0"/>
            </a:br>
            <a:r>
              <a:rPr lang="en-IN" dirty="0"/>
              <a:t>183, 202, 237, 145, 0, 0, 12, 108, 200, 138, 243, 236,</a:t>
            </a:r>
            <a:br>
              <a:rPr lang="en-IN" dirty="0"/>
            </a:br>
            <a:r>
              <a:rPr lang="en-IN" dirty="0"/>
              <a:t>195, 206, 123, 207, 177, 121, 123, 200, 175, 13, 96, 218};</a:t>
            </a:r>
          </a:p>
        </p:txBody>
      </p:sp>
    </p:spTree>
    <p:extLst>
      <p:ext uri="{BB962C8B-B14F-4D97-AF65-F5344CB8AC3E}">
        <p14:creationId xmlns:p14="http://schemas.microsoft.com/office/powerpoint/2010/main" val="75566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0D13-E0B1-4217-A565-5AA8BAA2D302}"/>
              </a:ext>
            </a:extLst>
          </p:cNvPr>
          <p:cNvSpPr>
            <a:spLocks noGrp="1"/>
          </p:cNvSpPr>
          <p:nvPr>
            <p:ph type="ctrTitle"/>
          </p:nvPr>
        </p:nvSpPr>
        <p:spPr>
          <a:xfrm>
            <a:off x="1154955" y="182880"/>
            <a:ext cx="8825658" cy="1899138"/>
          </a:xfrm>
        </p:spPr>
        <p:txBody>
          <a:bodyPr/>
          <a:lstStyle/>
          <a:p>
            <a:r>
              <a:rPr lang="en-US" sz="2400" dirty="0"/>
              <a:t>Way of storing images in computer’s memory</a:t>
            </a:r>
            <a:br>
              <a:rPr lang="en-IN" dirty="0"/>
            </a:br>
            <a:endParaRPr lang="en-IN" dirty="0"/>
          </a:p>
        </p:txBody>
      </p:sp>
      <p:sp>
        <p:nvSpPr>
          <p:cNvPr id="3" name="Subtitle 2">
            <a:extLst>
              <a:ext uri="{FF2B5EF4-FFF2-40B4-BE49-F238E27FC236}">
                <a16:creationId xmlns:a16="http://schemas.microsoft.com/office/drawing/2014/main" id="{3B09B1AA-3EC6-4F2F-9D5A-9A0FA3B8EFC8}"/>
              </a:ext>
            </a:extLst>
          </p:cNvPr>
          <p:cNvSpPr>
            <a:spLocks noGrp="1"/>
          </p:cNvSpPr>
          <p:nvPr>
            <p:ph type="subTitle" idx="1"/>
          </p:nvPr>
        </p:nvSpPr>
        <p:spPr>
          <a:xfrm>
            <a:off x="1154955" y="2546252"/>
            <a:ext cx="8825658" cy="3474720"/>
          </a:xfrm>
        </p:spPr>
        <p:txBody>
          <a:bodyPr>
            <a:normAutofit/>
          </a:bodyPr>
          <a:lstStyle/>
          <a:p>
            <a:endParaRPr lang="en-IN" dirty="0"/>
          </a:p>
        </p:txBody>
      </p:sp>
      <p:pic>
        <p:nvPicPr>
          <p:cNvPr id="7" name="Picture 6">
            <a:extLst>
              <a:ext uri="{FF2B5EF4-FFF2-40B4-BE49-F238E27FC236}">
                <a16:creationId xmlns:a16="http://schemas.microsoft.com/office/drawing/2014/main" id="{086234E3-BC88-4D9F-9812-E43F9CEAEDF3}"/>
              </a:ext>
            </a:extLst>
          </p:cNvPr>
          <p:cNvPicPr>
            <a:picLocks noChangeAspect="1"/>
          </p:cNvPicPr>
          <p:nvPr/>
        </p:nvPicPr>
        <p:blipFill>
          <a:blip r:embed="rId2"/>
          <a:stretch>
            <a:fillRect/>
          </a:stretch>
        </p:blipFill>
        <p:spPr>
          <a:xfrm>
            <a:off x="604910" y="1885031"/>
            <a:ext cx="10747717" cy="4304753"/>
          </a:xfrm>
          <a:prstGeom prst="rect">
            <a:avLst/>
          </a:prstGeom>
        </p:spPr>
      </p:pic>
    </p:spTree>
    <p:extLst>
      <p:ext uri="{BB962C8B-B14F-4D97-AF65-F5344CB8AC3E}">
        <p14:creationId xmlns:p14="http://schemas.microsoft.com/office/powerpoint/2010/main" val="214726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0D13-E0B1-4217-A565-5AA8BAA2D302}"/>
              </a:ext>
            </a:extLst>
          </p:cNvPr>
          <p:cNvSpPr>
            <a:spLocks noGrp="1"/>
          </p:cNvSpPr>
          <p:nvPr>
            <p:ph type="ctrTitle"/>
          </p:nvPr>
        </p:nvSpPr>
        <p:spPr>
          <a:xfrm>
            <a:off x="1154955" y="182880"/>
            <a:ext cx="8825658" cy="1899138"/>
          </a:xfrm>
        </p:spPr>
        <p:txBody>
          <a:bodyPr/>
          <a:lstStyle/>
          <a:p>
            <a:r>
              <a:rPr lang="en-US" sz="2400" dirty="0"/>
              <a:t>Way of storing images in computer’s memory</a:t>
            </a:r>
            <a:br>
              <a:rPr lang="en-IN" dirty="0"/>
            </a:br>
            <a:endParaRPr lang="en-IN" dirty="0"/>
          </a:p>
        </p:txBody>
      </p:sp>
      <p:sp>
        <p:nvSpPr>
          <p:cNvPr id="3" name="Subtitle 2">
            <a:extLst>
              <a:ext uri="{FF2B5EF4-FFF2-40B4-BE49-F238E27FC236}">
                <a16:creationId xmlns:a16="http://schemas.microsoft.com/office/drawing/2014/main" id="{3B09B1AA-3EC6-4F2F-9D5A-9A0FA3B8EFC8}"/>
              </a:ext>
            </a:extLst>
          </p:cNvPr>
          <p:cNvSpPr>
            <a:spLocks noGrp="1"/>
          </p:cNvSpPr>
          <p:nvPr>
            <p:ph type="subTitle" idx="1"/>
          </p:nvPr>
        </p:nvSpPr>
        <p:spPr>
          <a:xfrm>
            <a:off x="1154955" y="2546252"/>
            <a:ext cx="8825658" cy="3474720"/>
          </a:xfrm>
        </p:spPr>
        <p:txBody>
          <a:bodyPr>
            <a:normAutofit/>
          </a:bodyPr>
          <a:lstStyle/>
          <a:p>
            <a:endParaRPr lang="en-IN" dirty="0"/>
          </a:p>
        </p:txBody>
      </p:sp>
      <p:sp>
        <p:nvSpPr>
          <p:cNvPr id="4" name="Rectangle 3">
            <a:extLst>
              <a:ext uri="{FF2B5EF4-FFF2-40B4-BE49-F238E27FC236}">
                <a16:creationId xmlns:a16="http://schemas.microsoft.com/office/drawing/2014/main" id="{C3CFADCD-52D7-45B7-8D12-B720D9380935}"/>
              </a:ext>
            </a:extLst>
          </p:cNvPr>
          <p:cNvSpPr/>
          <p:nvPr/>
        </p:nvSpPr>
        <p:spPr>
          <a:xfrm>
            <a:off x="1322363" y="3232279"/>
            <a:ext cx="7582486" cy="2308324"/>
          </a:xfrm>
          <a:prstGeom prst="rect">
            <a:avLst/>
          </a:prstGeom>
        </p:spPr>
        <p:txBody>
          <a:bodyPr wrap="square">
            <a:spAutoFit/>
          </a:bodyPr>
          <a:lstStyle/>
          <a:p>
            <a:r>
              <a:rPr lang="en-US" dirty="0">
                <a:solidFill>
                  <a:schemeClr val="accent1">
                    <a:lumMod val="60000"/>
                    <a:lumOff val="40000"/>
                  </a:schemeClr>
                </a:solidFill>
                <a:latin typeface="urw-din"/>
              </a:rPr>
              <a:t>OpenCV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 When it integrated with various libraries, such as </a:t>
            </a:r>
            <a:r>
              <a:rPr lang="en-US" dirty="0" err="1">
                <a:solidFill>
                  <a:schemeClr val="accent1">
                    <a:lumMod val="60000"/>
                    <a:lumOff val="40000"/>
                  </a:schemeClr>
                </a:solidFill>
                <a:latin typeface="urw-din"/>
              </a:rPr>
              <a:t>Numpy</a:t>
            </a:r>
            <a:r>
              <a:rPr lang="en-US" dirty="0">
                <a:solidFill>
                  <a:schemeClr val="accent1">
                    <a:lumMod val="60000"/>
                    <a:lumOff val="40000"/>
                  </a:schemeClr>
                </a:solidFill>
                <a:latin typeface="urw-din"/>
              </a:rPr>
              <a:t>, python is capable of processing the OpenCV array structure for analysis. To Identify image pattern and its various features we use vector space and perform mathematical operations on these features.</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209092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0D13-E0B1-4217-A565-5AA8BAA2D302}"/>
              </a:ext>
            </a:extLst>
          </p:cNvPr>
          <p:cNvSpPr>
            <a:spLocks noGrp="1"/>
          </p:cNvSpPr>
          <p:nvPr>
            <p:ph type="ctrTitle"/>
          </p:nvPr>
        </p:nvSpPr>
        <p:spPr>
          <a:xfrm>
            <a:off x="1154955" y="182880"/>
            <a:ext cx="8825658" cy="1899138"/>
          </a:xfrm>
        </p:spPr>
        <p:txBody>
          <a:bodyPr/>
          <a:lstStyle/>
          <a:p>
            <a:r>
              <a:rPr lang="en-US" sz="2400" dirty="0"/>
              <a:t>For instance</a:t>
            </a:r>
            <a:br>
              <a:rPr lang="en-IN" dirty="0"/>
            </a:br>
            <a:endParaRPr lang="en-IN" dirty="0"/>
          </a:p>
        </p:txBody>
      </p:sp>
      <p:sp>
        <p:nvSpPr>
          <p:cNvPr id="3" name="Subtitle 2">
            <a:extLst>
              <a:ext uri="{FF2B5EF4-FFF2-40B4-BE49-F238E27FC236}">
                <a16:creationId xmlns:a16="http://schemas.microsoft.com/office/drawing/2014/main" id="{3B09B1AA-3EC6-4F2F-9D5A-9A0FA3B8EFC8}"/>
              </a:ext>
            </a:extLst>
          </p:cNvPr>
          <p:cNvSpPr>
            <a:spLocks noGrp="1"/>
          </p:cNvSpPr>
          <p:nvPr>
            <p:ph type="subTitle" idx="1"/>
          </p:nvPr>
        </p:nvSpPr>
        <p:spPr>
          <a:xfrm>
            <a:off x="1154955" y="2546252"/>
            <a:ext cx="8825658" cy="3474720"/>
          </a:xfrm>
        </p:spPr>
        <p:txBody>
          <a:bodyPr>
            <a:normAutofit/>
          </a:bodyPr>
          <a:lstStyle/>
          <a:p>
            <a:endParaRPr lang="en-IN" dirty="0"/>
          </a:p>
        </p:txBody>
      </p:sp>
      <p:pic>
        <p:nvPicPr>
          <p:cNvPr id="6" name="Picture 5">
            <a:extLst>
              <a:ext uri="{FF2B5EF4-FFF2-40B4-BE49-F238E27FC236}">
                <a16:creationId xmlns:a16="http://schemas.microsoft.com/office/drawing/2014/main" id="{E13B3A35-C97E-4FAF-B010-7F7AAD829D37}"/>
              </a:ext>
            </a:extLst>
          </p:cNvPr>
          <p:cNvPicPr>
            <a:picLocks noChangeAspect="1"/>
          </p:cNvPicPr>
          <p:nvPr/>
        </p:nvPicPr>
        <p:blipFill>
          <a:blip r:embed="rId2"/>
          <a:stretch>
            <a:fillRect/>
          </a:stretch>
        </p:blipFill>
        <p:spPr>
          <a:xfrm>
            <a:off x="1009414" y="1913205"/>
            <a:ext cx="4688002" cy="4234376"/>
          </a:xfrm>
          <a:prstGeom prst="rect">
            <a:avLst/>
          </a:prstGeom>
        </p:spPr>
      </p:pic>
      <p:pic>
        <p:nvPicPr>
          <p:cNvPr id="10" name="Picture 9">
            <a:extLst>
              <a:ext uri="{FF2B5EF4-FFF2-40B4-BE49-F238E27FC236}">
                <a16:creationId xmlns:a16="http://schemas.microsoft.com/office/drawing/2014/main" id="{5910DB80-B5F8-4F68-8D4D-66AF40655A6E}"/>
              </a:ext>
            </a:extLst>
          </p:cNvPr>
          <p:cNvPicPr>
            <a:picLocks noChangeAspect="1"/>
          </p:cNvPicPr>
          <p:nvPr/>
        </p:nvPicPr>
        <p:blipFill>
          <a:blip r:embed="rId3"/>
          <a:stretch>
            <a:fillRect/>
          </a:stretch>
        </p:blipFill>
        <p:spPr>
          <a:xfrm>
            <a:off x="5842957" y="1913205"/>
            <a:ext cx="5641143" cy="4234377"/>
          </a:xfrm>
          <a:prstGeom prst="rect">
            <a:avLst/>
          </a:prstGeom>
        </p:spPr>
      </p:pic>
    </p:spTree>
    <p:extLst>
      <p:ext uri="{BB962C8B-B14F-4D97-AF65-F5344CB8AC3E}">
        <p14:creationId xmlns:p14="http://schemas.microsoft.com/office/powerpoint/2010/main" val="394418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3">
      <a:dk1>
        <a:sysClr val="windowText" lastClr="000000"/>
      </a:dk1>
      <a:lt1>
        <a:sysClr val="window" lastClr="FFFFFF"/>
      </a:lt1>
      <a:dk2>
        <a:srgbClr val="3B3059"/>
      </a:dk2>
      <a:lt2>
        <a:srgbClr val="EBEBEB"/>
      </a:lt2>
      <a:accent1>
        <a:srgbClr val="EE52A4"/>
      </a:accent1>
      <a:accent2>
        <a:srgbClr val="E33D6F"/>
      </a:accent2>
      <a:accent3>
        <a:srgbClr val="E45F3C"/>
      </a:accent3>
      <a:accent4>
        <a:srgbClr val="E9943A"/>
      </a:accent4>
      <a:accent5>
        <a:srgbClr val="9B6BF2"/>
      </a:accent5>
      <a:accent6>
        <a:srgbClr val="F48CC2"/>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393</Words>
  <Application>Microsoft Office PowerPoint</Application>
  <PresentationFormat>Widescreen</PresentationFormat>
  <Paragraphs>15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urw-din</vt:lpstr>
      <vt:lpstr>Wingdings 3</vt:lpstr>
      <vt:lpstr>Ion Boardroom</vt:lpstr>
      <vt:lpstr>Open CV</vt:lpstr>
      <vt:lpstr>Computer Vision</vt:lpstr>
      <vt:lpstr>PowerPoint Presentation</vt:lpstr>
      <vt:lpstr>PowerPoint Presentation</vt:lpstr>
      <vt:lpstr>Let’s leave our fluffy cat friends for a moment on the side and let’s get more technical🤔😹. Illustration of the grayscale image buffer which stores our image of Abraham Lincoln. Each pixel’s brightness is represented by a single 8-bit number, whose range is from 0 (black) to 255 (white): </vt:lpstr>
      <vt:lpstr>In point of fact, pixel values are almost universally stored, at the hardware level, in a one-dimensional array. For example, the data from the image above is stored in a manner similar to this long list of unsigned chars: </vt:lpstr>
      <vt:lpstr>Way of storing images in computer’s memory </vt:lpstr>
      <vt:lpstr>Way of storing images in computer’s memory </vt:lpstr>
      <vt:lpstr>For instance </vt:lpstr>
      <vt:lpstr>For instance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CV</dc:title>
  <dc:creator>anshika gupta</dc:creator>
  <cp:lastModifiedBy>anshika gupta</cp:lastModifiedBy>
  <cp:revision>4</cp:revision>
  <dcterms:created xsi:type="dcterms:W3CDTF">2021-04-11T04:10:59Z</dcterms:created>
  <dcterms:modified xsi:type="dcterms:W3CDTF">2021-04-11T04:50:28Z</dcterms:modified>
</cp:coreProperties>
</file>