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8" r:id="rId3"/>
    <p:sldId id="259" r:id="rId4"/>
    <p:sldId id="263" r:id="rId5"/>
    <p:sldId id="268" r:id="rId6"/>
    <p:sldId id="269" r:id="rId7"/>
    <p:sldId id="270" r:id="rId8"/>
    <p:sldId id="274" r:id="rId9"/>
    <p:sldId id="273" r:id="rId10"/>
    <p:sldId id="257" r:id="rId11"/>
    <p:sldId id="260" r:id="rId12"/>
    <p:sldId id="261" r:id="rId13"/>
    <p:sldId id="271"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318156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25AE0-249D-4F72-8BDE-0E7A934D76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47073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3084717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1001047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241876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428904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2634065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902560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118276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36217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25AE0-249D-4F72-8BDE-0E7A934D76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365746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25AE0-249D-4F72-8BDE-0E7A934D76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146709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25AE0-249D-4F72-8BDE-0E7A934D76BE}"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336146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25AE0-249D-4F72-8BDE-0E7A934D76BE}"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336451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25AE0-249D-4F72-8BDE-0E7A934D76BE}"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176259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25AE0-249D-4F72-8BDE-0E7A934D76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84649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25AE0-249D-4F72-8BDE-0E7A934D76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23B94-6CD2-4ECD-863A-77C13BD85BD0}" type="slidenum">
              <a:rPr lang="en-IN" smtClean="0"/>
              <a:t>‹#›</a:t>
            </a:fld>
            <a:endParaRPr lang="en-IN"/>
          </a:p>
        </p:txBody>
      </p:sp>
    </p:spTree>
    <p:extLst>
      <p:ext uri="{BB962C8B-B14F-4D97-AF65-F5344CB8AC3E}">
        <p14:creationId xmlns:p14="http://schemas.microsoft.com/office/powerpoint/2010/main" val="80171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725AE0-249D-4F72-8BDE-0E7A934D76BE}" type="datetimeFigureOut">
              <a:rPr lang="en-IN" smtClean="0"/>
              <a:t>08-12-2022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E23B94-6CD2-4ECD-863A-77C13BD85BD0}" type="slidenum">
              <a:rPr lang="en-IN" smtClean="0"/>
              <a:t>‹#›</a:t>
            </a:fld>
            <a:endParaRPr lang="en-IN"/>
          </a:p>
        </p:txBody>
      </p:sp>
    </p:spTree>
    <p:extLst>
      <p:ext uri="{BB962C8B-B14F-4D97-AF65-F5344CB8AC3E}">
        <p14:creationId xmlns:p14="http://schemas.microsoft.com/office/powerpoint/2010/main" val="303112792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8703-12A4-45B2-BADA-D1DCCA48B564}"/>
              </a:ext>
            </a:extLst>
          </p:cNvPr>
          <p:cNvSpPr>
            <a:spLocks noGrp="1"/>
          </p:cNvSpPr>
          <p:nvPr>
            <p:ph type="ctrTitle"/>
          </p:nvPr>
        </p:nvSpPr>
        <p:spPr>
          <a:xfrm>
            <a:off x="3257412" y="885400"/>
            <a:ext cx="8361229" cy="3524730"/>
          </a:xfrm>
        </p:spPr>
        <p:txBody>
          <a:bodyPr/>
          <a:lstStyle/>
          <a:p>
            <a:pPr algn="ctr"/>
            <a:r>
              <a:rPr lang="en-IN" dirty="0">
                <a:latin typeface="Algerian" panose="04020705040A02060702" pitchFamily="82" charset="0"/>
              </a:rPr>
              <a:t>Restaurant bill management system</a:t>
            </a:r>
          </a:p>
        </p:txBody>
      </p:sp>
      <p:sp>
        <p:nvSpPr>
          <p:cNvPr id="3" name="Subtitle 2">
            <a:extLst>
              <a:ext uri="{FF2B5EF4-FFF2-40B4-BE49-F238E27FC236}">
                <a16:creationId xmlns:a16="http://schemas.microsoft.com/office/drawing/2014/main" id="{2AAD7C00-1CF6-4C02-A907-CDAEF942B5A5}"/>
              </a:ext>
            </a:extLst>
          </p:cNvPr>
          <p:cNvSpPr>
            <a:spLocks noGrp="1"/>
          </p:cNvSpPr>
          <p:nvPr>
            <p:ph type="subTitle" idx="1"/>
          </p:nvPr>
        </p:nvSpPr>
        <p:spPr>
          <a:xfrm>
            <a:off x="4402173" y="4410130"/>
            <a:ext cx="7216468" cy="1562470"/>
          </a:xfrm>
        </p:spPr>
        <p:txBody>
          <a:bodyPr>
            <a:normAutofit/>
          </a:bodyPr>
          <a:lstStyle/>
          <a:p>
            <a:r>
              <a:rPr lang="en-IN" dirty="0">
                <a:latin typeface="Algerian" panose="04020705040A02060702" pitchFamily="82" charset="0"/>
              </a:rPr>
              <a:t>Anshika Gupta, Shivansh Sharma</a:t>
            </a:r>
          </a:p>
          <a:p>
            <a:r>
              <a:rPr lang="en-IN" dirty="0">
                <a:latin typeface="Algerian" panose="04020705040A02060702" pitchFamily="82" charset="0"/>
              </a:rPr>
              <a:t>B.Tech  </a:t>
            </a:r>
            <a:r>
              <a:rPr lang="en-IN">
                <a:latin typeface="Algerian" panose="04020705040A02060702" pitchFamily="82" charset="0"/>
              </a:rPr>
              <a:t>1</a:t>
            </a:r>
            <a:r>
              <a:rPr lang="en-IN" baseline="30000">
                <a:latin typeface="Algerian" panose="04020705040A02060702" pitchFamily="82" charset="0"/>
              </a:rPr>
              <a:t>st</a:t>
            </a:r>
            <a:r>
              <a:rPr lang="en-IN">
                <a:latin typeface="Algerian" panose="04020705040A02060702" pitchFamily="82" charset="0"/>
              </a:rPr>
              <a:t> yea</a:t>
            </a:r>
            <a:r>
              <a:rPr lang="en-IN" dirty="0">
                <a:latin typeface="Algerian" panose="04020705040A02060702" pitchFamily="82" charset="0"/>
              </a:rPr>
              <a:t>r</a:t>
            </a:r>
          </a:p>
        </p:txBody>
      </p:sp>
    </p:spTree>
    <p:extLst>
      <p:ext uri="{BB962C8B-B14F-4D97-AF65-F5344CB8AC3E}">
        <p14:creationId xmlns:p14="http://schemas.microsoft.com/office/powerpoint/2010/main" val="678090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175F5C-BEE2-47A9-AE41-99CFB52BE851}"/>
              </a:ext>
            </a:extLst>
          </p:cNvPr>
          <p:cNvPicPr>
            <a:picLocks noChangeAspect="1"/>
          </p:cNvPicPr>
          <p:nvPr/>
        </p:nvPicPr>
        <p:blipFill>
          <a:blip r:embed="rId2"/>
          <a:stretch>
            <a:fillRect/>
          </a:stretch>
        </p:blipFill>
        <p:spPr>
          <a:xfrm>
            <a:off x="550415" y="429711"/>
            <a:ext cx="11274641" cy="6139763"/>
          </a:xfrm>
          <a:prstGeom prst="rect">
            <a:avLst/>
          </a:prstGeom>
        </p:spPr>
      </p:pic>
    </p:spTree>
    <p:extLst>
      <p:ext uri="{BB962C8B-B14F-4D97-AF65-F5344CB8AC3E}">
        <p14:creationId xmlns:p14="http://schemas.microsoft.com/office/powerpoint/2010/main" val="123235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BCC3C6-B823-462E-85D5-2DA68CA5BD69}"/>
              </a:ext>
            </a:extLst>
          </p:cNvPr>
          <p:cNvPicPr>
            <a:picLocks noChangeAspect="1"/>
          </p:cNvPicPr>
          <p:nvPr/>
        </p:nvPicPr>
        <p:blipFill>
          <a:blip r:embed="rId2"/>
          <a:stretch>
            <a:fillRect/>
          </a:stretch>
        </p:blipFill>
        <p:spPr>
          <a:xfrm>
            <a:off x="6791045" y="1058124"/>
            <a:ext cx="2248734" cy="1524142"/>
          </a:xfrm>
          <a:prstGeom prst="rect">
            <a:avLst/>
          </a:prstGeom>
        </p:spPr>
      </p:pic>
      <p:pic>
        <p:nvPicPr>
          <p:cNvPr id="5" name="Picture 4">
            <a:extLst>
              <a:ext uri="{FF2B5EF4-FFF2-40B4-BE49-F238E27FC236}">
                <a16:creationId xmlns:a16="http://schemas.microsoft.com/office/drawing/2014/main" id="{829C3988-73E0-42AE-ACBA-CFF805E59BC5}"/>
              </a:ext>
            </a:extLst>
          </p:cNvPr>
          <p:cNvPicPr>
            <a:picLocks noChangeAspect="1"/>
          </p:cNvPicPr>
          <p:nvPr/>
        </p:nvPicPr>
        <p:blipFill rotWithShape="1">
          <a:blip r:embed="rId3"/>
          <a:srcRect l="2877"/>
          <a:stretch/>
        </p:blipFill>
        <p:spPr>
          <a:xfrm>
            <a:off x="1384916" y="2133606"/>
            <a:ext cx="1932557" cy="1345633"/>
          </a:xfrm>
          <a:prstGeom prst="rect">
            <a:avLst/>
          </a:prstGeom>
        </p:spPr>
      </p:pic>
      <p:pic>
        <p:nvPicPr>
          <p:cNvPr id="7" name="Picture 6">
            <a:extLst>
              <a:ext uri="{FF2B5EF4-FFF2-40B4-BE49-F238E27FC236}">
                <a16:creationId xmlns:a16="http://schemas.microsoft.com/office/drawing/2014/main" id="{487D5999-99FC-42DB-A958-EAA36F1B1953}"/>
              </a:ext>
            </a:extLst>
          </p:cNvPr>
          <p:cNvPicPr>
            <a:picLocks noChangeAspect="1"/>
          </p:cNvPicPr>
          <p:nvPr/>
        </p:nvPicPr>
        <p:blipFill>
          <a:blip r:embed="rId4"/>
          <a:stretch>
            <a:fillRect/>
          </a:stretch>
        </p:blipFill>
        <p:spPr>
          <a:xfrm>
            <a:off x="4311307" y="2029898"/>
            <a:ext cx="2010788" cy="1553048"/>
          </a:xfrm>
          <a:prstGeom prst="rect">
            <a:avLst/>
          </a:prstGeom>
        </p:spPr>
      </p:pic>
      <p:pic>
        <p:nvPicPr>
          <p:cNvPr id="9" name="Picture 8">
            <a:extLst>
              <a:ext uri="{FF2B5EF4-FFF2-40B4-BE49-F238E27FC236}">
                <a16:creationId xmlns:a16="http://schemas.microsoft.com/office/drawing/2014/main" id="{2E8B9DE6-B5C0-4D67-930B-2C377BB590DA}"/>
              </a:ext>
            </a:extLst>
          </p:cNvPr>
          <p:cNvPicPr>
            <a:picLocks noChangeAspect="1"/>
          </p:cNvPicPr>
          <p:nvPr/>
        </p:nvPicPr>
        <p:blipFill rotWithShape="1">
          <a:blip r:embed="rId5"/>
          <a:srcRect b="3174"/>
          <a:stretch/>
        </p:blipFill>
        <p:spPr>
          <a:xfrm>
            <a:off x="9508729" y="1058124"/>
            <a:ext cx="2168650" cy="1587452"/>
          </a:xfrm>
          <a:prstGeom prst="rect">
            <a:avLst/>
          </a:prstGeom>
        </p:spPr>
      </p:pic>
      <p:pic>
        <p:nvPicPr>
          <p:cNvPr id="11" name="Picture 10">
            <a:extLst>
              <a:ext uri="{FF2B5EF4-FFF2-40B4-BE49-F238E27FC236}">
                <a16:creationId xmlns:a16="http://schemas.microsoft.com/office/drawing/2014/main" id="{F0BCBDA2-8726-4305-BDAA-42BA8BE95B0E}"/>
              </a:ext>
            </a:extLst>
          </p:cNvPr>
          <p:cNvPicPr>
            <a:picLocks noChangeAspect="1"/>
          </p:cNvPicPr>
          <p:nvPr/>
        </p:nvPicPr>
        <p:blipFill rotWithShape="1">
          <a:blip r:embed="rId6"/>
          <a:srcRect l="3131" r="3528"/>
          <a:stretch/>
        </p:blipFill>
        <p:spPr>
          <a:xfrm>
            <a:off x="3554953" y="4908152"/>
            <a:ext cx="2686050" cy="1762125"/>
          </a:xfrm>
          <a:prstGeom prst="rect">
            <a:avLst/>
          </a:prstGeom>
        </p:spPr>
      </p:pic>
      <p:pic>
        <p:nvPicPr>
          <p:cNvPr id="15" name="Picture 14">
            <a:extLst>
              <a:ext uri="{FF2B5EF4-FFF2-40B4-BE49-F238E27FC236}">
                <a16:creationId xmlns:a16="http://schemas.microsoft.com/office/drawing/2014/main" id="{E0404938-1B7A-4B02-A9D6-75484458285B}"/>
              </a:ext>
            </a:extLst>
          </p:cNvPr>
          <p:cNvPicPr>
            <a:picLocks noChangeAspect="1"/>
          </p:cNvPicPr>
          <p:nvPr/>
        </p:nvPicPr>
        <p:blipFill>
          <a:blip r:embed="rId7"/>
          <a:stretch>
            <a:fillRect/>
          </a:stretch>
        </p:blipFill>
        <p:spPr>
          <a:xfrm>
            <a:off x="7061168" y="4927202"/>
            <a:ext cx="2686050" cy="1743075"/>
          </a:xfrm>
          <a:prstGeom prst="rect">
            <a:avLst/>
          </a:prstGeom>
        </p:spPr>
      </p:pic>
      <p:sp>
        <p:nvSpPr>
          <p:cNvPr id="2" name="TextBox 1">
            <a:extLst>
              <a:ext uri="{FF2B5EF4-FFF2-40B4-BE49-F238E27FC236}">
                <a16:creationId xmlns:a16="http://schemas.microsoft.com/office/drawing/2014/main" id="{223DD544-24D3-41D9-8DAC-B5B84024D1C9}"/>
              </a:ext>
            </a:extLst>
          </p:cNvPr>
          <p:cNvSpPr txBox="1"/>
          <p:nvPr/>
        </p:nvSpPr>
        <p:spPr>
          <a:xfrm>
            <a:off x="3380871" y="1058124"/>
            <a:ext cx="2020086" cy="461665"/>
          </a:xfrm>
          <a:prstGeom prst="rect">
            <a:avLst/>
          </a:prstGeom>
          <a:noFill/>
        </p:spPr>
        <p:txBody>
          <a:bodyPr wrap="square" rtlCol="0">
            <a:spAutoFit/>
          </a:bodyPr>
          <a:lstStyle/>
          <a:p>
            <a:r>
              <a:rPr lang="en-IN" sz="2400" b="1" dirty="0"/>
              <a:t>Generate bill</a:t>
            </a:r>
          </a:p>
        </p:txBody>
      </p:sp>
      <p:sp>
        <p:nvSpPr>
          <p:cNvPr id="6" name="TextBox 5">
            <a:extLst>
              <a:ext uri="{FF2B5EF4-FFF2-40B4-BE49-F238E27FC236}">
                <a16:creationId xmlns:a16="http://schemas.microsoft.com/office/drawing/2014/main" id="{9531683B-5FB0-43A6-986B-AFFD6D7AD20E}"/>
              </a:ext>
            </a:extLst>
          </p:cNvPr>
          <p:cNvSpPr txBox="1"/>
          <p:nvPr/>
        </p:nvSpPr>
        <p:spPr>
          <a:xfrm>
            <a:off x="3777124" y="4128117"/>
            <a:ext cx="2201662" cy="523220"/>
          </a:xfrm>
          <a:prstGeom prst="rect">
            <a:avLst/>
          </a:prstGeom>
          <a:noFill/>
        </p:spPr>
        <p:txBody>
          <a:bodyPr wrap="square" rtlCol="0">
            <a:spAutoFit/>
          </a:bodyPr>
          <a:lstStyle/>
          <a:p>
            <a:r>
              <a:rPr lang="en-IN" sz="2800" b="1" dirty="0"/>
              <a:t>Clear Button</a:t>
            </a:r>
          </a:p>
        </p:txBody>
      </p:sp>
      <p:sp>
        <p:nvSpPr>
          <p:cNvPr id="8" name="TextBox 7">
            <a:extLst>
              <a:ext uri="{FF2B5EF4-FFF2-40B4-BE49-F238E27FC236}">
                <a16:creationId xmlns:a16="http://schemas.microsoft.com/office/drawing/2014/main" id="{BCD75178-984B-4A15-9355-265F24067C82}"/>
              </a:ext>
            </a:extLst>
          </p:cNvPr>
          <p:cNvSpPr txBox="1"/>
          <p:nvPr/>
        </p:nvSpPr>
        <p:spPr>
          <a:xfrm>
            <a:off x="7253056" y="4065973"/>
            <a:ext cx="2248734" cy="523220"/>
          </a:xfrm>
          <a:prstGeom prst="rect">
            <a:avLst/>
          </a:prstGeom>
          <a:noFill/>
        </p:spPr>
        <p:txBody>
          <a:bodyPr wrap="square" rtlCol="0">
            <a:spAutoFit/>
          </a:bodyPr>
          <a:lstStyle/>
          <a:p>
            <a:r>
              <a:rPr lang="en-IN" sz="2800" b="1" dirty="0"/>
              <a:t>Exit Button</a:t>
            </a:r>
          </a:p>
        </p:txBody>
      </p:sp>
      <p:sp>
        <p:nvSpPr>
          <p:cNvPr id="10" name="TextBox 9">
            <a:extLst>
              <a:ext uri="{FF2B5EF4-FFF2-40B4-BE49-F238E27FC236}">
                <a16:creationId xmlns:a16="http://schemas.microsoft.com/office/drawing/2014/main" id="{31FAA6F8-1853-41EA-9E74-99D517EFF42F}"/>
              </a:ext>
            </a:extLst>
          </p:cNvPr>
          <p:cNvSpPr txBox="1"/>
          <p:nvPr/>
        </p:nvSpPr>
        <p:spPr>
          <a:xfrm>
            <a:off x="4262320" y="201399"/>
            <a:ext cx="5597695" cy="646331"/>
          </a:xfrm>
          <a:prstGeom prst="rect">
            <a:avLst/>
          </a:prstGeom>
          <a:noFill/>
        </p:spPr>
        <p:txBody>
          <a:bodyPr wrap="square" rtlCol="0">
            <a:spAutoFit/>
          </a:bodyPr>
          <a:lstStyle/>
          <a:p>
            <a:r>
              <a:rPr lang="en-IN" sz="3600" dirty="0">
                <a:latin typeface="Algerian" panose="04020705040A02060702" pitchFamily="82" charset="0"/>
              </a:rPr>
              <a:t>SOME POP UPS</a:t>
            </a:r>
            <a:endParaRPr lang="en-IN" dirty="0">
              <a:latin typeface="Algerian" panose="04020705040A02060702" pitchFamily="82" charset="0"/>
            </a:endParaRPr>
          </a:p>
        </p:txBody>
      </p:sp>
    </p:spTree>
    <p:extLst>
      <p:ext uri="{BB962C8B-B14F-4D97-AF65-F5344CB8AC3E}">
        <p14:creationId xmlns:p14="http://schemas.microsoft.com/office/powerpoint/2010/main" val="105448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7A0D4-E245-47C8-B914-B86D4B7B1836}"/>
              </a:ext>
            </a:extLst>
          </p:cNvPr>
          <p:cNvPicPr>
            <a:picLocks noChangeAspect="1"/>
          </p:cNvPicPr>
          <p:nvPr/>
        </p:nvPicPr>
        <p:blipFill>
          <a:blip r:embed="rId2"/>
          <a:stretch>
            <a:fillRect/>
          </a:stretch>
        </p:blipFill>
        <p:spPr>
          <a:xfrm>
            <a:off x="2689936" y="1060079"/>
            <a:ext cx="7395098" cy="5571540"/>
          </a:xfrm>
          <a:prstGeom prst="rect">
            <a:avLst/>
          </a:prstGeom>
        </p:spPr>
      </p:pic>
      <p:sp>
        <p:nvSpPr>
          <p:cNvPr id="2" name="TextBox 1">
            <a:extLst>
              <a:ext uri="{FF2B5EF4-FFF2-40B4-BE49-F238E27FC236}">
                <a16:creationId xmlns:a16="http://schemas.microsoft.com/office/drawing/2014/main" id="{0802B721-89EF-4EF5-9245-31D6537B29B0}"/>
              </a:ext>
            </a:extLst>
          </p:cNvPr>
          <p:cNvSpPr txBox="1"/>
          <p:nvPr/>
        </p:nvSpPr>
        <p:spPr>
          <a:xfrm>
            <a:off x="3258105" y="301840"/>
            <a:ext cx="6711519" cy="646331"/>
          </a:xfrm>
          <a:prstGeom prst="rect">
            <a:avLst/>
          </a:prstGeom>
          <a:noFill/>
        </p:spPr>
        <p:txBody>
          <a:bodyPr wrap="square" rtlCol="0">
            <a:spAutoFit/>
          </a:bodyPr>
          <a:lstStyle/>
          <a:p>
            <a:r>
              <a:rPr lang="en-IN" sz="3600" dirty="0"/>
              <a:t>Data Save in internal database</a:t>
            </a:r>
            <a:endParaRPr lang="en-IN" sz="2400" dirty="0"/>
          </a:p>
        </p:txBody>
      </p:sp>
    </p:spTree>
    <p:extLst>
      <p:ext uri="{BB962C8B-B14F-4D97-AF65-F5344CB8AC3E}">
        <p14:creationId xmlns:p14="http://schemas.microsoft.com/office/powerpoint/2010/main" val="409228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7CF39-543B-4A37-BD0E-9ACB4D119065}"/>
              </a:ext>
            </a:extLst>
          </p:cNvPr>
          <p:cNvSpPr txBox="1"/>
          <p:nvPr/>
        </p:nvSpPr>
        <p:spPr>
          <a:xfrm>
            <a:off x="2938508" y="760807"/>
            <a:ext cx="7519387" cy="584775"/>
          </a:xfrm>
          <a:prstGeom prst="rect">
            <a:avLst/>
          </a:prstGeom>
          <a:noFill/>
        </p:spPr>
        <p:txBody>
          <a:bodyPr wrap="square">
            <a:spAutoFit/>
          </a:bodyPr>
          <a:lstStyle/>
          <a:p>
            <a:r>
              <a:rPr lang="en-IN" sz="3200" dirty="0">
                <a:latin typeface="Algerian" panose="04020705040A02060702" pitchFamily="82" charset="0"/>
              </a:rPr>
              <a:t>CONCLUSION AND FUTURE SCOPE</a:t>
            </a:r>
            <a:r>
              <a:rPr lang="en-IN" sz="3200" dirty="0">
                <a:solidFill>
                  <a:schemeClr val="bg1"/>
                </a:solidFill>
                <a:latin typeface="Algerian" panose="04020705040A02060702" pitchFamily="82" charset="0"/>
              </a:rPr>
              <a:t>                                                </a:t>
            </a:r>
          </a:p>
        </p:txBody>
      </p:sp>
      <p:sp>
        <p:nvSpPr>
          <p:cNvPr id="4" name="TextBox 3">
            <a:extLst>
              <a:ext uri="{FF2B5EF4-FFF2-40B4-BE49-F238E27FC236}">
                <a16:creationId xmlns:a16="http://schemas.microsoft.com/office/drawing/2014/main" id="{A1441D10-EB34-4F91-8A34-FA97F7662F12}"/>
              </a:ext>
            </a:extLst>
          </p:cNvPr>
          <p:cNvSpPr txBox="1"/>
          <p:nvPr/>
        </p:nvSpPr>
        <p:spPr>
          <a:xfrm>
            <a:off x="2166152" y="1953328"/>
            <a:ext cx="8957568" cy="3259097"/>
          </a:xfrm>
          <a:prstGeom prst="rect">
            <a:avLst/>
          </a:prstGeom>
          <a:noFill/>
        </p:spPr>
        <p:txBody>
          <a:bodyPr wrap="square">
            <a:spAutoFit/>
          </a:bodyPr>
          <a:lstStyle/>
          <a:p>
            <a:pPr marL="285750" indent="-285750" algn="just">
              <a:lnSpc>
                <a:spcPct val="115000"/>
              </a:lnSpc>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this we can directly place the order from our mobile phones and hence save a lot of time.</a:t>
            </a:r>
          </a:p>
          <a:p>
            <a:pPr marL="285750" indent="-285750" algn="just">
              <a:lnSpc>
                <a:spcPct val="115000"/>
              </a:lnSpc>
              <a:spcAft>
                <a:spcPts val="0"/>
              </a:spcAft>
              <a:buFont typeface="Wingdings" panose="05000000000000000000" pitchFamily="2" charset="2"/>
              <a:buChar char="q"/>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Also, the software used in this project, python is a flexible language which can run in any type of system.</a:t>
            </a:r>
          </a:p>
          <a:p>
            <a:pPr marL="285750" indent="-285750" algn="just">
              <a:lnSpc>
                <a:spcPct val="115000"/>
              </a:lnSpc>
              <a:spcAft>
                <a:spcPts val="0"/>
              </a:spcAft>
              <a:buFont typeface="Wingdings" panose="05000000000000000000" pitchFamily="2" charset="2"/>
              <a:buChar char="q"/>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user friendly and very easy to use. We are further going to implement this program in android platform so that this program can be installed in mobile phones. Majority of people use phones so this would be beneficial.</a:t>
            </a:r>
          </a:p>
          <a:p>
            <a:pPr marL="285750" indent="-285750" algn="just">
              <a:lnSpc>
                <a:spcPct val="115000"/>
              </a:lnSpc>
              <a:spcAft>
                <a:spcPts val="0"/>
              </a:spcAft>
              <a:buFont typeface="Wingdings" panose="05000000000000000000" pitchFamily="2" charset="2"/>
              <a:buChar char="q"/>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We can use more features in it according to the need of the restaurants in future.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40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B3D41-C159-443C-9E84-32057DD7EC64}"/>
              </a:ext>
            </a:extLst>
          </p:cNvPr>
          <p:cNvSpPr txBox="1"/>
          <p:nvPr/>
        </p:nvSpPr>
        <p:spPr>
          <a:xfrm>
            <a:off x="3053919" y="2228671"/>
            <a:ext cx="8096435" cy="1200329"/>
          </a:xfrm>
          <a:prstGeom prst="rect">
            <a:avLst/>
          </a:prstGeom>
          <a:noFill/>
        </p:spPr>
        <p:txBody>
          <a:bodyPr wrap="square" rtlCol="0">
            <a:spAutoFit/>
          </a:bodyPr>
          <a:lstStyle/>
          <a:p>
            <a:r>
              <a:rPr lang="en-IN" sz="7200"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343930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t the restaurant: Learning English - Linguahouse.com">
            <a:extLst>
              <a:ext uri="{FF2B5EF4-FFF2-40B4-BE49-F238E27FC236}">
                <a16:creationId xmlns:a16="http://schemas.microsoft.com/office/drawing/2014/main" id="{C798B002-18A0-48C4-8F1C-F7DBEC5DD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647" y="765271"/>
            <a:ext cx="4083728" cy="43567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7B1C16-1132-4B6D-A2DE-5985CC6223CA}"/>
              </a:ext>
            </a:extLst>
          </p:cNvPr>
          <p:cNvSpPr txBox="1"/>
          <p:nvPr/>
        </p:nvSpPr>
        <p:spPr>
          <a:xfrm>
            <a:off x="1526960" y="678841"/>
            <a:ext cx="6560598" cy="5755422"/>
          </a:xfrm>
          <a:prstGeom prst="rect">
            <a:avLst/>
          </a:prstGeom>
          <a:noFill/>
        </p:spPr>
        <p:txBody>
          <a:bodyPr wrap="square" rtlCol="0">
            <a:spAutoFit/>
          </a:bodyPr>
          <a:lstStyle/>
          <a:p>
            <a:r>
              <a:rPr lang="en-IN" sz="4000" dirty="0">
                <a:latin typeface="Algerian" panose="04020705040A02060702" pitchFamily="82" charset="0"/>
              </a:rPr>
              <a:t>TABLE OF CONTENT</a:t>
            </a:r>
          </a:p>
          <a:p>
            <a:endParaRPr lang="en-IN" sz="3600" dirty="0">
              <a:latin typeface="Algerian" panose="04020705040A02060702" pitchFamily="82" charset="0"/>
            </a:endParaRPr>
          </a:p>
          <a:p>
            <a:pPr marL="514350" indent="-514350">
              <a:buFont typeface="+mj-lt"/>
              <a:buAutoNum type="arabicPeriod"/>
            </a:pPr>
            <a:r>
              <a:rPr lang="en-IN" sz="3200" dirty="0">
                <a:latin typeface="Algerian" panose="04020705040A02060702" pitchFamily="82" charset="0"/>
              </a:rPr>
              <a:t>INTRODUCTION</a:t>
            </a:r>
          </a:p>
          <a:p>
            <a:pPr marL="514350" indent="-514350">
              <a:buFont typeface="+mj-lt"/>
              <a:buAutoNum type="arabicPeriod"/>
            </a:pPr>
            <a:r>
              <a:rPr lang="en-IN" sz="3200" dirty="0">
                <a:latin typeface="Algerian" panose="04020705040A02060702" pitchFamily="82" charset="0"/>
              </a:rPr>
              <a:t>PURPOSE</a:t>
            </a:r>
          </a:p>
          <a:p>
            <a:pPr marL="514350" indent="-514350">
              <a:buFont typeface="+mj-lt"/>
              <a:buAutoNum type="arabicPeriod"/>
            </a:pPr>
            <a:r>
              <a:rPr lang="en-IN" sz="3200" dirty="0">
                <a:latin typeface="Algerian" panose="04020705040A02060702" pitchFamily="82" charset="0"/>
              </a:rPr>
              <a:t>PROBLEM STATEMENT</a:t>
            </a:r>
          </a:p>
          <a:p>
            <a:pPr marL="514350" indent="-514350">
              <a:buFont typeface="+mj-lt"/>
              <a:buAutoNum type="arabicPeriod"/>
            </a:pPr>
            <a:r>
              <a:rPr lang="en-IN" sz="3200" dirty="0">
                <a:latin typeface="Algerian" panose="04020705040A02060702" pitchFamily="82" charset="0"/>
              </a:rPr>
              <a:t>SYSTEM REQUIREMENT</a:t>
            </a:r>
          </a:p>
          <a:p>
            <a:pPr marL="514350" indent="-514350">
              <a:buFont typeface="+mj-lt"/>
              <a:buAutoNum type="arabicPeriod"/>
            </a:pPr>
            <a:r>
              <a:rPr lang="en-IN" sz="3200" dirty="0">
                <a:latin typeface="Algerian" panose="04020705040A02060702" pitchFamily="82" charset="0"/>
              </a:rPr>
              <a:t>TECHNIQUES USED</a:t>
            </a:r>
          </a:p>
          <a:p>
            <a:pPr marL="514350" indent="-514350">
              <a:buFont typeface="+mj-lt"/>
              <a:buAutoNum type="arabicPeriod"/>
            </a:pPr>
            <a:r>
              <a:rPr lang="en-IN" sz="3200" dirty="0">
                <a:latin typeface="Algerian" panose="04020705040A02060702" pitchFamily="82" charset="0"/>
              </a:rPr>
              <a:t>PROPOSED MODEL</a:t>
            </a:r>
          </a:p>
          <a:p>
            <a:pPr marL="514350" indent="-514350">
              <a:buFont typeface="+mj-lt"/>
              <a:buAutoNum type="arabicPeriod"/>
            </a:pPr>
            <a:r>
              <a:rPr lang="en-IN" sz="3200" dirty="0">
                <a:latin typeface="Algerian" panose="04020705040A02060702" pitchFamily="82" charset="0"/>
              </a:rPr>
              <a:t>RESULT</a:t>
            </a:r>
          </a:p>
          <a:p>
            <a:pPr marL="514350" indent="-514350">
              <a:buFont typeface="+mj-lt"/>
              <a:buAutoNum type="arabicPeriod"/>
            </a:pPr>
            <a:r>
              <a:rPr lang="en-IN" sz="3200" dirty="0">
                <a:latin typeface="Algerian" panose="04020705040A02060702" pitchFamily="82" charset="0"/>
              </a:rPr>
              <a:t>COCLUSION AND FUTURE SCOPE</a:t>
            </a:r>
          </a:p>
          <a:p>
            <a:endParaRPr lang="en-IN" sz="3200" dirty="0">
              <a:latin typeface="Algerian" panose="04020705040A02060702" pitchFamily="82" charset="0"/>
            </a:endParaRPr>
          </a:p>
        </p:txBody>
      </p:sp>
    </p:spTree>
    <p:extLst>
      <p:ext uri="{BB962C8B-B14F-4D97-AF65-F5344CB8AC3E}">
        <p14:creationId xmlns:p14="http://schemas.microsoft.com/office/powerpoint/2010/main" val="81252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D4567-5237-4404-BD2F-CB9DA2094E43}"/>
              </a:ext>
            </a:extLst>
          </p:cNvPr>
          <p:cNvSpPr txBox="1"/>
          <p:nvPr/>
        </p:nvSpPr>
        <p:spPr>
          <a:xfrm>
            <a:off x="4953741" y="399495"/>
            <a:ext cx="5068084" cy="584775"/>
          </a:xfrm>
          <a:prstGeom prst="rect">
            <a:avLst/>
          </a:prstGeom>
          <a:noFill/>
        </p:spPr>
        <p:txBody>
          <a:bodyPr wrap="square" rtlCol="0">
            <a:spAutoFit/>
          </a:bodyPr>
          <a:lstStyle/>
          <a:p>
            <a:r>
              <a:rPr lang="en-IN" sz="3200" dirty="0">
                <a:latin typeface="Algerian" panose="04020705040A02060702" pitchFamily="82" charset="0"/>
              </a:rPr>
              <a:t>INTRODUCTION</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6029798D-517A-4663-BADB-DFB0B6B8EB34}"/>
              </a:ext>
            </a:extLst>
          </p:cNvPr>
          <p:cNvSpPr txBox="1"/>
          <p:nvPr/>
        </p:nvSpPr>
        <p:spPr>
          <a:xfrm>
            <a:off x="1537169" y="1133970"/>
            <a:ext cx="10262586" cy="5324535"/>
          </a:xfrm>
          <a:prstGeom prst="rect">
            <a:avLst/>
          </a:prstGeom>
          <a:noFill/>
        </p:spPr>
        <p:txBody>
          <a:bodyPr wrap="square" rtlCol="0">
            <a:spAutoFit/>
          </a:bodyPr>
          <a:lstStyle/>
          <a:p>
            <a:pPr marL="342900" indent="-342900" algn="just">
              <a:lnSpc>
                <a:spcPct val="115000"/>
              </a:lnSpc>
              <a:spcAft>
                <a:spcPts val="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While using this restaurant bill management system, one can easily calculate total bill of the customer. </a:t>
            </a:r>
          </a:p>
          <a:p>
            <a:pPr marL="342900" indent="-342900" algn="just">
              <a:lnSpc>
                <a:spcPct val="115000"/>
              </a:lnSpc>
              <a:spcAft>
                <a:spcPts val="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All you need to do is just fill up the blank boxes with item quantities, some detail of customer and the table number at which they want to eat in restaurant. The program will display your total bill. </a:t>
            </a:r>
          </a:p>
          <a:p>
            <a:pPr marL="342900" indent="-342900" algn="just">
              <a:lnSpc>
                <a:spcPct val="115000"/>
              </a:lnSpc>
              <a:spcAft>
                <a:spcPts val="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simple program can be used in restaurants, cafe and food truck for calculating bills in a short period of time and it’s not time consuming. </a:t>
            </a:r>
          </a:p>
          <a:p>
            <a:pPr marL="342900" indent="-342900" algn="just">
              <a:lnSpc>
                <a:spcPct val="115000"/>
              </a:lnSpc>
              <a:spcAft>
                <a:spcPts val="0"/>
              </a:spcAft>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user of On the Go is now able to Order from listed items on menu. Once the user has ordered the item, the bill is automatically shown to the user.</a:t>
            </a:r>
          </a:p>
          <a:p>
            <a:pPr marL="342900" indent="-342900" algn="just">
              <a:lnSpc>
                <a:spcPct val="115000"/>
              </a:lnSpc>
              <a:spcAft>
                <a:spcPts val="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He/she may pay the amount and the food will be delivered to him/her on their respective tables.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9938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7CF39-543B-4A37-BD0E-9ACB4D119065}"/>
              </a:ext>
            </a:extLst>
          </p:cNvPr>
          <p:cNvSpPr txBox="1"/>
          <p:nvPr/>
        </p:nvSpPr>
        <p:spPr>
          <a:xfrm>
            <a:off x="5152867" y="378231"/>
            <a:ext cx="6107836" cy="707886"/>
          </a:xfrm>
          <a:prstGeom prst="rect">
            <a:avLst/>
          </a:prstGeom>
          <a:noFill/>
        </p:spPr>
        <p:txBody>
          <a:bodyPr wrap="square">
            <a:spAutoFit/>
          </a:bodyPr>
          <a:lstStyle/>
          <a:p>
            <a:r>
              <a:rPr lang="en-IN" sz="4000" dirty="0">
                <a:latin typeface="Algerian" panose="04020705040A02060702" pitchFamily="82" charset="0"/>
              </a:rPr>
              <a:t>PURPOSE</a:t>
            </a:r>
            <a:endParaRPr lang="en-IN" sz="2400" dirty="0">
              <a:latin typeface="Algerian" panose="04020705040A02060702" pitchFamily="82" charset="0"/>
            </a:endParaRPr>
          </a:p>
        </p:txBody>
      </p:sp>
      <p:sp>
        <p:nvSpPr>
          <p:cNvPr id="2" name="TextBox 1">
            <a:extLst>
              <a:ext uri="{FF2B5EF4-FFF2-40B4-BE49-F238E27FC236}">
                <a16:creationId xmlns:a16="http://schemas.microsoft.com/office/drawing/2014/main" id="{9AEFF5E3-5BD4-4364-94E4-DEB5000881D0}"/>
              </a:ext>
            </a:extLst>
          </p:cNvPr>
          <p:cNvSpPr txBox="1"/>
          <p:nvPr/>
        </p:nvSpPr>
        <p:spPr>
          <a:xfrm>
            <a:off x="1346330" y="1775871"/>
            <a:ext cx="6107837"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a:t>The main purpose of the online Restaurant Bill Management System is to reach wider range of customers and to educate them about existing and new packages and discounts offered.</a:t>
            </a:r>
          </a:p>
          <a:p>
            <a:pPr marL="342900" indent="-342900" algn="just">
              <a:buFont typeface="Wingdings" panose="05000000000000000000" pitchFamily="2" charset="2"/>
              <a:buChar char="Ø"/>
            </a:pPr>
            <a:endParaRPr lang="en-IN" sz="2000" dirty="0"/>
          </a:p>
          <a:p>
            <a:pPr marL="342900" indent="-342900" algn="just">
              <a:buFont typeface="Wingdings" panose="05000000000000000000" pitchFamily="2" charset="2"/>
              <a:buChar char="Ø"/>
            </a:pPr>
            <a:r>
              <a:rPr lang="en-IN" sz="2000" dirty="0"/>
              <a:t>One more purpose is to allow user order online and interact direct with every user.</a:t>
            </a:r>
          </a:p>
          <a:p>
            <a:pPr marL="342900" indent="-342900" algn="just">
              <a:buFont typeface="Wingdings" panose="05000000000000000000" pitchFamily="2" charset="2"/>
              <a:buChar char="Ø"/>
            </a:pPr>
            <a:endParaRPr lang="en-IN" sz="2000" dirty="0"/>
          </a:p>
          <a:p>
            <a:pPr marL="342900" indent="-342900" algn="just">
              <a:buFont typeface="Wingdings" panose="05000000000000000000" pitchFamily="2" charset="2"/>
              <a:buChar char="Ø"/>
            </a:pPr>
            <a:r>
              <a:rPr lang="en-IN" sz="2000" dirty="0"/>
              <a:t>This system reduce time consumption</a:t>
            </a:r>
          </a:p>
          <a:p>
            <a:pPr marL="342900" indent="-342900" algn="just">
              <a:buFont typeface="Wingdings" panose="05000000000000000000" pitchFamily="2" charset="2"/>
              <a:buChar char="Ø"/>
            </a:pPr>
            <a:endParaRPr lang="en-IN" sz="2000" dirty="0"/>
          </a:p>
          <a:p>
            <a:pPr marL="342900" indent="-342900" algn="just">
              <a:buFont typeface="Wingdings" panose="05000000000000000000" pitchFamily="2" charset="2"/>
              <a:buChar char="Ø"/>
            </a:pPr>
            <a:r>
              <a:rPr lang="en-IN" sz="2000" dirty="0"/>
              <a:t>This System helps the management to know customers order details in few seconds</a:t>
            </a:r>
          </a:p>
        </p:txBody>
      </p:sp>
      <p:pic>
        <p:nvPicPr>
          <p:cNvPr id="2050" name="Picture 2" descr="The basics of buying a smartphone | BT">
            <a:extLst>
              <a:ext uri="{FF2B5EF4-FFF2-40B4-BE49-F238E27FC236}">
                <a16:creationId xmlns:a16="http://schemas.microsoft.com/office/drawing/2014/main" id="{02467588-7F7F-46E8-97BC-E26FC2C9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939" y="1830451"/>
            <a:ext cx="4279038" cy="3676492"/>
          </a:xfrm>
          <a:prstGeom prst="rect">
            <a:avLst/>
          </a:prstGeom>
          <a:noFill/>
          <a:ln w="76200">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9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7CF39-543B-4A37-BD0E-9ACB4D119065}"/>
              </a:ext>
            </a:extLst>
          </p:cNvPr>
          <p:cNvSpPr txBox="1"/>
          <p:nvPr/>
        </p:nvSpPr>
        <p:spPr>
          <a:xfrm>
            <a:off x="3710866" y="501933"/>
            <a:ext cx="6107836" cy="646331"/>
          </a:xfrm>
          <a:prstGeom prst="rect">
            <a:avLst/>
          </a:prstGeom>
          <a:noFill/>
        </p:spPr>
        <p:txBody>
          <a:bodyPr wrap="square">
            <a:spAutoFit/>
          </a:bodyPr>
          <a:lstStyle/>
          <a:p>
            <a:r>
              <a:rPr lang="en-IN" sz="3600" dirty="0">
                <a:latin typeface="Algerian" panose="04020705040A02060702" pitchFamily="82" charset="0"/>
              </a:rPr>
              <a:t>PROBLEM</a:t>
            </a:r>
            <a:r>
              <a:rPr lang="en-IN" sz="3600" dirty="0">
                <a:solidFill>
                  <a:schemeClr val="bg1"/>
                </a:solidFill>
                <a:latin typeface="Algerian" panose="04020705040A02060702" pitchFamily="82" charset="0"/>
              </a:rPr>
              <a:t> </a:t>
            </a:r>
            <a:r>
              <a:rPr lang="en-IN" sz="3600" dirty="0">
                <a:latin typeface="Algerian" panose="04020705040A02060702" pitchFamily="82" charset="0"/>
              </a:rPr>
              <a:t>STATEMENT</a:t>
            </a:r>
            <a:endParaRPr lang="en-IN" sz="2000" dirty="0">
              <a:latin typeface="Algerian" panose="04020705040A02060702" pitchFamily="82" charset="0"/>
            </a:endParaRPr>
          </a:p>
        </p:txBody>
      </p:sp>
      <p:sp>
        <p:nvSpPr>
          <p:cNvPr id="4" name="TextBox 3">
            <a:extLst>
              <a:ext uri="{FF2B5EF4-FFF2-40B4-BE49-F238E27FC236}">
                <a16:creationId xmlns:a16="http://schemas.microsoft.com/office/drawing/2014/main" id="{07DF271B-250D-49AE-BDBF-A7E27A0A5DF3}"/>
              </a:ext>
            </a:extLst>
          </p:cNvPr>
          <p:cNvSpPr txBox="1"/>
          <p:nvPr/>
        </p:nvSpPr>
        <p:spPr>
          <a:xfrm>
            <a:off x="1615736" y="1828525"/>
            <a:ext cx="6418556" cy="3609321"/>
          </a:xfrm>
          <a:prstGeom prst="rect">
            <a:avLst/>
          </a:prstGeom>
          <a:noFill/>
        </p:spPr>
        <p:txBody>
          <a:bodyPr wrap="square">
            <a:spAutoFit/>
          </a:bodyPr>
          <a:lstStyle/>
          <a:p>
            <a:pPr marL="342900" indent="-342900" algn="just">
              <a:lnSpc>
                <a:spcPct val="115000"/>
              </a:lnSpc>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Over the past years we have been going to the restaurant, waited for the waiter and ordered in a conventional manner and have wasted a lot of time.</a:t>
            </a:r>
          </a:p>
          <a:p>
            <a:pPr marL="342900" indent="-342900" algn="just">
              <a:lnSpc>
                <a:spcPct val="115000"/>
              </a:lnSpc>
              <a:spcAft>
                <a:spcPts val="0"/>
              </a:spcAf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is also limited number of waiters to take the order in a restaurant so the time is wasted there also. </a:t>
            </a:r>
          </a:p>
          <a:p>
            <a:pPr marL="342900" indent="-342900" algn="just">
              <a:lnSpc>
                <a:spcPct val="115000"/>
              </a:lnSpc>
              <a:spcAft>
                <a:spcPts val="0"/>
              </a:spcAf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 more waiting for the waiter. It has a functionality to show you the bill after ordering and you can pay the amount.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Customer Clipart Waiter - Restaurant With Waiter Clipart , Transparent  Cartoon, Free Cliparts &amp; Silhouettes - NetClipart">
            <a:extLst>
              <a:ext uri="{FF2B5EF4-FFF2-40B4-BE49-F238E27FC236}">
                <a16:creationId xmlns:a16="http://schemas.microsoft.com/office/drawing/2014/main" id="{EB522DBA-33F7-4BA7-A0EF-5237C0F054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0" t="3734" r="7987" b="5765"/>
          <a:stretch/>
        </p:blipFill>
        <p:spPr bwMode="auto">
          <a:xfrm>
            <a:off x="8416031" y="1828525"/>
            <a:ext cx="3546627" cy="3609321"/>
          </a:xfrm>
          <a:prstGeom prst="rect">
            <a:avLst/>
          </a:prstGeom>
          <a:noFill/>
          <a:ln w="76200">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71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7CF39-543B-4A37-BD0E-9ACB4D119065}"/>
              </a:ext>
            </a:extLst>
          </p:cNvPr>
          <p:cNvSpPr txBox="1"/>
          <p:nvPr/>
        </p:nvSpPr>
        <p:spPr>
          <a:xfrm>
            <a:off x="3400149" y="441210"/>
            <a:ext cx="6107836" cy="769441"/>
          </a:xfrm>
          <a:prstGeom prst="rect">
            <a:avLst/>
          </a:prstGeom>
          <a:noFill/>
        </p:spPr>
        <p:txBody>
          <a:bodyPr wrap="square">
            <a:spAutoFit/>
          </a:bodyPr>
          <a:lstStyle/>
          <a:p>
            <a:r>
              <a:rPr lang="en-IN" sz="4400" dirty="0">
                <a:latin typeface="Algerian" panose="04020705040A02060702" pitchFamily="82" charset="0"/>
              </a:rPr>
              <a:t>SYSTEM REQUIREMENT</a:t>
            </a:r>
            <a:endParaRPr lang="en-IN" sz="2800" dirty="0">
              <a:latin typeface="Algerian" panose="04020705040A02060702" pitchFamily="82" charset="0"/>
            </a:endParaRPr>
          </a:p>
        </p:txBody>
      </p:sp>
      <p:sp>
        <p:nvSpPr>
          <p:cNvPr id="2" name="TextBox 1">
            <a:extLst>
              <a:ext uri="{FF2B5EF4-FFF2-40B4-BE49-F238E27FC236}">
                <a16:creationId xmlns:a16="http://schemas.microsoft.com/office/drawing/2014/main" id="{E9C1C3FD-760A-47AE-9CB4-A6EE79FD11C9}"/>
              </a:ext>
            </a:extLst>
          </p:cNvPr>
          <p:cNvSpPr txBox="1"/>
          <p:nvPr/>
        </p:nvSpPr>
        <p:spPr>
          <a:xfrm>
            <a:off x="3400149" y="1749277"/>
            <a:ext cx="7688062" cy="4154984"/>
          </a:xfrm>
          <a:prstGeom prst="rect">
            <a:avLst/>
          </a:prstGeom>
          <a:noFill/>
        </p:spPr>
        <p:txBody>
          <a:bodyPr wrap="square" rtlCol="0">
            <a:spAutoFit/>
          </a:bodyPr>
          <a:lstStyle/>
          <a:p>
            <a:r>
              <a:rPr lang="en-IN" sz="3200" dirty="0"/>
              <a:t>HARDWARE REQUIREMENT: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Processor intel i5 core generation 8</a:t>
            </a:r>
            <a:r>
              <a:rPr lang="en-US" sz="2800" baseline="30000" dirty="0">
                <a:latin typeface="Times New Roman" panose="02020603050405020304" pitchFamily="18" charset="0"/>
                <a:cs typeface="Times New Roman" panose="02020603050405020304" pitchFamily="18" charset="0"/>
              </a:rPr>
              <a:t>th</a:t>
            </a:r>
          </a:p>
          <a:p>
            <a:pPr marL="285750" indent="-285750">
              <a:buFont typeface="Arial" panose="020B0604020202020204" pitchFamily="34" charset="0"/>
              <a:buChar char="•"/>
            </a:pPr>
            <a:endParaRPr lang="en-IN" sz="3200" dirty="0"/>
          </a:p>
          <a:p>
            <a:r>
              <a:rPr lang="en-IN" sz="3200" dirty="0"/>
              <a:t>SOFTWARE REQUIREMENT:</a:t>
            </a:r>
          </a:p>
          <a:p>
            <a:pPr marL="285750" indent="-28575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Python 3.7</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Tkinter for GUI (Graphic user inter face) development</a:t>
            </a:r>
          </a:p>
          <a:p>
            <a:pPr marL="285750" indent="-285750">
              <a:buFont typeface="Arial" panose="020B0604020202020204" pitchFamily="34" charset="0"/>
              <a:buChar char="•"/>
            </a:pPr>
            <a:r>
              <a:rPr lang="en-US" sz="2800" dirty="0">
                <a:latin typeface="Times New Roman" panose="02020603050405020304" pitchFamily="18" charset="0"/>
              </a:rPr>
              <a:t>OS Module</a:t>
            </a:r>
          </a:p>
          <a:p>
            <a:pPr marL="285750" indent="-285750">
              <a:buFont typeface="Arial" panose="020B0604020202020204" pitchFamily="34" charset="0"/>
              <a:buChar char="•"/>
            </a:pPr>
            <a:r>
              <a:rPr lang="en-US" sz="2800" dirty="0">
                <a:latin typeface="Times New Roman" panose="02020603050405020304" pitchFamily="18" charset="0"/>
              </a:rPr>
              <a:t>Random and Math library</a:t>
            </a:r>
            <a:endParaRPr lang="en-IN" sz="2800" dirty="0"/>
          </a:p>
        </p:txBody>
      </p:sp>
    </p:spTree>
    <p:extLst>
      <p:ext uri="{BB962C8B-B14F-4D97-AF65-F5344CB8AC3E}">
        <p14:creationId xmlns:p14="http://schemas.microsoft.com/office/powerpoint/2010/main" val="340406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7CF39-543B-4A37-BD0E-9ACB4D119065}"/>
              </a:ext>
            </a:extLst>
          </p:cNvPr>
          <p:cNvSpPr txBox="1"/>
          <p:nvPr/>
        </p:nvSpPr>
        <p:spPr>
          <a:xfrm>
            <a:off x="4385569" y="547742"/>
            <a:ext cx="3462291" cy="584775"/>
          </a:xfrm>
          <a:prstGeom prst="rect">
            <a:avLst/>
          </a:prstGeom>
          <a:noFill/>
        </p:spPr>
        <p:txBody>
          <a:bodyPr wrap="square">
            <a:spAutoFit/>
          </a:bodyPr>
          <a:lstStyle/>
          <a:p>
            <a:r>
              <a:rPr lang="en-IN" sz="3200" dirty="0">
                <a:latin typeface="Algerian" panose="04020705040A02060702" pitchFamily="82" charset="0"/>
              </a:rPr>
              <a:t>TECHNIQUE USED</a:t>
            </a:r>
            <a:endParaRPr lang="en-IN" dirty="0">
              <a:latin typeface="Algerian" panose="04020705040A02060702" pitchFamily="82" charset="0"/>
            </a:endParaRPr>
          </a:p>
        </p:txBody>
      </p:sp>
      <p:sp>
        <p:nvSpPr>
          <p:cNvPr id="2" name="TextBox 1">
            <a:extLst>
              <a:ext uri="{FF2B5EF4-FFF2-40B4-BE49-F238E27FC236}">
                <a16:creationId xmlns:a16="http://schemas.microsoft.com/office/drawing/2014/main" id="{34A9C31D-AC30-4A9A-8BFA-F2D92FB91431}"/>
              </a:ext>
            </a:extLst>
          </p:cNvPr>
          <p:cNvSpPr txBox="1"/>
          <p:nvPr/>
        </p:nvSpPr>
        <p:spPr>
          <a:xfrm>
            <a:off x="2077375" y="1518082"/>
            <a:ext cx="9756558" cy="4093428"/>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PYTHON:</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TKINTER:</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Tkinter is the standard GUI library for Python. Python when combined with Tkinter provides a fast and easy way to create GUI applications. Tkinter provides a powerful object-oriented interface to the Tk GUI toolkit.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88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F7D349-6F5F-48F8-A479-BA9B8826FA76}"/>
              </a:ext>
            </a:extLst>
          </p:cNvPr>
          <p:cNvPicPr/>
          <p:nvPr/>
        </p:nvPicPr>
        <p:blipFill rotWithShape="1">
          <a:blip r:embed="rId2"/>
          <a:srcRect b="14885"/>
          <a:stretch/>
        </p:blipFill>
        <p:spPr>
          <a:xfrm>
            <a:off x="2685031" y="1924881"/>
            <a:ext cx="6668055" cy="3410597"/>
          </a:xfrm>
          <a:prstGeom prst="rect">
            <a:avLst/>
          </a:prstGeom>
        </p:spPr>
      </p:pic>
      <p:sp>
        <p:nvSpPr>
          <p:cNvPr id="3" name="TextBox 2">
            <a:extLst>
              <a:ext uri="{FF2B5EF4-FFF2-40B4-BE49-F238E27FC236}">
                <a16:creationId xmlns:a16="http://schemas.microsoft.com/office/drawing/2014/main" id="{C8CD640F-148E-454C-9885-CF81499A999C}"/>
              </a:ext>
            </a:extLst>
          </p:cNvPr>
          <p:cNvSpPr txBox="1"/>
          <p:nvPr/>
        </p:nvSpPr>
        <p:spPr>
          <a:xfrm>
            <a:off x="3630967" y="812978"/>
            <a:ext cx="5078027" cy="769441"/>
          </a:xfrm>
          <a:prstGeom prst="rect">
            <a:avLst/>
          </a:prstGeom>
          <a:noFill/>
        </p:spPr>
        <p:txBody>
          <a:bodyPr wrap="square" rtlCol="0">
            <a:spAutoFit/>
          </a:bodyPr>
          <a:lstStyle/>
          <a:p>
            <a:r>
              <a:rPr lang="en-IN" sz="4400" dirty="0">
                <a:latin typeface="Algerian" panose="04020705040A02060702" pitchFamily="82" charset="0"/>
              </a:rPr>
              <a:t>PROPOSED MODEL</a:t>
            </a:r>
            <a:endParaRPr lang="en-IN" sz="2400" dirty="0">
              <a:latin typeface="Algerian" panose="04020705040A02060702" pitchFamily="82" charset="0"/>
            </a:endParaRPr>
          </a:p>
        </p:txBody>
      </p:sp>
    </p:spTree>
    <p:extLst>
      <p:ext uri="{BB962C8B-B14F-4D97-AF65-F5344CB8AC3E}">
        <p14:creationId xmlns:p14="http://schemas.microsoft.com/office/powerpoint/2010/main" val="323854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7036A-5F8D-4060-905B-4ECF230DDCE1}"/>
              </a:ext>
            </a:extLst>
          </p:cNvPr>
          <p:cNvPicPr>
            <a:picLocks noChangeAspect="1"/>
          </p:cNvPicPr>
          <p:nvPr/>
        </p:nvPicPr>
        <p:blipFill>
          <a:blip r:embed="rId2"/>
          <a:stretch>
            <a:fillRect/>
          </a:stretch>
        </p:blipFill>
        <p:spPr>
          <a:xfrm>
            <a:off x="470517" y="888262"/>
            <a:ext cx="11375254" cy="5694529"/>
          </a:xfrm>
          <a:prstGeom prst="rect">
            <a:avLst/>
          </a:prstGeom>
        </p:spPr>
      </p:pic>
      <p:sp>
        <p:nvSpPr>
          <p:cNvPr id="3" name="TextBox 2">
            <a:extLst>
              <a:ext uri="{FF2B5EF4-FFF2-40B4-BE49-F238E27FC236}">
                <a16:creationId xmlns:a16="http://schemas.microsoft.com/office/drawing/2014/main" id="{5BA26F92-D44D-499D-BA42-23909F7C3CD8}"/>
              </a:ext>
            </a:extLst>
          </p:cNvPr>
          <p:cNvSpPr txBox="1"/>
          <p:nvPr/>
        </p:nvSpPr>
        <p:spPr>
          <a:xfrm>
            <a:off x="4564602" y="0"/>
            <a:ext cx="4117759" cy="707886"/>
          </a:xfrm>
          <a:prstGeom prst="rect">
            <a:avLst/>
          </a:prstGeom>
          <a:noFill/>
        </p:spPr>
        <p:txBody>
          <a:bodyPr wrap="square" rtlCol="0">
            <a:spAutoFit/>
          </a:bodyPr>
          <a:lstStyle/>
          <a:p>
            <a:r>
              <a:rPr lang="en-IN" sz="4000" dirty="0">
                <a:latin typeface="Algerian" panose="04020705040A02060702" pitchFamily="82" charset="0"/>
              </a:rPr>
              <a:t>FINAL MODEL</a:t>
            </a:r>
            <a:endParaRPr lang="en-IN" dirty="0">
              <a:latin typeface="Algerian" panose="04020705040A02060702" pitchFamily="82" charset="0"/>
            </a:endParaRPr>
          </a:p>
        </p:txBody>
      </p:sp>
    </p:spTree>
    <p:extLst>
      <p:ext uri="{BB962C8B-B14F-4D97-AF65-F5344CB8AC3E}">
        <p14:creationId xmlns:p14="http://schemas.microsoft.com/office/powerpoint/2010/main" val="2740471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2351</TotalTime>
  <Words>569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Corbel</vt:lpstr>
      <vt:lpstr>Times New Roman</vt:lpstr>
      <vt:lpstr>Wingdings</vt:lpstr>
      <vt:lpstr>Parallax</vt:lpstr>
      <vt:lpstr>Restaurant bill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bill management system</dc:title>
  <dc:creator>Anshika Gupta</dc:creator>
  <cp:lastModifiedBy>Anshika Gupta</cp:lastModifiedBy>
  <cp:revision>29</cp:revision>
  <dcterms:created xsi:type="dcterms:W3CDTF">2020-12-08T16:12:01Z</dcterms:created>
  <dcterms:modified xsi:type="dcterms:W3CDTF">2022-12-08T04:43:05Z</dcterms:modified>
</cp:coreProperties>
</file>