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DAD1D-E2ED-4F01-AD3D-23F452A5C234}" v="20" dt="2024-11-20T08:43:57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pendra Bisht" userId="9e12224e5b300526" providerId="LiveId" clId="{84FDAD1D-E2ED-4F01-AD3D-23F452A5C234}"/>
    <pc:docChg chg="custSel addSld delSld modSld">
      <pc:chgData name="Bhupendra Bisht" userId="9e12224e5b300526" providerId="LiveId" clId="{84FDAD1D-E2ED-4F01-AD3D-23F452A5C234}" dt="2024-11-20T08:45:20.667" v="358" actId="2696"/>
      <pc:docMkLst>
        <pc:docMk/>
      </pc:docMkLst>
      <pc:sldChg chg="addSp delSp modSp mod">
        <pc:chgData name="Bhupendra Bisht" userId="9e12224e5b300526" providerId="LiveId" clId="{84FDAD1D-E2ED-4F01-AD3D-23F452A5C234}" dt="2024-11-20T07:35:07.195" v="35" actId="478"/>
        <pc:sldMkLst>
          <pc:docMk/>
          <pc:sldMk cId="2366856774" sldId="256"/>
        </pc:sldMkLst>
        <pc:spChg chg="mod">
          <ac:chgData name="Bhupendra Bisht" userId="9e12224e5b300526" providerId="LiveId" clId="{84FDAD1D-E2ED-4F01-AD3D-23F452A5C234}" dt="2024-11-20T07:18:34.831" v="24" actId="20577"/>
          <ac:spMkLst>
            <pc:docMk/>
            <pc:sldMk cId="2366856774" sldId="256"/>
            <ac:spMk id="3" creationId="{7D202984-7065-041F-5F48-E0FF2CDD832E}"/>
          </ac:spMkLst>
        </pc:spChg>
        <pc:graphicFrameChg chg="add mod">
          <ac:chgData name="Bhupendra Bisht" userId="9e12224e5b300526" providerId="LiveId" clId="{84FDAD1D-E2ED-4F01-AD3D-23F452A5C234}" dt="2024-11-20T07:19:14.740" v="28" actId="1076"/>
          <ac:graphicFrameMkLst>
            <pc:docMk/>
            <pc:sldMk cId="2366856774" sldId="256"/>
            <ac:graphicFrameMk id="4" creationId="{63E30774-6C04-71A1-0DF0-DC3743AB3AB8}"/>
          </ac:graphicFrameMkLst>
        </pc:graphicFrameChg>
        <pc:graphicFrameChg chg="add del mod">
          <ac:chgData name="Bhupendra Bisht" userId="9e12224e5b300526" providerId="LiveId" clId="{84FDAD1D-E2ED-4F01-AD3D-23F452A5C234}" dt="2024-11-20T07:21:59.443" v="32" actId="21"/>
          <ac:graphicFrameMkLst>
            <pc:docMk/>
            <pc:sldMk cId="2366856774" sldId="256"/>
            <ac:graphicFrameMk id="5" creationId="{63E30774-6C04-71A1-0DF0-DC3743AB3AB8}"/>
          </ac:graphicFrameMkLst>
        </pc:graphicFrameChg>
        <pc:graphicFrameChg chg="add del mod">
          <ac:chgData name="Bhupendra Bisht" userId="9e12224e5b300526" providerId="LiveId" clId="{84FDAD1D-E2ED-4F01-AD3D-23F452A5C234}" dt="2024-11-20T07:35:07.195" v="35" actId="478"/>
          <ac:graphicFrameMkLst>
            <pc:docMk/>
            <pc:sldMk cId="2366856774" sldId="256"/>
            <ac:graphicFrameMk id="6" creationId="{63E30774-6C04-71A1-0DF0-DC3743AB3AB8}"/>
          </ac:graphicFrameMkLst>
        </pc:graphicFrameChg>
      </pc:sldChg>
      <pc:sldChg chg="addSp modSp mod">
        <pc:chgData name="Bhupendra Bisht" userId="9e12224e5b300526" providerId="LiveId" clId="{84FDAD1D-E2ED-4F01-AD3D-23F452A5C234}" dt="2024-11-20T08:09:47.464" v="62" actId="1076"/>
        <pc:sldMkLst>
          <pc:docMk/>
          <pc:sldMk cId="2259203104" sldId="257"/>
        </pc:sldMkLst>
        <pc:picChg chg="add mod">
          <ac:chgData name="Bhupendra Bisht" userId="9e12224e5b300526" providerId="LiveId" clId="{84FDAD1D-E2ED-4F01-AD3D-23F452A5C234}" dt="2024-11-20T08:09:47.464" v="62" actId="1076"/>
          <ac:picMkLst>
            <pc:docMk/>
            <pc:sldMk cId="2259203104" sldId="257"/>
            <ac:picMk id="5" creationId="{A8A442BA-E99D-8590-0075-E0D9C27B5CCB}"/>
          </ac:picMkLst>
        </pc:picChg>
      </pc:sldChg>
      <pc:sldChg chg="addSp modSp mod">
        <pc:chgData name="Bhupendra Bisht" userId="9e12224e5b300526" providerId="LiveId" clId="{84FDAD1D-E2ED-4F01-AD3D-23F452A5C234}" dt="2024-11-20T08:18:17.348" v="72" actId="255"/>
        <pc:sldMkLst>
          <pc:docMk/>
          <pc:sldMk cId="482791508" sldId="258"/>
        </pc:sldMkLst>
        <pc:spChg chg="mod">
          <ac:chgData name="Bhupendra Bisht" userId="9e12224e5b300526" providerId="LiveId" clId="{84FDAD1D-E2ED-4F01-AD3D-23F452A5C234}" dt="2024-11-20T08:18:17.348" v="72" actId="255"/>
          <ac:spMkLst>
            <pc:docMk/>
            <pc:sldMk cId="482791508" sldId="258"/>
            <ac:spMk id="2" creationId="{1F5313C6-7CA1-347D-7D77-ED993D2638DA}"/>
          </ac:spMkLst>
        </pc:spChg>
        <pc:graphicFrameChg chg="mod modGraphic">
          <ac:chgData name="Bhupendra Bisht" userId="9e12224e5b300526" providerId="LiveId" clId="{84FDAD1D-E2ED-4F01-AD3D-23F452A5C234}" dt="2024-11-20T08:18:03.197" v="69" actId="14100"/>
          <ac:graphicFrameMkLst>
            <pc:docMk/>
            <pc:sldMk cId="482791508" sldId="258"/>
            <ac:graphicFrameMk id="7" creationId="{947789DA-F742-4800-D1CB-2E5C540BCEA9}"/>
          </ac:graphicFrameMkLst>
        </pc:graphicFrameChg>
        <pc:picChg chg="add mod">
          <ac:chgData name="Bhupendra Bisht" userId="9e12224e5b300526" providerId="LiveId" clId="{84FDAD1D-E2ED-4F01-AD3D-23F452A5C234}" dt="2024-11-20T08:18:06.147" v="70" actId="1076"/>
          <ac:picMkLst>
            <pc:docMk/>
            <pc:sldMk cId="482791508" sldId="258"/>
            <ac:picMk id="4" creationId="{188F4474-292A-DB21-328D-542932CFC5CA}"/>
          </ac:picMkLst>
        </pc:picChg>
      </pc:sldChg>
      <pc:sldChg chg="addSp modSp mod">
        <pc:chgData name="Bhupendra Bisht" userId="9e12224e5b300526" providerId="LiveId" clId="{84FDAD1D-E2ED-4F01-AD3D-23F452A5C234}" dt="2024-11-20T08:15:02.207" v="66" actId="1076"/>
        <pc:sldMkLst>
          <pc:docMk/>
          <pc:sldMk cId="2303060135" sldId="259"/>
        </pc:sldMkLst>
        <pc:graphicFrameChg chg="mod modGraphic">
          <ac:chgData name="Bhupendra Bisht" userId="9e12224e5b300526" providerId="LiveId" clId="{84FDAD1D-E2ED-4F01-AD3D-23F452A5C234}" dt="2024-11-20T08:14:37.525" v="65" actId="14100"/>
          <ac:graphicFrameMkLst>
            <pc:docMk/>
            <pc:sldMk cId="2303060135" sldId="259"/>
            <ac:graphicFrameMk id="4" creationId="{EB4469A8-F8E9-5ED0-D637-C46270170E81}"/>
          </ac:graphicFrameMkLst>
        </pc:graphicFrameChg>
        <pc:picChg chg="add mod">
          <ac:chgData name="Bhupendra Bisht" userId="9e12224e5b300526" providerId="LiveId" clId="{84FDAD1D-E2ED-4F01-AD3D-23F452A5C234}" dt="2024-11-20T08:15:02.207" v="66" actId="1076"/>
          <ac:picMkLst>
            <pc:docMk/>
            <pc:sldMk cId="2303060135" sldId="259"/>
            <ac:picMk id="5" creationId="{A799B1AF-A55A-7431-2BBE-F957E81BC63C}"/>
          </ac:picMkLst>
        </pc:picChg>
      </pc:sldChg>
      <pc:sldChg chg="addSp modSp mod">
        <pc:chgData name="Bhupendra Bisht" userId="9e12224e5b300526" providerId="LiveId" clId="{84FDAD1D-E2ED-4F01-AD3D-23F452A5C234}" dt="2024-11-20T07:49:55.967" v="40" actId="14100"/>
        <pc:sldMkLst>
          <pc:docMk/>
          <pc:sldMk cId="3841780203" sldId="260"/>
        </pc:sldMkLst>
        <pc:graphicFrameChg chg="mod modGraphic">
          <ac:chgData name="Bhupendra Bisht" userId="9e12224e5b300526" providerId="LiveId" clId="{84FDAD1D-E2ED-4F01-AD3D-23F452A5C234}" dt="2024-11-20T07:49:55.967" v="40" actId="14100"/>
          <ac:graphicFrameMkLst>
            <pc:docMk/>
            <pc:sldMk cId="3841780203" sldId="260"/>
            <ac:graphicFrameMk id="4" creationId="{01FCB6B4-AA19-2D6E-CF02-764308934862}"/>
          </ac:graphicFrameMkLst>
        </pc:graphicFrameChg>
        <pc:picChg chg="add mod">
          <ac:chgData name="Bhupendra Bisht" userId="9e12224e5b300526" providerId="LiveId" clId="{84FDAD1D-E2ED-4F01-AD3D-23F452A5C234}" dt="2024-11-20T07:49:50.681" v="39" actId="1076"/>
          <ac:picMkLst>
            <pc:docMk/>
            <pc:sldMk cId="3841780203" sldId="260"/>
            <ac:picMk id="5" creationId="{1B0BBBA1-6C6C-3FF0-8D6F-B7B6AE0DB3AD}"/>
          </ac:picMkLst>
        </pc:picChg>
      </pc:sldChg>
      <pc:sldChg chg="addSp modSp mod">
        <pc:chgData name="Bhupendra Bisht" userId="9e12224e5b300526" providerId="LiveId" clId="{84FDAD1D-E2ED-4F01-AD3D-23F452A5C234}" dt="2024-11-20T07:51:16.840" v="46" actId="14100"/>
        <pc:sldMkLst>
          <pc:docMk/>
          <pc:sldMk cId="961099819" sldId="261"/>
        </pc:sldMkLst>
        <pc:graphicFrameChg chg="mod modGraphic">
          <ac:chgData name="Bhupendra Bisht" userId="9e12224e5b300526" providerId="LiveId" clId="{84FDAD1D-E2ED-4F01-AD3D-23F452A5C234}" dt="2024-11-20T07:51:16.840" v="46" actId="14100"/>
          <ac:graphicFrameMkLst>
            <pc:docMk/>
            <pc:sldMk cId="961099819" sldId="261"/>
            <ac:graphicFrameMk id="4" creationId="{942802C6-5D8E-C445-70B2-826B8C2D7BA3}"/>
          </ac:graphicFrameMkLst>
        </pc:graphicFrameChg>
        <pc:picChg chg="add mod">
          <ac:chgData name="Bhupendra Bisht" userId="9e12224e5b300526" providerId="LiveId" clId="{84FDAD1D-E2ED-4F01-AD3D-23F452A5C234}" dt="2024-11-20T07:51:02.260" v="43" actId="1076"/>
          <ac:picMkLst>
            <pc:docMk/>
            <pc:sldMk cId="961099819" sldId="261"/>
            <ac:picMk id="5" creationId="{A22153C3-AFE9-664B-6B52-43A7C877CE0E}"/>
          </ac:picMkLst>
        </pc:picChg>
      </pc:sldChg>
      <pc:sldChg chg="addSp modSp mod">
        <pc:chgData name="Bhupendra Bisht" userId="9e12224e5b300526" providerId="LiveId" clId="{84FDAD1D-E2ED-4F01-AD3D-23F452A5C234}" dt="2024-11-20T08:07:40.149" v="60" actId="14100"/>
        <pc:sldMkLst>
          <pc:docMk/>
          <pc:sldMk cId="2341300879" sldId="262"/>
        </pc:sldMkLst>
        <pc:graphicFrameChg chg="mod modGraphic">
          <ac:chgData name="Bhupendra Bisht" userId="9e12224e5b300526" providerId="LiveId" clId="{84FDAD1D-E2ED-4F01-AD3D-23F452A5C234}" dt="2024-11-20T08:07:40.149" v="60" actId="14100"/>
          <ac:graphicFrameMkLst>
            <pc:docMk/>
            <pc:sldMk cId="2341300879" sldId="262"/>
            <ac:graphicFrameMk id="4" creationId="{1F67D471-D6C5-7724-DD51-0FE0F04895A5}"/>
          </ac:graphicFrameMkLst>
        </pc:graphicFrameChg>
        <pc:picChg chg="add mod">
          <ac:chgData name="Bhupendra Bisht" userId="9e12224e5b300526" providerId="LiveId" clId="{84FDAD1D-E2ED-4F01-AD3D-23F452A5C234}" dt="2024-11-20T08:07:35.142" v="59" actId="1076"/>
          <ac:picMkLst>
            <pc:docMk/>
            <pc:sldMk cId="2341300879" sldId="262"/>
            <ac:picMk id="5" creationId="{D1F7E0C6-3C76-67CC-F991-EE2919D21E96}"/>
          </ac:picMkLst>
        </pc:picChg>
      </pc:sldChg>
      <pc:sldChg chg="addSp modSp mod">
        <pc:chgData name="Bhupendra Bisht" userId="9e12224e5b300526" providerId="LiveId" clId="{84FDAD1D-E2ED-4F01-AD3D-23F452A5C234}" dt="2024-11-20T08:01:27.346" v="53" actId="1076"/>
        <pc:sldMkLst>
          <pc:docMk/>
          <pc:sldMk cId="2955214755" sldId="264"/>
        </pc:sldMkLst>
        <pc:picChg chg="add mod">
          <ac:chgData name="Bhupendra Bisht" userId="9e12224e5b300526" providerId="LiveId" clId="{84FDAD1D-E2ED-4F01-AD3D-23F452A5C234}" dt="2024-11-20T08:01:27.346" v="53" actId="1076"/>
          <ac:picMkLst>
            <pc:docMk/>
            <pc:sldMk cId="2955214755" sldId="264"/>
            <ac:picMk id="5" creationId="{384ACB67-FAEB-81B6-F3AA-D65AB7A5CDF0}"/>
          </ac:picMkLst>
        </pc:picChg>
      </pc:sldChg>
      <pc:sldChg chg="addSp modSp mod">
        <pc:chgData name="Bhupendra Bisht" userId="9e12224e5b300526" providerId="LiveId" clId="{84FDAD1D-E2ED-4F01-AD3D-23F452A5C234}" dt="2024-11-20T07:52:35.214" v="51" actId="1076"/>
        <pc:sldMkLst>
          <pc:docMk/>
          <pc:sldMk cId="2473302252" sldId="265"/>
        </pc:sldMkLst>
        <pc:graphicFrameChg chg="modGraphic">
          <ac:chgData name="Bhupendra Bisht" userId="9e12224e5b300526" providerId="LiveId" clId="{84FDAD1D-E2ED-4F01-AD3D-23F452A5C234}" dt="2024-11-20T07:52:31.712" v="50" actId="14100"/>
          <ac:graphicFrameMkLst>
            <pc:docMk/>
            <pc:sldMk cId="2473302252" sldId="265"/>
            <ac:graphicFrameMk id="4" creationId="{F8DD965C-3042-8A59-4CB8-FF0E91DC280F}"/>
          </ac:graphicFrameMkLst>
        </pc:graphicFrameChg>
        <pc:picChg chg="add mod">
          <ac:chgData name="Bhupendra Bisht" userId="9e12224e5b300526" providerId="LiveId" clId="{84FDAD1D-E2ED-4F01-AD3D-23F452A5C234}" dt="2024-11-20T07:52:35.214" v="51" actId="1076"/>
          <ac:picMkLst>
            <pc:docMk/>
            <pc:sldMk cId="2473302252" sldId="265"/>
            <ac:picMk id="5" creationId="{59CC053E-BC13-F590-2FDB-9BE8E7E04970}"/>
          </ac:picMkLst>
        </pc:picChg>
      </pc:sldChg>
      <pc:sldChg chg="modSp new mod">
        <pc:chgData name="Bhupendra Bisht" userId="9e12224e5b300526" providerId="LiveId" clId="{84FDAD1D-E2ED-4F01-AD3D-23F452A5C234}" dt="2024-11-20T08:45:07.310" v="357" actId="20577"/>
        <pc:sldMkLst>
          <pc:docMk/>
          <pc:sldMk cId="2146753588" sldId="266"/>
        </pc:sldMkLst>
        <pc:spChg chg="mod">
          <ac:chgData name="Bhupendra Bisht" userId="9e12224e5b300526" providerId="LiveId" clId="{84FDAD1D-E2ED-4F01-AD3D-23F452A5C234}" dt="2024-11-20T08:45:07.310" v="357" actId="20577"/>
          <ac:spMkLst>
            <pc:docMk/>
            <pc:sldMk cId="2146753588" sldId="266"/>
            <ac:spMk id="2" creationId="{CE3E698B-F384-4566-BF02-6929E602345D}"/>
          </ac:spMkLst>
        </pc:spChg>
        <pc:spChg chg="mod">
          <ac:chgData name="Bhupendra Bisht" userId="9e12224e5b300526" providerId="LiveId" clId="{84FDAD1D-E2ED-4F01-AD3D-23F452A5C234}" dt="2024-11-20T08:39:22.006" v="244" actId="5793"/>
          <ac:spMkLst>
            <pc:docMk/>
            <pc:sldMk cId="2146753588" sldId="266"/>
            <ac:spMk id="3" creationId="{6B455E7D-0951-3137-3CDD-693D6568C135}"/>
          </ac:spMkLst>
        </pc:spChg>
      </pc:sldChg>
      <pc:sldChg chg="new del">
        <pc:chgData name="Bhupendra Bisht" userId="9e12224e5b300526" providerId="LiveId" clId="{84FDAD1D-E2ED-4F01-AD3D-23F452A5C234}" dt="2024-11-20T08:45:20.667" v="358" actId="2696"/>
        <pc:sldMkLst>
          <pc:docMk/>
          <pc:sldMk cId="2180537908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[Book1]Sheet1!PivotTable2</c:name>
    <c:fmtId val="1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7369907565902091"/>
          <c:y val="0.19298486932599726"/>
          <c:w val="0.72510365552132072"/>
          <c:h val="0.723575113633491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Sheet1!$I$3:$I$4</c:f>
              <c:strCache>
                <c:ptCount val="1"/>
                <c:pt idx="0">
                  <c:v>26.12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Sheet1!$H$5:$H$6</c:f>
              <c:strCache>
                <c:ptCount val="1"/>
                <c:pt idx="0">
                  <c:v>         A</c:v>
                </c:pt>
              </c:strCache>
            </c:strRef>
          </c:cat>
          <c:val>
            <c:numRef>
              <c:f>Sheet1!$I$5:$I$6</c:f>
              <c:numCache>
                <c:formatCode>General</c:formatCode>
                <c:ptCount val="1"/>
                <c:pt idx="0">
                  <c:v>37659.120000000003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36-4FC7-B66E-280F26D366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1362479"/>
        <c:axId val="601364399"/>
      </c:barChart>
      <c:catAx>
        <c:axId val="60136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64399"/>
        <c:crosses val="autoZero"/>
        <c:auto val="1"/>
        <c:lblAlgn val="ctr"/>
        <c:lblOffset val="100"/>
        <c:noMultiLvlLbl val="0"/>
      </c:catAx>
      <c:valAx>
        <c:axId val="60136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62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49B9-F5ED-6746-D208-B32440D1B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4534F-93BF-1C4D-7E83-7A4610BD6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7A290-6E9A-1ADD-42B1-08AFFDB3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B91B-112A-4BE4-9D56-8A32E411374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F45B3-6DA9-7DCD-C1D7-CDCF89E0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C9A9-5FC7-788F-1BA6-AB74C767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D3C-C3D4-43CD-A6C6-FA34A303C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8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FE95-7B8E-B976-627C-E8381CCD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36C87-35F8-E6B0-F2E4-9AD2798BD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5EA2-079C-1320-DE2C-97A2B762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B91B-112A-4BE4-9D56-8A32E411374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94614-B569-87DE-E4A8-1D80DF1A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BEE5-A1D5-CA27-2D9F-A8E53CA0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D3C-C3D4-43CD-A6C6-FA34A303C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6B3F8-E5D1-0E27-BDD5-8E137CAD7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94FC5-5EE5-8907-A2EE-957991E55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6EB8-6DD6-0570-3495-09FBADF2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B91B-112A-4BE4-9D56-8A32E411374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869A8-DB91-A02C-B541-ADDC482E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E85A-E649-D215-4552-2BF2477B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D3C-C3D4-43CD-A6C6-FA34A303C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A5FD-4220-4B0C-E63D-C9FACA2F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33DCF-F1C6-5E86-99B5-985B6B41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9067D-CF5A-42A4-E415-23A09908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B91B-112A-4BE4-9D56-8A32E411374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E971-95C5-9B95-9738-1ECB4B4B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9629-F498-E8EF-78B6-A86E69C5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D3C-C3D4-43CD-A6C6-FA34A303C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5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6AB3-2268-EDED-FE57-48C36E49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B6926-5E29-0D26-678A-31D2C876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91B47-D847-6445-6962-B9AEDD3A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B91B-112A-4BE4-9D56-8A32E411374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A74F-6F51-9F58-2B3A-A207064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3D01-23BB-97AB-4F74-DC59E53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D3C-C3D4-43CD-A6C6-FA34A303C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2B2F-3F2C-362F-9479-49A43983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795E-3097-9543-B95C-B93CFC8A9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823E4-AA39-6EAF-CA76-F96B30F52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B2BEB-71A0-1A17-3E32-648EA853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B91B-112A-4BE4-9D56-8A32E411374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9CBA1-4270-6516-6E94-38B25913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A9528-F2F5-C320-C9E1-7C48032F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D3C-C3D4-43CD-A6C6-FA34A303C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08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5091-4DFA-C573-EC28-DC8102AD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FC9DF-5FD1-09F3-C46F-753C887F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D928C-58C6-DB44-C11F-C3D09EA2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C0CC7-9BE9-D0DA-7398-9BC22ED99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DD9BA-A341-CFA8-1D90-D6425F1E6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6A466-B12A-1C5E-3976-E7D16A10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B91B-112A-4BE4-9D56-8A32E411374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07E9D-C455-AEAC-25CF-C99A9DE2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6EBB2-59E9-7594-2EB6-D724FBEA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D3C-C3D4-43CD-A6C6-FA34A303C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6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3DED-0234-52FE-1061-E9B2EF10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F1AFF-2102-A75D-FC03-3FD01AC6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B91B-112A-4BE4-9D56-8A32E411374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36421-B383-D87B-5F33-DB4952FD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DEDF2-8075-79E6-5C77-392E945D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D3C-C3D4-43CD-A6C6-FA34A303C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4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43EB7-02F1-2321-BF6B-A81016BC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B91B-112A-4BE4-9D56-8A32E411374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D281A-37BC-164D-B0DA-A4418DD5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1AA28-89F4-EA5F-DEB6-E0415726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D3C-C3D4-43CD-A6C6-FA34A303C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4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9E8B-D624-9D2E-E4A7-11BC97DC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8292A-C956-D9A8-5AA1-ED4784B7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F589-7F95-858F-A432-11F775633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B3FEB-8ED4-7032-BF45-B846D97A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B91B-112A-4BE4-9D56-8A32E411374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7D8B-ECB5-D891-9AE0-8C8BB846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D279E-4D00-E349-0EB7-5E5EABB6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D3C-C3D4-43CD-A6C6-FA34A303C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4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6803-F253-00F6-D9CF-5466CFE6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E68A0-4CC7-236B-1B92-250C349FA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29707-6783-4B5F-4992-30CC8B16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418BD-CCC5-D54A-C4FA-D827AE64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B91B-112A-4BE4-9D56-8A32E411374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66403-354C-394C-7803-11C794D8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65BE5-2EC2-ED18-98EE-5B3FAA73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D3C-C3D4-43CD-A6C6-FA34A303C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7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5655C-8BFB-28AF-8B3B-E5B0B616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2FD5E-53FA-97F1-6796-475B057CA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6F5F4-8611-0033-CC26-B3473D7BF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B91B-112A-4BE4-9D56-8A32E411374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EDC6-37EA-207A-2AC0-A8705FB43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E58E9-7DC2-E574-D95F-D52AD8B43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8D3C-C3D4-43CD-A6C6-FA34A303C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94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mB4gaCKKTchkfZSrllpmdU_HCZHkofq/view?usp=drivesd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C539-FF51-B39E-6F02-1A1B3F75A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906" y="243067"/>
            <a:ext cx="7241894" cy="3185933"/>
          </a:xfrm>
        </p:spPr>
        <p:txBody>
          <a:bodyPr>
            <a:normAutofit fontScale="90000"/>
          </a:bodyPr>
          <a:lstStyle/>
          <a:p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800" b="1" dirty="0"/>
              <a:t>Task 1: Identifying the Top Branch by Sales Growth Rate </a:t>
            </a:r>
            <a:br>
              <a:rPr lang="en-US" sz="800" dirty="0"/>
            </a:br>
            <a:r>
              <a:rPr lang="en-US" sz="1800" dirty="0"/>
              <a:t>WITH </a:t>
            </a:r>
            <a:r>
              <a:rPr lang="en-US" sz="1800" dirty="0" err="1"/>
              <a:t>monthly_sales</a:t>
            </a:r>
            <a:r>
              <a:rPr lang="en-US" sz="1800" dirty="0"/>
              <a:t> AS </a:t>
            </a:r>
            <a:br>
              <a:rPr lang="en-US" sz="1800" dirty="0"/>
            </a:br>
            <a:r>
              <a:rPr lang="en-US" sz="1800" dirty="0"/>
              <a:t>(    SELECT Branch,            MONTH(STR_TO_DATE(Date, '%d-%m-%Y')) AS month,           YEAR(STR_TO_DATE(Date, '%d-%m-%Y')) AS year,           SUM(Total) AS </a:t>
            </a:r>
            <a:r>
              <a:rPr lang="en-US" sz="1800" dirty="0" err="1"/>
              <a:t>monthly_sales</a:t>
            </a:r>
            <a:r>
              <a:rPr lang="en-US" sz="1800" dirty="0"/>
              <a:t>    FROM </a:t>
            </a:r>
            <a:br>
              <a:rPr lang="en-US" sz="1800" dirty="0"/>
            </a:br>
            <a:r>
              <a:rPr lang="en-US" sz="1800" dirty="0" err="1"/>
              <a:t>walmart.walmartsales</a:t>
            </a:r>
            <a:r>
              <a:rPr lang="en-US" sz="1800" dirty="0"/>
              <a:t>   </a:t>
            </a:r>
            <a:br>
              <a:rPr lang="en-US" sz="1800" dirty="0"/>
            </a:br>
            <a:r>
              <a:rPr lang="en-US" sz="1800" dirty="0"/>
              <a:t> GROUP BY Branch, YEAR(STR_TO_DATE(Date, '%d-%m-%Y')), MONTH(STR_TO_DATE(Date, '%d-%m-%Y’)))</a:t>
            </a:r>
            <a:br>
              <a:rPr lang="en-US" sz="1800" dirty="0"/>
            </a:br>
            <a:r>
              <a:rPr lang="en-US" sz="1800" dirty="0"/>
              <a:t>SELECT Branch,       month,       </a:t>
            </a:r>
            <a:r>
              <a:rPr lang="en-US" sz="1800" dirty="0" err="1"/>
              <a:t>monthly_sales</a:t>
            </a:r>
            <a:r>
              <a:rPr lang="en-US" sz="1800" dirty="0"/>
              <a:t>,       ROUND(           (</a:t>
            </a:r>
            <a:r>
              <a:rPr lang="en-US" sz="1800" dirty="0" err="1"/>
              <a:t>monthly_sales</a:t>
            </a:r>
            <a:r>
              <a:rPr lang="en-US" sz="1800" dirty="0"/>
              <a:t> - LAG(</a:t>
            </a:r>
            <a:r>
              <a:rPr lang="en-US" sz="1800" dirty="0" err="1"/>
              <a:t>monthly_sales</a:t>
            </a:r>
            <a:r>
              <a:rPr lang="en-US" sz="1800" dirty="0"/>
              <a:t>) OVER (PARTITION BY Branch ORDER BY year, month)) /           LAG(</a:t>
            </a:r>
            <a:r>
              <a:rPr lang="en-US" sz="1800" dirty="0" err="1"/>
              <a:t>monthly_sales</a:t>
            </a:r>
            <a:r>
              <a:rPr lang="en-US" sz="1800" dirty="0"/>
              <a:t>) OVER (PARTITION BY Branch ORDER BY year, month) * 100,            2       ) AS </a:t>
            </a:r>
            <a:r>
              <a:rPr lang="en-US" sz="1800" dirty="0" err="1"/>
              <a:t>growth_rate</a:t>
            </a:r>
            <a:r>
              <a:rPr lang="en-US" sz="1800" dirty="0"/>
              <a:t> FROM </a:t>
            </a:r>
            <a:r>
              <a:rPr lang="en-US" sz="1800" dirty="0" err="1"/>
              <a:t>monthly_sales</a:t>
            </a:r>
            <a:br>
              <a:rPr lang="en-US" sz="1800" dirty="0"/>
            </a:br>
            <a:r>
              <a:rPr lang="en-US" sz="1800" dirty="0"/>
              <a:t>ORDER BY </a:t>
            </a:r>
            <a:r>
              <a:rPr lang="en-US" sz="1800" dirty="0" err="1"/>
              <a:t>growth_rate</a:t>
            </a:r>
            <a:br>
              <a:rPr lang="en-US" sz="1800" dirty="0"/>
            </a:br>
            <a:r>
              <a:rPr lang="en-US" sz="1800" dirty="0"/>
              <a:t> DESC LIMIT 1;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02984-7065-041F-5F48-E0FF2CDD8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906" y="3611300"/>
            <a:ext cx="9985094" cy="1646499"/>
          </a:xfrm>
        </p:spPr>
        <p:txBody>
          <a:bodyPr>
            <a:normAutofit/>
          </a:bodyPr>
          <a:lstStyle/>
          <a:p>
            <a:r>
              <a:rPr lang="en-IN" sz="1400" dirty="0"/>
              <a:t>                        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EFCA03-933F-B703-C232-75670F3A2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71083"/>
              </p:ext>
            </p:extLst>
          </p:nvPr>
        </p:nvGraphicFramePr>
        <p:xfrm>
          <a:off x="833120" y="3718560"/>
          <a:ext cx="5334000" cy="1066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94527270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424999724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09181799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773011941"/>
                    </a:ext>
                  </a:extLst>
                </a:gridCol>
              </a:tblGrid>
              <a:tr h="7059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# Branch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month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monthly_sales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growth_rate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5632491"/>
                  </a:ext>
                </a:extLst>
              </a:tr>
              <a:tr h="36082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        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37659.12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26.12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5500236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E30774-6C04-71A1-0DF0-DC3743AB3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90489"/>
              </p:ext>
            </p:extLst>
          </p:nvPr>
        </p:nvGraphicFramePr>
        <p:xfrm>
          <a:off x="6942557" y="3135446"/>
          <a:ext cx="4206240" cy="2769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685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6252-7289-7CDD-28C0-40A2FD24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TASK 10 </a:t>
            </a:r>
            <a:r>
              <a:rPr lang="en-US" sz="1400" b="1" dirty="0"/>
              <a:t>Analyzing Sales Trends by Day of the Week </a:t>
            </a:r>
            <a:br>
              <a:rPr lang="en-US" sz="1600" dirty="0"/>
            </a:br>
            <a:r>
              <a:rPr lang="en-US" sz="1600" dirty="0"/>
              <a:t>SELECT     DAYNAME(STR_TO_DATE(Date, '%d-%m-%Y')) AS </a:t>
            </a:r>
            <a:r>
              <a:rPr lang="en-US" sz="1600" dirty="0" err="1"/>
              <a:t>day_of_week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/>
              <a:t> SUM(Total) AS </a:t>
            </a:r>
            <a:r>
              <a:rPr lang="en-US" sz="1600" dirty="0" err="1"/>
              <a:t>total_sales</a:t>
            </a:r>
            <a:br>
              <a:rPr lang="en-US" sz="1600" dirty="0"/>
            </a:br>
            <a:r>
              <a:rPr lang="en-US" sz="1600" dirty="0"/>
              <a:t> FROM     </a:t>
            </a:r>
            <a:r>
              <a:rPr lang="en-US" sz="1600" dirty="0" err="1"/>
              <a:t>walmart.walmartsales</a:t>
            </a:r>
            <a:br>
              <a:rPr lang="en-US" sz="1600" dirty="0"/>
            </a:br>
            <a:r>
              <a:rPr lang="en-US" sz="1600" dirty="0"/>
              <a:t>GROUP BY     </a:t>
            </a:r>
            <a:r>
              <a:rPr lang="en-US" sz="1600" dirty="0" err="1"/>
              <a:t>day_of_week</a:t>
            </a:r>
            <a:endParaRPr lang="en-IN" sz="1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DD965C-3042-8A59-4CB8-FF0E91DC2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739432"/>
              </p:ext>
            </p:extLst>
          </p:nvPr>
        </p:nvGraphicFramePr>
        <p:xfrm>
          <a:off x="838200" y="2357120"/>
          <a:ext cx="2799735" cy="4257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5195">
                  <a:extLst>
                    <a:ext uri="{9D8B030D-6E8A-4147-A177-3AD203B41FA5}">
                      <a16:colId xmlns:a16="http://schemas.microsoft.com/office/drawing/2014/main" val="1949140793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3843901070"/>
                    </a:ext>
                  </a:extLst>
                </a:gridCol>
              </a:tblGrid>
              <a:tr h="111414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# </a:t>
                      </a:r>
                      <a:r>
                        <a:rPr lang="en-IN" sz="1600" b="1" u="none" strike="noStrike" dirty="0" err="1">
                          <a:effectLst/>
                        </a:rPr>
                        <a:t>day_of_week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total_sales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3899898"/>
                  </a:ext>
                </a:extLst>
              </a:tr>
              <a:tr h="399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effectLst/>
                        </a:rPr>
                        <a:t>Saturday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 dirty="0">
                          <a:effectLst/>
                        </a:rPr>
                        <a:t>56120.81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0103842"/>
                  </a:ext>
                </a:extLst>
              </a:tr>
              <a:tr h="399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</a:rPr>
                        <a:t>Friday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>
                          <a:effectLst/>
                        </a:rPr>
                        <a:t>43926.34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6684074"/>
                  </a:ext>
                </a:extLst>
              </a:tr>
              <a:tr h="399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effectLst/>
                        </a:rPr>
                        <a:t>Sunday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>
                          <a:effectLst/>
                        </a:rPr>
                        <a:t>44457.89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2174685"/>
                  </a:ext>
                </a:extLst>
              </a:tr>
              <a:tr h="399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</a:rPr>
                        <a:t>Monday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>
                          <a:effectLst/>
                        </a:rPr>
                        <a:t>37899.08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864006"/>
                  </a:ext>
                </a:extLst>
              </a:tr>
              <a:tr h="399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</a:rPr>
                        <a:t>Thursday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>
                          <a:effectLst/>
                        </a:rPr>
                        <a:t>45349.25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4466000"/>
                  </a:ext>
                </a:extLst>
              </a:tr>
              <a:tr h="74830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</a:rPr>
                        <a:t>Wednesday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>
                          <a:effectLst/>
                        </a:rPr>
                        <a:t>43731.14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8785848"/>
                  </a:ext>
                </a:extLst>
              </a:tr>
              <a:tr h="399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</a:rPr>
                        <a:t>Tuesday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 dirty="0">
                          <a:effectLst/>
                        </a:rPr>
                        <a:t>51482.25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95152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9CC053E-BC13-F590-2FDB-9BE8E7E04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35" y="2357120"/>
            <a:ext cx="879280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698B-F384-4566-BF02-6929E602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Anshika </a:t>
            </a:r>
            <a:r>
              <a:rPr lang="en-IN" sz="1600" dirty="0" err="1"/>
              <a:t>SQLProject</a:t>
            </a:r>
            <a:r>
              <a:rPr lang="en-IN" sz="1600" dirty="0"/>
              <a:t> video 🔗 </a:t>
            </a:r>
            <a:r>
              <a:rPr lang="en-IN" sz="1600" dirty="0">
                <a:hlinkClick r:id="rId2"/>
              </a:rPr>
              <a:t>https://drive.google.com/file/d/1YmB4gaCKKTchkfZSrllpmdU_HCZHkofq/view?usp=drivesdk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5E7D-0951-3137-3CDD-693D6568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75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87CC-7FAB-88C5-1DCB-7B417227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2" y="603171"/>
            <a:ext cx="10611309" cy="1528642"/>
          </a:xfrm>
        </p:spPr>
        <p:txBody>
          <a:bodyPr>
            <a:noAutofit/>
          </a:bodyPr>
          <a:lstStyle/>
          <a:p>
            <a:r>
              <a:rPr lang="en-US" sz="1600" b="1" dirty="0"/>
              <a:t>Task 2: Finding the Most Profitable Product Line for Each Branch</a:t>
            </a:r>
            <a:br>
              <a:rPr lang="en-US" sz="800" dirty="0"/>
            </a:br>
            <a:r>
              <a:rPr lang="en-IN" sz="1600" dirty="0"/>
              <a:t>WITH </a:t>
            </a:r>
            <a:r>
              <a:rPr lang="en-IN" sz="1600" dirty="0" err="1"/>
              <a:t>ProfitSummary</a:t>
            </a:r>
            <a:r>
              <a:rPr lang="en-IN" sz="1600" dirty="0"/>
              <a:t> AS </a:t>
            </a:r>
            <a:br>
              <a:rPr lang="en-IN" sz="1600" dirty="0"/>
            </a:br>
            <a:r>
              <a:rPr lang="en-IN" sz="1600" dirty="0"/>
              <a:t>(    SELECT branch,           </a:t>
            </a:r>
            <a:r>
              <a:rPr lang="en-IN" sz="1600" dirty="0" err="1"/>
              <a:t>productline</a:t>
            </a:r>
            <a:r>
              <a:rPr lang="en-IN" sz="1600" dirty="0"/>
              <a:t>,           SUM(total - cogs) AS </a:t>
            </a:r>
            <a:r>
              <a:rPr lang="en-IN" sz="1600" dirty="0" err="1"/>
              <a:t>tot_profit</a:t>
            </a:r>
            <a:r>
              <a:rPr lang="en-IN" sz="1600" dirty="0"/>
              <a:t>  </a:t>
            </a:r>
            <a:br>
              <a:rPr lang="en-IN" sz="1600" dirty="0"/>
            </a:br>
            <a:r>
              <a:rPr lang="en-IN" sz="1600" dirty="0"/>
              <a:t>  FROM </a:t>
            </a:r>
            <a:r>
              <a:rPr lang="en-IN" sz="1600" dirty="0" err="1"/>
              <a:t>walmart.walmartsales</a:t>
            </a:r>
            <a:r>
              <a:rPr lang="en-IN" sz="1600" dirty="0"/>
              <a:t>   </a:t>
            </a:r>
            <a:br>
              <a:rPr lang="en-IN" sz="1600" dirty="0"/>
            </a:br>
            <a:r>
              <a:rPr lang="en-IN" sz="1600" dirty="0"/>
              <a:t> GROUP BY branch, </a:t>
            </a:r>
            <a:r>
              <a:rPr lang="en-IN" sz="1600" dirty="0" err="1"/>
              <a:t>productline</a:t>
            </a:r>
            <a:r>
              <a:rPr lang="en-IN" sz="1600" dirty="0"/>
              <a:t>)SELECT branch,       </a:t>
            </a:r>
            <a:r>
              <a:rPr lang="en-IN" sz="1600" dirty="0" err="1"/>
              <a:t>productline</a:t>
            </a:r>
            <a:r>
              <a:rPr lang="en-IN" sz="1600" dirty="0"/>
              <a:t>,       </a:t>
            </a:r>
            <a:r>
              <a:rPr lang="en-IN" sz="1600" dirty="0" err="1"/>
              <a:t>tot_profit</a:t>
            </a:r>
            <a:br>
              <a:rPr lang="en-IN" sz="1600" dirty="0"/>
            </a:br>
            <a:r>
              <a:rPr lang="en-IN" sz="1600" dirty="0"/>
              <a:t>FROM </a:t>
            </a:r>
            <a:r>
              <a:rPr lang="en-IN" sz="1600" dirty="0" err="1"/>
              <a:t>ProfitSummary</a:t>
            </a:r>
            <a:br>
              <a:rPr lang="en-IN" sz="1600" dirty="0"/>
            </a:br>
            <a:r>
              <a:rPr lang="en-IN" sz="1600" dirty="0"/>
              <a:t>WHERE (branch, </a:t>
            </a:r>
            <a:r>
              <a:rPr lang="en-IN" sz="1600" dirty="0" err="1"/>
              <a:t>tot_profit</a:t>
            </a:r>
            <a:r>
              <a:rPr lang="en-IN" sz="1600" dirty="0"/>
              <a:t>) IN (    SELECT branch, MAX(</a:t>
            </a:r>
            <a:r>
              <a:rPr lang="en-IN" sz="1600" dirty="0" err="1"/>
              <a:t>tot_profit</a:t>
            </a:r>
            <a:r>
              <a:rPr lang="en-IN" sz="1600" dirty="0"/>
              <a:t>)    FROM </a:t>
            </a:r>
            <a:r>
              <a:rPr lang="en-IN" sz="1600" dirty="0" err="1"/>
              <a:t>ProfitSummary</a:t>
            </a:r>
            <a:r>
              <a:rPr lang="en-IN" sz="1600" dirty="0"/>
              <a:t>    </a:t>
            </a:r>
            <a:br>
              <a:rPr lang="en-IN" sz="1600" dirty="0"/>
            </a:br>
            <a:r>
              <a:rPr lang="en-IN" sz="1600" dirty="0"/>
              <a:t>GROUP BY branch)ORDER BY branch;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075D79-0CA0-3D24-3A1B-A30E30BCF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517430"/>
              </p:ext>
            </p:extLst>
          </p:nvPr>
        </p:nvGraphicFramePr>
        <p:xfrm>
          <a:off x="570271" y="2477729"/>
          <a:ext cx="6440127" cy="2209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709">
                  <a:extLst>
                    <a:ext uri="{9D8B030D-6E8A-4147-A177-3AD203B41FA5}">
                      <a16:colId xmlns:a16="http://schemas.microsoft.com/office/drawing/2014/main" val="3331736617"/>
                    </a:ext>
                  </a:extLst>
                </a:gridCol>
                <a:gridCol w="2146709">
                  <a:extLst>
                    <a:ext uri="{9D8B030D-6E8A-4147-A177-3AD203B41FA5}">
                      <a16:colId xmlns:a16="http://schemas.microsoft.com/office/drawing/2014/main" val="2574278340"/>
                    </a:ext>
                  </a:extLst>
                </a:gridCol>
                <a:gridCol w="2146709">
                  <a:extLst>
                    <a:ext uri="{9D8B030D-6E8A-4147-A177-3AD203B41FA5}">
                      <a16:colId xmlns:a16="http://schemas.microsoft.com/office/drawing/2014/main" val="3722786275"/>
                    </a:ext>
                  </a:extLst>
                </a:gridCol>
              </a:tblGrid>
              <a:tr h="55234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#    branch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productline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tot_profit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852734"/>
                  </a:ext>
                </a:extLst>
              </a:tr>
              <a:tr h="5523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Food and beverages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  1131.755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1451488"/>
                  </a:ext>
                </a:extLst>
              </a:tr>
              <a:tr h="5523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Home and lifestyle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 1067.485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284719"/>
                  </a:ext>
                </a:extLst>
              </a:tr>
              <a:tr h="5523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Sports and travel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951.819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322971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8A442BA-E99D-8590-0075-E0D9C27B5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02" y="2051923"/>
            <a:ext cx="579200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0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13C6-7CA1-347D-7D77-ED993D2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r>
              <a:rPr lang="en-IN" sz="1600" b="1" u="sng" dirty="0"/>
              <a:t>task 3 </a:t>
            </a:r>
            <a:r>
              <a:rPr lang="en-US" sz="1600" b="1" dirty="0"/>
              <a:t>Analyzing Customer Segmentation Based on Spending </a:t>
            </a:r>
            <a:br>
              <a:rPr lang="en-IN" sz="1400" dirty="0"/>
            </a:br>
            <a:r>
              <a:rPr lang="en-IN" sz="1600" dirty="0"/>
              <a:t>use Walmart;</a:t>
            </a:r>
            <a:br>
              <a:rPr lang="en-IN" sz="1600" dirty="0"/>
            </a:br>
            <a:r>
              <a:rPr lang="en-IN" sz="1600" dirty="0"/>
              <a:t>with </a:t>
            </a:r>
            <a:r>
              <a:rPr lang="en-IN" sz="1600" dirty="0" err="1"/>
              <a:t>cust_spending</a:t>
            </a:r>
            <a:r>
              <a:rPr lang="en-IN" sz="1600" dirty="0"/>
              <a:t> as</a:t>
            </a:r>
            <a:br>
              <a:rPr lang="en-IN" sz="1600" dirty="0"/>
            </a:br>
            <a:r>
              <a:rPr lang="en-IN" sz="1600" dirty="0"/>
              <a:t> (select </a:t>
            </a:r>
            <a:r>
              <a:rPr lang="en-IN" sz="1600" dirty="0" err="1"/>
              <a:t>CustomerID,AVG</a:t>
            </a:r>
            <a:r>
              <a:rPr lang="en-IN" sz="1600" dirty="0"/>
              <a:t>(Total) as </a:t>
            </a:r>
            <a:r>
              <a:rPr lang="en-IN" sz="1600" dirty="0" err="1"/>
              <a:t>tot_avg</a:t>
            </a:r>
            <a:br>
              <a:rPr lang="en-IN" sz="1600" dirty="0"/>
            </a:br>
            <a:r>
              <a:rPr lang="en-IN" sz="1600" dirty="0"/>
              <a:t> FROM </a:t>
            </a:r>
            <a:r>
              <a:rPr lang="en-IN" sz="1600" dirty="0" err="1"/>
              <a:t>walmart.walmartsales</a:t>
            </a:r>
            <a:br>
              <a:rPr lang="en-IN" sz="1600" dirty="0"/>
            </a:br>
            <a:r>
              <a:rPr lang="en-IN" sz="1600" dirty="0"/>
              <a:t>group by </a:t>
            </a:r>
            <a:r>
              <a:rPr lang="en-IN" sz="1600" dirty="0" err="1"/>
              <a:t>CustomerID</a:t>
            </a:r>
            <a:r>
              <a:rPr lang="en-IN" sz="1600" dirty="0"/>
              <a:t>),</a:t>
            </a:r>
            <a:r>
              <a:rPr lang="en-IN" sz="1600" dirty="0" err="1"/>
              <a:t>cust_tier</a:t>
            </a:r>
            <a:r>
              <a:rPr lang="en-IN" sz="1600" dirty="0"/>
              <a:t> as (select </a:t>
            </a:r>
            <a:r>
              <a:rPr lang="en-IN" sz="1600" dirty="0" err="1"/>
              <a:t>CustomerID,tot_avg</a:t>
            </a:r>
            <a:r>
              <a:rPr lang="en-IN" sz="1600" dirty="0"/>
              <a:t>,</a:t>
            </a:r>
            <a:br>
              <a:rPr lang="en-IN" sz="1600" dirty="0"/>
            </a:br>
            <a:r>
              <a:rPr lang="en-IN" sz="1600" dirty="0"/>
              <a:t>case  when </a:t>
            </a:r>
            <a:r>
              <a:rPr lang="en-IN" sz="1600" dirty="0" err="1"/>
              <a:t>tot_avg</a:t>
            </a:r>
            <a:r>
              <a:rPr lang="en-IN" sz="1600" dirty="0"/>
              <a:t> &gt;=(select(max(</a:t>
            </a:r>
            <a:r>
              <a:rPr lang="en-IN" sz="1600" dirty="0" err="1"/>
              <a:t>tot_avg</a:t>
            </a:r>
            <a:r>
              <a:rPr lang="en-IN" sz="1600" dirty="0"/>
              <a:t>)*.85)  from </a:t>
            </a:r>
            <a:r>
              <a:rPr lang="en-IN" sz="1600" dirty="0" err="1"/>
              <a:t>cust_spending</a:t>
            </a:r>
            <a:r>
              <a:rPr lang="en-IN" sz="1600" dirty="0"/>
              <a:t>) then 'High spenders’ </a:t>
            </a:r>
            <a:br>
              <a:rPr lang="en-IN" sz="1600" dirty="0"/>
            </a:br>
            <a:r>
              <a:rPr lang="en-IN" sz="1600" dirty="0"/>
              <a:t>when  </a:t>
            </a:r>
            <a:r>
              <a:rPr lang="en-IN" sz="1600" dirty="0" err="1"/>
              <a:t>tot_avg</a:t>
            </a:r>
            <a:r>
              <a:rPr lang="en-IN" sz="1600" dirty="0"/>
              <a:t>&gt;=(select max(</a:t>
            </a:r>
            <a:r>
              <a:rPr lang="en-IN" sz="1600" dirty="0" err="1"/>
              <a:t>tot_avg</a:t>
            </a:r>
            <a:r>
              <a:rPr lang="en-IN" sz="1600" dirty="0"/>
              <a:t>)*.75 </a:t>
            </a:r>
            <a:br>
              <a:rPr lang="en-IN" sz="1600" dirty="0"/>
            </a:br>
            <a:r>
              <a:rPr lang="en-IN" sz="1600" dirty="0"/>
              <a:t>from </a:t>
            </a:r>
            <a:r>
              <a:rPr lang="en-IN" sz="1600" dirty="0" err="1"/>
              <a:t>cust_spending</a:t>
            </a:r>
            <a:r>
              <a:rPr lang="en-IN" sz="1600" dirty="0"/>
              <a:t> )and </a:t>
            </a:r>
            <a:r>
              <a:rPr lang="en-IN" sz="1600" dirty="0" err="1"/>
              <a:t>tot_avg</a:t>
            </a:r>
            <a:r>
              <a:rPr lang="en-IN" sz="1600" dirty="0"/>
              <a:t>&lt;(select max(</a:t>
            </a:r>
            <a:r>
              <a:rPr lang="en-IN" sz="1600" dirty="0" err="1"/>
              <a:t>tot_avg</a:t>
            </a:r>
            <a:r>
              <a:rPr lang="en-IN" sz="1600" dirty="0"/>
              <a:t>)*.85 from </a:t>
            </a:r>
            <a:r>
              <a:rPr lang="en-IN" sz="1600" dirty="0" err="1"/>
              <a:t>cust_spending</a:t>
            </a:r>
            <a:r>
              <a:rPr lang="en-IN" sz="1600" dirty="0"/>
              <a:t>) then 'medium spenders’</a:t>
            </a:r>
            <a:br>
              <a:rPr lang="en-IN" sz="1600" dirty="0"/>
            </a:br>
            <a:r>
              <a:rPr lang="en-IN" sz="1600" dirty="0"/>
              <a:t>else 'low spenders’</a:t>
            </a:r>
            <a:br>
              <a:rPr lang="en-IN" sz="1600" dirty="0"/>
            </a:br>
            <a:r>
              <a:rPr lang="en-IN" sz="1600" dirty="0"/>
              <a:t>end as </a:t>
            </a:r>
            <a:r>
              <a:rPr lang="en-IN" sz="1600" dirty="0" err="1"/>
              <a:t>cust_categry</a:t>
            </a:r>
            <a:r>
              <a:rPr lang="en-IN" sz="1600" dirty="0"/>
              <a:t> from </a:t>
            </a:r>
            <a:r>
              <a:rPr lang="en-IN" sz="1600" dirty="0" err="1"/>
              <a:t>cust_spending</a:t>
            </a:r>
            <a:r>
              <a:rPr lang="en-IN" sz="1600" dirty="0"/>
              <a:t>)</a:t>
            </a:r>
            <a:br>
              <a:rPr lang="en-IN" sz="1600" dirty="0"/>
            </a:br>
            <a:r>
              <a:rPr lang="en-IN" sz="1600" dirty="0"/>
              <a:t>select* from </a:t>
            </a:r>
            <a:r>
              <a:rPr lang="en-IN" sz="1600" dirty="0" err="1"/>
              <a:t>cust_tier</a:t>
            </a:r>
            <a:r>
              <a:rPr lang="en-IN" sz="1600" dirty="0"/>
              <a:t> order by </a:t>
            </a:r>
            <a:r>
              <a:rPr lang="en-IN" sz="1600" dirty="0" err="1"/>
              <a:t>cust_categry</a:t>
            </a:r>
            <a:r>
              <a:rPr lang="en-IN" sz="1600" dirty="0"/>
              <a:t>  </a:t>
            </a:r>
            <a:r>
              <a:rPr lang="en-IN" sz="1600" dirty="0" err="1"/>
              <a:t>desc</a:t>
            </a:r>
            <a:r>
              <a:rPr lang="en-IN" sz="1600" dirty="0"/>
              <a:t>;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7789DA-F742-4800-D1CB-2E5C540BC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864595"/>
              </p:ext>
            </p:extLst>
          </p:nvPr>
        </p:nvGraphicFramePr>
        <p:xfrm>
          <a:off x="680721" y="2880853"/>
          <a:ext cx="5572596" cy="3301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943">
                  <a:extLst>
                    <a:ext uri="{9D8B030D-6E8A-4147-A177-3AD203B41FA5}">
                      <a16:colId xmlns:a16="http://schemas.microsoft.com/office/drawing/2014/main" val="622220211"/>
                    </a:ext>
                  </a:extLst>
                </a:gridCol>
                <a:gridCol w="1547943">
                  <a:extLst>
                    <a:ext uri="{9D8B030D-6E8A-4147-A177-3AD203B41FA5}">
                      <a16:colId xmlns:a16="http://schemas.microsoft.com/office/drawing/2014/main" val="711605635"/>
                    </a:ext>
                  </a:extLst>
                </a:gridCol>
                <a:gridCol w="2476710">
                  <a:extLst>
                    <a:ext uri="{9D8B030D-6E8A-4147-A177-3AD203B41FA5}">
                      <a16:colId xmlns:a16="http://schemas.microsoft.com/office/drawing/2014/main" val="3765825961"/>
                    </a:ext>
                  </a:extLst>
                </a:gridCol>
              </a:tblGrid>
              <a:tr h="253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# </a:t>
                      </a:r>
                      <a:r>
                        <a:rPr lang="en-IN" sz="1600" b="1" u="none" strike="noStrike" dirty="0" err="1">
                          <a:effectLst/>
                        </a:rPr>
                        <a:t>CustomerID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tot_avg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cust_categry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582149976"/>
                  </a:ext>
                </a:extLst>
              </a:tr>
              <a:tr h="2539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324.2246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medium spenders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4200518752"/>
                  </a:ext>
                </a:extLst>
              </a:tr>
              <a:tr h="2539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319.1464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medium spenders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1648725891"/>
                  </a:ext>
                </a:extLst>
              </a:tr>
              <a:tr h="2539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337.829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medium spenders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6274037"/>
                  </a:ext>
                </a:extLst>
              </a:tr>
              <a:tr h="2539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329.1007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medium spenders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014433974"/>
                  </a:ext>
                </a:extLst>
              </a:tr>
              <a:tr h="2539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318.9303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medium spenders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47681732"/>
                  </a:ext>
                </a:extLst>
              </a:tr>
              <a:tr h="2539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309.3124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medium spenders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039560741"/>
                  </a:ext>
                </a:extLst>
              </a:tr>
              <a:tr h="2539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308.865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medium spenders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1475467165"/>
                  </a:ext>
                </a:extLst>
              </a:tr>
              <a:tr h="2539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307.8819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medium spenders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1329971044"/>
                  </a:ext>
                </a:extLst>
              </a:tr>
              <a:tr h="2539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293.4567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low spenders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718113033"/>
                  </a:ext>
                </a:extLst>
              </a:tr>
              <a:tr h="2539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293.0155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low spenders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1338053455"/>
                  </a:ext>
                </a:extLst>
              </a:tr>
              <a:tr h="2539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263.5331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low spenders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4177632768"/>
                  </a:ext>
                </a:extLst>
              </a:tr>
              <a:tr h="25395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349.1385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High spenders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26456903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88F4474-292A-DB21-328D-542932CF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23" y="2786174"/>
            <a:ext cx="592537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9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E4FE-847C-B8B7-79E8-524F07FB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50825"/>
            <a:ext cx="10515600" cy="1501775"/>
          </a:xfrm>
        </p:spPr>
        <p:txBody>
          <a:bodyPr>
            <a:normAutofit fontScale="90000"/>
          </a:bodyPr>
          <a:lstStyle/>
          <a:p>
            <a:r>
              <a:rPr lang="en-US" sz="1800" b="1" dirty="0"/>
              <a:t>--TASK 4 Detecting Anomalies in Sales Transactions</a:t>
            </a:r>
            <a:br>
              <a:rPr lang="en-US" sz="1200" dirty="0"/>
            </a:br>
            <a:r>
              <a:rPr lang="en-US" sz="1600" dirty="0"/>
              <a:t>WITH </a:t>
            </a:r>
            <a:r>
              <a:rPr lang="en-US" sz="1600" dirty="0" err="1"/>
              <a:t>sales_with_avg</a:t>
            </a:r>
            <a:r>
              <a:rPr lang="en-US" sz="1600" dirty="0"/>
              <a:t> AS </a:t>
            </a:r>
            <a:br>
              <a:rPr lang="en-US" sz="1600" dirty="0"/>
            </a:br>
            <a:r>
              <a:rPr lang="en-US" sz="1600" dirty="0"/>
              <a:t>(    SELECT         `Invoice ID`,         </a:t>
            </a:r>
            <a:r>
              <a:rPr lang="en-US" sz="1600" dirty="0" err="1"/>
              <a:t>productline</a:t>
            </a:r>
            <a:r>
              <a:rPr lang="en-US" sz="1600" dirty="0"/>
              <a:t>,        Total,        AVG(Total) OVER (PARTITION BY </a:t>
            </a:r>
            <a:r>
              <a:rPr lang="en-US" sz="1600" dirty="0" err="1"/>
              <a:t>productline</a:t>
            </a:r>
            <a:r>
              <a:rPr lang="en-US" sz="1600" dirty="0"/>
              <a:t>) AS </a:t>
            </a:r>
            <a:r>
              <a:rPr lang="en-US" sz="1600" dirty="0" err="1"/>
              <a:t>avg_sales</a:t>
            </a:r>
            <a:r>
              <a:rPr lang="en-US" sz="1600" dirty="0"/>
              <a:t>    </a:t>
            </a:r>
            <a:br>
              <a:rPr lang="en-US" sz="1600" dirty="0"/>
            </a:br>
            <a:r>
              <a:rPr lang="en-US" sz="1600" dirty="0"/>
              <a:t>FROM         </a:t>
            </a:r>
            <a:r>
              <a:rPr lang="en-US" sz="1600" dirty="0" err="1"/>
              <a:t>walmartsales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SELECT     `Invoice ID`,     </a:t>
            </a:r>
            <a:r>
              <a:rPr lang="en-US" sz="1600" dirty="0" err="1"/>
              <a:t>productline</a:t>
            </a:r>
            <a:r>
              <a:rPr lang="en-US" sz="1600" dirty="0"/>
              <a:t>,     Total,     </a:t>
            </a:r>
            <a:r>
              <a:rPr lang="en-US" sz="1600" dirty="0" err="1"/>
              <a:t>avg_sales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/>
              <a:t>   CASE        WHEN Total &gt; </a:t>
            </a:r>
            <a:r>
              <a:rPr lang="en-US" sz="1600" dirty="0" err="1"/>
              <a:t>avg_sales</a:t>
            </a:r>
            <a:r>
              <a:rPr lang="en-US" sz="1600" dirty="0"/>
              <a:t> * 1.5 THEN 'High Anomaly’   </a:t>
            </a:r>
            <a:br>
              <a:rPr lang="en-US" sz="1600" dirty="0"/>
            </a:br>
            <a:r>
              <a:rPr lang="en-US" sz="1600" dirty="0"/>
              <a:t>     WHEN Total &lt; </a:t>
            </a:r>
            <a:r>
              <a:rPr lang="en-US" sz="1600" dirty="0" err="1"/>
              <a:t>avg_sales</a:t>
            </a:r>
            <a:r>
              <a:rPr lang="en-US" sz="1600" dirty="0"/>
              <a:t> * 0.5 THEN 'Low Anomaly’  </a:t>
            </a:r>
            <a:br>
              <a:rPr lang="en-US" sz="1600" dirty="0"/>
            </a:br>
            <a:r>
              <a:rPr lang="en-US" sz="1600" dirty="0"/>
              <a:t>  END AS </a:t>
            </a:r>
            <a:r>
              <a:rPr lang="en-US" sz="1600" dirty="0" err="1"/>
              <a:t>anomaly_status</a:t>
            </a:r>
            <a:br>
              <a:rPr lang="en-US" sz="1600" dirty="0"/>
            </a:br>
            <a:r>
              <a:rPr lang="en-US" sz="1600" dirty="0"/>
              <a:t>FROM     </a:t>
            </a:r>
            <a:r>
              <a:rPr lang="en-US" sz="1600" dirty="0" err="1"/>
              <a:t>sales_with_avg</a:t>
            </a:r>
            <a:br>
              <a:rPr lang="en-US" sz="1600" dirty="0"/>
            </a:br>
            <a:r>
              <a:rPr lang="en-US" sz="1600" dirty="0"/>
              <a:t>WHERE     Total &gt; </a:t>
            </a:r>
            <a:r>
              <a:rPr lang="en-US" sz="1600" dirty="0" err="1"/>
              <a:t>avg_sales</a:t>
            </a:r>
            <a:r>
              <a:rPr lang="en-US" sz="1600" dirty="0"/>
              <a:t> * 1.5 OR Total &lt; </a:t>
            </a:r>
            <a:r>
              <a:rPr lang="en-US" sz="1600" dirty="0" err="1"/>
              <a:t>avg_sales</a:t>
            </a:r>
            <a:r>
              <a:rPr lang="en-US" sz="1600" dirty="0"/>
              <a:t> * 0.5;</a:t>
            </a:r>
            <a:endParaRPr lang="en-IN" sz="1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4469A8-F8E9-5ED0-D637-C46270170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426820"/>
              </p:ext>
            </p:extLst>
          </p:nvPr>
        </p:nvGraphicFramePr>
        <p:xfrm>
          <a:off x="556260" y="2200589"/>
          <a:ext cx="6166086" cy="3989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087">
                  <a:extLst>
                    <a:ext uri="{9D8B030D-6E8A-4147-A177-3AD203B41FA5}">
                      <a16:colId xmlns:a16="http://schemas.microsoft.com/office/drawing/2014/main" val="2160187353"/>
                    </a:ext>
                  </a:extLst>
                </a:gridCol>
                <a:gridCol w="1101087">
                  <a:extLst>
                    <a:ext uri="{9D8B030D-6E8A-4147-A177-3AD203B41FA5}">
                      <a16:colId xmlns:a16="http://schemas.microsoft.com/office/drawing/2014/main" val="2354317312"/>
                    </a:ext>
                  </a:extLst>
                </a:gridCol>
                <a:gridCol w="1101087">
                  <a:extLst>
                    <a:ext uri="{9D8B030D-6E8A-4147-A177-3AD203B41FA5}">
                      <a16:colId xmlns:a16="http://schemas.microsoft.com/office/drawing/2014/main" val="2372075665"/>
                    </a:ext>
                  </a:extLst>
                </a:gridCol>
                <a:gridCol w="1101087">
                  <a:extLst>
                    <a:ext uri="{9D8B030D-6E8A-4147-A177-3AD203B41FA5}">
                      <a16:colId xmlns:a16="http://schemas.microsoft.com/office/drawing/2014/main" val="2921230278"/>
                    </a:ext>
                  </a:extLst>
                </a:gridCol>
                <a:gridCol w="1761738">
                  <a:extLst>
                    <a:ext uri="{9D8B030D-6E8A-4147-A177-3AD203B41FA5}">
                      <a16:colId xmlns:a16="http://schemas.microsoft.com/office/drawing/2014/main" val="2908066558"/>
                    </a:ext>
                  </a:extLst>
                </a:gridCol>
              </a:tblGrid>
              <a:tr h="36106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# Invoice 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productline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avg_sales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anomaly_status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8897943"/>
                  </a:ext>
                </a:extLst>
              </a:tr>
              <a:tr h="50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101-81-4070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Health and beauty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131.922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323.643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Low Anomaly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0787019"/>
                  </a:ext>
                </a:extLst>
              </a:tr>
              <a:tr h="50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102-06-2002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Sports and travel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132.5625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332.0652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Low Anomaly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3163649"/>
                  </a:ext>
                </a:extLst>
              </a:tr>
              <a:tr h="53758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105-10-6182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Fashion accessories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45.108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305.0893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Low Anomaly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9900574"/>
                  </a:ext>
                </a:extLst>
              </a:tr>
              <a:tr h="50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105-31-1824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Sports and travel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510.972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332.0652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High Anomaly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9453996"/>
                  </a:ext>
                </a:extLst>
              </a:tr>
              <a:tr h="50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106-35-6779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Home and lifestyle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93.114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336.637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Low Anomaly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0535339"/>
                  </a:ext>
                </a:extLst>
              </a:tr>
              <a:tr h="53758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109-28-2512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Fashion accessories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614.943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305.0893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High Anomaly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6834772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110-48-7033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Fashion accessories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137.004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305.0893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Low Anomaly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010874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799B1AF-A55A-7431-2BBE-F957E81BC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46" y="873526"/>
            <a:ext cx="9126224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D25F-942E-C0E6-F2A2-53AA96DD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Task 5: Most Popular Payment Method by City </a:t>
            </a:r>
            <a:br>
              <a:rPr lang="en-US" sz="800" dirty="0"/>
            </a:br>
            <a:r>
              <a:rPr lang="en-US" sz="1400" dirty="0"/>
              <a:t>SELECT City, Payment,       COUNT(Payment) AS </a:t>
            </a:r>
            <a:r>
              <a:rPr lang="en-US" sz="1400" dirty="0" err="1"/>
              <a:t>payment_count</a:t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err="1"/>
              <a:t>walmart.walmartsales</a:t>
            </a:r>
            <a:br>
              <a:rPr lang="en-US" sz="1400" dirty="0"/>
            </a:br>
            <a:r>
              <a:rPr lang="en-US" sz="1400" dirty="0"/>
              <a:t>GROUP BY City, Payment</a:t>
            </a:r>
            <a:br>
              <a:rPr lang="en-US" sz="1400" dirty="0"/>
            </a:br>
            <a:r>
              <a:rPr lang="en-US" sz="1400" dirty="0"/>
              <a:t>ORDER BY City, </a:t>
            </a:r>
            <a:r>
              <a:rPr lang="en-US" sz="1400" dirty="0" err="1"/>
              <a:t>payment_count</a:t>
            </a:r>
            <a:r>
              <a:rPr lang="en-US" sz="1400" dirty="0"/>
              <a:t> DESC;</a:t>
            </a:r>
            <a:endParaRPr lang="en-IN" sz="1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FCB6B4-AA19-2D6E-CF02-764308934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566528"/>
              </p:ext>
            </p:extLst>
          </p:nvPr>
        </p:nvGraphicFramePr>
        <p:xfrm>
          <a:off x="838200" y="2133600"/>
          <a:ext cx="4825182" cy="3724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394">
                  <a:extLst>
                    <a:ext uri="{9D8B030D-6E8A-4147-A177-3AD203B41FA5}">
                      <a16:colId xmlns:a16="http://schemas.microsoft.com/office/drawing/2014/main" val="4270197825"/>
                    </a:ext>
                  </a:extLst>
                </a:gridCol>
                <a:gridCol w="1608394">
                  <a:extLst>
                    <a:ext uri="{9D8B030D-6E8A-4147-A177-3AD203B41FA5}">
                      <a16:colId xmlns:a16="http://schemas.microsoft.com/office/drawing/2014/main" val="2568728449"/>
                    </a:ext>
                  </a:extLst>
                </a:gridCol>
                <a:gridCol w="1608394">
                  <a:extLst>
                    <a:ext uri="{9D8B030D-6E8A-4147-A177-3AD203B41FA5}">
                      <a16:colId xmlns:a16="http://schemas.microsoft.com/office/drawing/2014/main" val="1271752039"/>
                    </a:ext>
                  </a:extLst>
                </a:gridCol>
              </a:tblGrid>
              <a:tr h="49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# City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Payment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payment_count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2355703"/>
                  </a:ext>
                </a:extLst>
              </a:tr>
              <a:tr h="382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Mandalay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Ewallet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804384"/>
                  </a:ext>
                </a:extLst>
              </a:tr>
              <a:tr h="382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Mandalay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Cash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9260780"/>
                  </a:ext>
                </a:extLst>
              </a:tr>
              <a:tr h="382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Mandalay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Credit card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6071055"/>
                  </a:ext>
                </a:extLst>
              </a:tr>
              <a:tr h="382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Naypyitaw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Cash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4511441"/>
                  </a:ext>
                </a:extLst>
              </a:tr>
              <a:tr h="382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Naypyitaw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Ewallet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4725544"/>
                  </a:ext>
                </a:extLst>
              </a:tr>
              <a:tr h="358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Naypyitaw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Credit card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473190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Yangon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Ewallet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9163617"/>
                  </a:ext>
                </a:extLst>
              </a:tr>
              <a:tr h="382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Yangon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Cash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5854434"/>
                  </a:ext>
                </a:extLst>
              </a:tr>
              <a:tr h="358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Yangon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Credit card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230933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B0BBBA1-6C6C-3FF0-8D6F-B7B6AE0DB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359" y="997734"/>
            <a:ext cx="6382641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2E00-D5CD-8468-222B-960218FB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TASK 6 </a:t>
            </a:r>
            <a:r>
              <a:rPr lang="en-US" sz="1600" b="1" dirty="0"/>
              <a:t>Monthly Sales Distribution by Gender</a:t>
            </a:r>
            <a:br>
              <a:rPr lang="en-US" sz="1400" dirty="0"/>
            </a:br>
            <a:r>
              <a:rPr lang="en-US" sz="1400" dirty="0"/>
              <a:t>SELECT MONTHNAME(STR_TO_DATE(Date, '%d-%m-%Y')) AS month, Gender,       SUM(Total) AS </a:t>
            </a:r>
            <a:r>
              <a:rPr lang="en-US" sz="1400" dirty="0" err="1"/>
              <a:t>monthly_sales</a:t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err="1"/>
              <a:t>walmart.walmartsales</a:t>
            </a:r>
            <a:br>
              <a:rPr lang="en-US" sz="1400" dirty="0"/>
            </a:br>
            <a:r>
              <a:rPr lang="en-US" sz="1400" dirty="0"/>
              <a:t>GROUP BY month, Gender</a:t>
            </a:r>
            <a:br>
              <a:rPr lang="en-US" sz="1400" dirty="0"/>
            </a:br>
            <a:r>
              <a:rPr lang="en-US" sz="1400" dirty="0"/>
              <a:t>ORDER BY month;</a:t>
            </a:r>
            <a:endParaRPr lang="en-IN" sz="1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2802C6-5D8E-C445-70B2-826B8C2D7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73502"/>
              </p:ext>
            </p:extLst>
          </p:nvPr>
        </p:nvGraphicFramePr>
        <p:xfrm>
          <a:off x="147483" y="2330245"/>
          <a:ext cx="4758813" cy="2391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6271">
                  <a:extLst>
                    <a:ext uri="{9D8B030D-6E8A-4147-A177-3AD203B41FA5}">
                      <a16:colId xmlns:a16="http://schemas.microsoft.com/office/drawing/2014/main" val="2939211488"/>
                    </a:ext>
                  </a:extLst>
                </a:gridCol>
                <a:gridCol w="1586271">
                  <a:extLst>
                    <a:ext uri="{9D8B030D-6E8A-4147-A177-3AD203B41FA5}">
                      <a16:colId xmlns:a16="http://schemas.microsoft.com/office/drawing/2014/main" val="1503270904"/>
                    </a:ext>
                  </a:extLst>
                </a:gridCol>
                <a:gridCol w="1586271">
                  <a:extLst>
                    <a:ext uri="{9D8B030D-6E8A-4147-A177-3AD203B41FA5}">
                      <a16:colId xmlns:a16="http://schemas.microsoft.com/office/drawing/2014/main" val="3963661167"/>
                    </a:ext>
                  </a:extLst>
                </a:gridCol>
              </a:tblGrid>
              <a:tr h="56931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# month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Gender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monthly_sales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1256781"/>
                  </a:ext>
                </a:extLst>
              </a:tr>
              <a:tr h="303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February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Female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56335.56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2079447"/>
                  </a:ext>
                </a:extLst>
              </a:tr>
              <a:tr h="303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February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40883.82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1829909"/>
                  </a:ext>
                </a:extLst>
              </a:tr>
              <a:tr h="303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January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Female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59138.98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2883519"/>
                  </a:ext>
                </a:extLst>
              </a:tr>
              <a:tr h="303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January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Male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57152.89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5138625"/>
                  </a:ext>
                </a:extLst>
              </a:tr>
              <a:tr h="303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March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Female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52408.39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5478570"/>
                  </a:ext>
                </a:extLst>
              </a:tr>
              <a:tr h="303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March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57047.12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69446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22153C3-AFE9-664B-6B52-43A7C877C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43" y="571101"/>
            <a:ext cx="6801799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9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157B-03C1-3AD6-B705-EFA7142B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-- Task 7: Best Product Line by Customer Type</a:t>
            </a:r>
            <a:br>
              <a:rPr lang="en-US" sz="1400" dirty="0"/>
            </a:br>
            <a:r>
              <a:rPr lang="en-US" sz="1400" dirty="0"/>
              <a:t>SELECT </a:t>
            </a:r>
            <a:r>
              <a:rPr lang="en-US" sz="1400" dirty="0" err="1"/>
              <a:t>Customertype</a:t>
            </a:r>
            <a:r>
              <a:rPr lang="en-US" sz="1400" dirty="0"/>
              <a:t>, </a:t>
            </a:r>
            <a:r>
              <a:rPr lang="en-US" sz="1400" dirty="0" err="1"/>
              <a:t>productline</a:t>
            </a:r>
            <a:r>
              <a:rPr lang="en-US" sz="1400" dirty="0"/>
              <a:t>,       SUM(Total) AS </a:t>
            </a:r>
            <a:r>
              <a:rPr lang="en-US" sz="1400" dirty="0" err="1"/>
              <a:t>total_sales</a:t>
            </a:r>
            <a:br>
              <a:rPr lang="en-US" sz="1400" dirty="0"/>
            </a:br>
            <a:r>
              <a:rPr lang="en-US" sz="1400" dirty="0"/>
              <a:t>FROM WALMART.WALMARTSALES</a:t>
            </a:r>
            <a:br>
              <a:rPr lang="en-US" sz="1400" dirty="0"/>
            </a:br>
            <a:r>
              <a:rPr lang="en-US" sz="1400" dirty="0"/>
              <a:t>GROUP BY </a:t>
            </a:r>
            <a:r>
              <a:rPr lang="en-US" sz="1400" dirty="0" err="1"/>
              <a:t>Customertype</a:t>
            </a:r>
            <a:r>
              <a:rPr lang="en-US" sz="1400" dirty="0"/>
              <a:t>, </a:t>
            </a:r>
            <a:r>
              <a:rPr lang="en-US" sz="1400" dirty="0" err="1"/>
              <a:t>productline</a:t>
            </a:r>
            <a:br>
              <a:rPr lang="en-US" sz="1400" dirty="0"/>
            </a:br>
            <a:r>
              <a:rPr lang="en-US" sz="1400" dirty="0"/>
              <a:t>ORDER BY </a:t>
            </a:r>
            <a:r>
              <a:rPr lang="en-US" sz="1400" dirty="0" err="1"/>
              <a:t>Customertype</a:t>
            </a:r>
            <a:r>
              <a:rPr lang="en-US" sz="1400" dirty="0"/>
              <a:t>, </a:t>
            </a:r>
            <a:r>
              <a:rPr lang="en-US" sz="1400" dirty="0" err="1"/>
              <a:t>total_sales</a:t>
            </a:r>
            <a:r>
              <a:rPr lang="en-US" sz="1400" dirty="0"/>
              <a:t> DESC;</a:t>
            </a:r>
            <a:endParaRPr lang="en-IN" sz="1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67D471-D6C5-7724-DD51-0FE0F0489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597984"/>
              </p:ext>
            </p:extLst>
          </p:nvPr>
        </p:nvGraphicFramePr>
        <p:xfrm>
          <a:off x="0" y="1887794"/>
          <a:ext cx="5742039" cy="5655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611">
                  <a:extLst>
                    <a:ext uri="{9D8B030D-6E8A-4147-A177-3AD203B41FA5}">
                      <a16:colId xmlns:a16="http://schemas.microsoft.com/office/drawing/2014/main" val="1618922898"/>
                    </a:ext>
                  </a:extLst>
                </a:gridCol>
                <a:gridCol w="1994938">
                  <a:extLst>
                    <a:ext uri="{9D8B030D-6E8A-4147-A177-3AD203B41FA5}">
                      <a16:colId xmlns:a16="http://schemas.microsoft.com/office/drawing/2014/main" val="3289256515"/>
                    </a:ext>
                  </a:extLst>
                </a:gridCol>
                <a:gridCol w="2343490">
                  <a:extLst>
                    <a:ext uri="{9D8B030D-6E8A-4147-A177-3AD203B41FA5}">
                      <a16:colId xmlns:a16="http://schemas.microsoft.com/office/drawing/2014/main" val="1708775237"/>
                    </a:ext>
                  </a:extLst>
                </a:gridCol>
              </a:tblGrid>
              <a:tr h="74912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# </a:t>
                      </a:r>
                      <a:r>
                        <a:rPr lang="en-IN" sz="1600" b="1" u="none" strike="noStrike" dirty="0" err="1">
                          <a:effectLst/>
                        </a:rPr>
                        <a:t>Customertype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productline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total_sales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extLst>
                  <a:ext uri="{0D108BD9-81ED-4DB2-BD59-A6C34878D82A}">
                    <a16:rowId xmlns:a16="http://schemas.microsoft.com/office/drawing/2014/main" val="4064096011"/>
                  </a:ext>
                </a:extLst>
              </a:tr>
              <a:tr h="501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Member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Food and beverages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31357.62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extLst>
                  <a:ext uri="{0D108BD9-81ED-4DB2-BD59-A6C34878D82A}">
                    <a16:rowId xmlns:a16="http://schemas.microsoft.com/office/drawing/2014/main" val="3441817104"/>
                  </a:ext>
                </a:extLst>
              </a:tr>
              <a:tr h="27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Member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Sports and travel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28234.3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extLst>
                  <a:ext uri="{0D108BD9-81ED-4DB2-BD59-A6C34878D82A}">
                    <a16:rowId xmlns:a16="http://schemas.microsoft.com/office/drawing/2014/main" val="87713632"/>
                  </a:ext>
                </a:extLst>
              </a:tr>
              <a:tr h="27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Member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Home and lifestyle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27978.03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extLst>
                  <a:ext uri="{0D108BD9-81ED-4DB2-BD59-A6C34878D82A}">
                    <a16:rowId xmlns:a16="http://schemas.microsoft.com/office/drawing/2014/main" val="2225956255"/>
                  </a:ext>
                </a:extLst>
              </a:tr>
              <a:tr h="501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Member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Fashion accessories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26323.96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extLst>
                  <a:ext uri="{0D108BD9-81ED-4DB2-BD59-A6C34878D82A}">
                    <a16:rowId xmlns:a16="http://schemas.microsoft.com/office/drawing/2014/main" val="4125213301"/>
                  </a:ext>
                </a:extLst>
              </a:tr>
              <a:tr h="40506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Member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Health and beauty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25831.04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extLst>
                  <a:ext uri="{0D108BD9-81ED-4DB2-BD59-A6C34878D82A}">
                    <a16:rowId xmlns:a16="http://schemas.microsoft.com/office/drawing/2014/main" val="206991173"/>
                  </a:ext>
                </a:extLst>
              </a:tr>
              <a:tr h="501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Member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Electronic accessories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24498.49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extLst>
                  <a:ext uri="{0D108BD9-81ED-4DB2-BD59-A6C34878D82A}">
                    <a16:rowId xmlns:a16="http://schemas.microsoft.com/office/drawing/2014/main" val="1996833913"/>
                  </a:ext>
                </a:extLst>
              </a:tr>
              <a:tr h="501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Normal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Electronic accessories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29839.04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extLst>
                  <a:ext uri="{0D108BD9-81ED-4DB2-BD59-A6C34878D82A}">
                    <a16:rowId xmlns:a16="http://schemas.microsoft.com/office/drawing/2014/main" val="1592095939"/>
                  </a:ext>
                </a:extLst>
              </a:tr>
              <a:tr h="501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Normal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Fashion accessories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27981.93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extLst>
                  <a:ext uri="{0D108BD9-81ED-4DB2-BD59-A6C34878D82A}">
                    <a16:rowId xmlns:a16="http://schemas.microsoft.com/office/drawing/2014/main" val="3657539616"/>
                  </a:ext>
                </a:extLst>
              </a:tr>
              <a:tr h="27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Normal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Sports and travel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26888.53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extLst>
                  <a:ext uri="{0D108BD9-81ED-4DB2-BD59-A6C34878D82A}">
                    <a16:rowId xmlns:a16="http://schemas.microsoft.com/office/drawing/2014/main" val="1363128392"/>
                  </a:ext>
                </a:extLst>
              </a:tr>
              <a:tr h="27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Normal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Home and lifestyle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25883.89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extLst>
                  <a:ext uri="{0D108BD9-81ED-4DB2-BD59-A6C34878D82A}">
                    <a16:rowId xmlns:a16="http://schemas.microsoft.com/office/drawing/2014/main" val="4220645988"/>
                  </a:ext>
                </a:extLst>
              </a:tr>
              <a:tr h="501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Normal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Food and beverages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24787.22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extLst>
                  <a:ext uri="{0D108BD9-81ED-4DB2-BD59-A6C34878D82A}">
                    <a16:rowId xmlns:a16="http://schemas.microsoft.com/office/drawing/2014/main" val="1062972449"/>
                  </a:ext>
                </a:extLst>
              </a:tr>
              <a:tr h="40506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Normal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Health and beauty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23362.7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8" marR="5888" marT="5888" marB="0" anchor="b"/>
                </a:tc>
                <a:extLst>
                  <a:ext uri="{0D108BD9-81ED-4DB2-BD59-A6C34878D82A}">
                    <a16:rowId xmlns:a16="http://schemas.microsoft.com/office/drawing/2014/main" val="7215557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1F7E0C6-3C76-67CC-F991-EE2919D2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05" y="1690688"/>
            <a:ext cx="583964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0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0430-A767-0C11-28B9-82FE4675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b="1" dirty="0"/>
              <a:t>Task 8: Identifying Repeat Customers </a:t>
            </a:r>
            <a:br>
              <a:rPr lang="en-US" sz="800" dirty="0"/>
            </a:br>
            <a:r>
              <a:rPr lang="en-US" sz="1600" dirty="0"/>
              <a:t>SELECT </a:t>
            </a:r>
            <a:r>
              <a:rPr lang="en-US" sz="1600" dirty="0" err="1"/>
              <a:t>CustomerID</a:t>
            </a:r>
            <a:r>
              <a:rPr lang="en-US" sz="1600" dirty="0"/>
              <a:t>,        COUNT(`Invoice ID`) AS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err="1"/>
              <a:t>purchase_count</a:t>
            </a:r>
            <a:r>
              <a:rPr lang="en-US" sz="1600" dirty="0"/>
              <a:t>,       MIN(Date) AS </a:t>
            </a:r>
            <a:r>
              <a:rPr lang="en-US" sz="1600" dirty="0" err="1"/>
              <a:t>first_purchase_date</a:t>
            </a:r>
            <a:r>
              <a:rPr lang="en-US" sz="1600" dirty="0"/>
              <a:t>,        MAX(Date) AS </a:t>
            </a:r>
            <a:r>
              <a:rPr lang="en-US" sz="1600" dirty="0" err="1"/>
              <a:t>last_purchase_date</a:t>
            </a:r>
            <a:br>
              <a:rPr lang="en-US" sz="1600" dirty="0"/>
            </a:br>
            <a:r>
              <a:rPr lang="en-US" sz="1600" dirty="0"/>
              <a:t>FROM </a:t>
            </a:r>
            <a:r>
              <a:rPr lang="en-US" sz="1600" dirty="0" err="1"/>
              <a:t>walmart.walmartsales</a:t>
            </a:r>
            <a:br>
              <a:rPr lang="en-US" sz="1600" dirty="0"/>
            </a:br>
            <a:r>
              <a:rPr lang="en-US" sz="1600" dirty="0"/>
              <a:t>GROUP BY </a:t>
            </a:r>
            <a:r>
              <a:rPr lang="en-US" sz="1600" dirty="0" err="1"/>
              <a:t>CustomerID</a:t>
            </a:r>
            <a:br>
              <a:rPr lang="en-US" sz="1600" dirty="0"/>
            </a:br>
            <a:r>
              <a:rPr lang="en-US" sz="1600" dirty="0"/>
              <a:t>HAVING DATEDIFF(MAX(Date), MIN(Date)) &lt;= 30   AND COUNT(`Invoice ID`) &gt; 1;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6A9A-3149-55DC-4365-735600B45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6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DB67-53D3-0891-1EF9-0A58BF1B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" y="631825"/>
            <a:ext cx="10515600" cy="1325563"/>
          </a:xfrm>
        </p:spPr>
        <p:txBody>
          <a:bodyPr>
            <a:noAutofit/>
          </a:bodyPr>
          <a:lstStyle/>
          <a:p>
            <a:r>
              <a:rPr lang="en-US" sz="1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Task 9: Finding Top 5 Customers by Sales Volume</a:t>
            </a:r>
            <a:br>
              <a:rPr lang="en-US" sz="1400" dirty="0"/>
            </a:b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CustomerID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      SUM(Total) AS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total_sales_volume</a:t>
            </a:r>
            <a:b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walmart.walmartsales</a:t>
            </a:r>
            <a:b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GROUP BY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CustomerID</a:t>
            </a:r>
            <a:b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ORDER BY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total_sales_volume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DESC</a:t>
            </a:r>
            <a:b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LIMIT 5;</a:t>
            </a:r>
            <a:endParaRPr lang="en-IN" sz="1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966C0E-8B5F-C622-F2D6-9D75FD6A1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682084"/>
              </p:ext>
            </p:extLst>
          </p:nvPr>
        </p:nvGraphicFramePr>
        <p:xfrm>
          <a:off x="838200" y="2407920"/>
          <a:ext cx="4404360" cy="23058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2180">
                  <a:extLst>
                    <a:ext uri="{9D8B030D-6E8A-4147-A177-3AD203B41FA5}">
                      <a16:colId xmlns:a16="http://schemas.microsoft.com/office/drawing/2014/main" val="3100459203"/>
                    </a:ext>
                  </a:extLst>
                </a:gridCol>
                <a:gridCol w="2202180">
                  <a:extLst>
                    <a:ext uri="{9D8B030D-6E8A-4147-A177-3AD203B41FA5}">
                      <a16:colId xmlns:a16="http://schemas.microsoft.com/office/drawing/2014/main" val="126360834"/>
                    </a:ext>
                  </a:extLst>
                </a:gridCol>
              </a:tblGrid>
              <a:tr h="82615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# </a:t>
                      </a:r>
                      <a:r>
                        <a:rPr lang="en-IN" sz="1600" b="1" u="none" strike="noStrike" dirty="0" err="1">
                          <a:effectLst/>
                        </a:rPr>
                        <a:t>CustomerID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total_sales_volume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9297626"/>
                  </a:ext>
                </a:extLst>
              </a:tr>
              <a:tr h="29593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26634.34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3026909"/>
                  </a:ext>
                </a:extLst>
              </a:tr>
              <a:tr h="29593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23402.26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5187803"/>
                  </a:ext>
                </a:extLst>
              </a:tr>
              <a:tr h="29593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23392.28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5561282"/>
                  </a:ext>
                </a:extLst>
              </a:tr>
              <a:tr h="29593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22674.46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1666331"/>
                  </a:ext>
                </a:extLst>
              </a:tr>
              <a:tr h="29593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22634.55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0294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84ACB67-FAEB-81B6-F3AA-D65AB7A5C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69" y="2107682"/>
            <a:ext cx="523948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1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1240</Words>
  <Application>Microsoft Office PowerPoint</Application>
  <PresentationFormat>Widescreen</PresentationFormat>
  <Paragraphs>230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     Task 1: Identifying the Top Branch by Sales Growth Rate  WITH monthly_sales AS  (    SELECT Branch,            MONTH(STR_TO_DATE(Date, '%d-%m-%Y')) AS month,           YEAR(STR_TO_DATE(Date, '%d-%m-%Y')) AS year,           SUM(Total) AS monthly_sales    FROM  walmart.walmartsales     GROUP BY Branch, YEAR(STR_TO_DATE(Date, '%d-%m-%Y')), MONTH(STR_TO_DATE(Date, '%d-%m-%Y’))) SELECT Branch,       month,       monthly_sales,       ROUND(           (monthly_sales - LAG(monthly_sales) OVER (PARTITION BY Branch ORDER BY year, month)) /           LAG(monthly_sales) OVER (PARTITION BY Branch ORDER BY year, month) * 100,            2       ) AS growth_rate FROM monthly_sales ORDER BY growth_rate  DESC LIMIT 1;</vt:lpstr>
      <vt:lpstr>Task 2: Finding the Most Profitable Product Line for Each Branch WITH ProfitSummary AS  (    SELECT branch,           productline,           SUM(total - cogs) AS tot_profit     FROM walmart.walmartsales     GROUP BY branch, productline)SELECT branch,       productline,       tot_profit FROM ProfitSummary WHERE (branch, tot_profit) IN (    SELECT branch, MAX(tot_profit)    FROM ProfitSummary     GROUP BY branch)ORDER BY branch;</vt:lpstr>
      <vt:lpstr>    task 3 Analyzing Customer Segmentation Based on Spending  use Walmart; with cust_spending as  (select CustomerID,AVG(Total) as tot_avg  FROM walmart.walmartsales group by CustomerID),cust_tier as (select CustomerID,tot_avg, case  when tot_avg &gt;=(select(max(tot_avg)*.85)  from cust_spending) then 'High spenders’  when  tot_avg&gt;=(select max(tot_avg)*.75  from cust_spending )and tot_avg&lt;(select max(tot_avg)*.85 from cust_spending) then 'medium spenders’ else 'low spenders’ end as cust_categry from cust_spending) select* from cust_tier order by cust_categry  desc;</vt:lpstr>
      <vt:lpstr>--TASK 4 Detecting Anomalies in Sales Transactions WITH sales_with_avg AS  (    SELECT         `Invoice ID`,         productline,        Total,        AVG(Total) OVER (PARTITION BY productline) AS avg_sales     FROM         walmartsales) SELECT     `Invoice ID`,     productline,     Total,     avg_sales,     CASE        WHEN Total &gt; avg_sales * 1.5 THEN 'High Anomaly’         WHEN Total &lt; avg_sales * 0.5 THEN 'Low Anomaly’     END AS anomaly_status FROM     sales_with_avg WHERE     Total &gt; avg_sales * 1.5 OR Total &lt; avg_sales * 0.5;</vt:lpstr>
      <vt:lpstr>Task 5: Most Popular Payment Method by City  SELECT City, Payment,       COUNT(Payment) AS payment_count FROM walmart.walmartsales GROUP BY City, Payment ORDER BY City, payment_count DESC;</vt:lpstr>
      <vt:lpstr>TASK 6 Monthly Sales Distribution by Gender SELECT MONTHNAME(STR_TO_DATE(Date, '%d-%m-%Y')) AS month, Gender,       SUM(Total) AS monthly_sales FROM walmart.walmartsales GROUP BY month, Gender ORDER BY month;</vt:lpstr>
      <vt:lpstr>-- Task 7: Best Product Line by Customer Type SELECT Customertype, productline,       SUM(Total) AS total_sales FROM WALMART.WALMARTSALES GROUP BY Customertype, productline ORDER BY Customertype, total_sales DESC;</vt:lpstr>
      <vt:lpstr>Task 8: Identifying Repeat Customers  SELECT CustomerID,        COUNT(`Invoice ID`) AS  purchase_count,       MIN(Date) AS first_purchase_date,        MAX(Date) AS last_purchase_date FROM walmart.walmartsales GROUP BY CustomerID HAVING DATEDIFF(MAX(Date), MIN(Date)) &lt;= 30   AND COUNT(`Invoice ID`) &gt; 1;</vt:lpstr>
      <vt:lpstr>Task 9: Finding Top 5 Customers by Sales Volume SELECT CustomerID,       SUM(Total) AS total_sales_volume FROM walmart.walmartsales GROUP BY CustomerID ORDER BY total_sales_volume DESC LIMIT 5;</vt:lpstr>
      <vt:lpstr>TASK 10 Analyzing Sales Trends by Day of the Week  SELECT     DAYNAME(STR_TO_DATE(Date, '%d-%m-%Y')) AS day_of_week,   SUM(Total) AS total_sales  FROM     walmart.walmartsales GROUP BY     day_of_week</vt:lpstr>
      <vt:lpstr>Anshika SQLProject video 🔗 https://drive.google.com/file/d/1YmB4gaCKKTchkfZSrllpmdU_HCZHkofq/view?usp=drivesdk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Bhupendra Bisht</dc:creator>
  <cp:lastModifiedBy>Bhupendra Bisht</cp:lastModifiedBy>
  <cp:revision>11</cp:revision>
  <dcterms:created xsi:type="dcterms:W3CDTF">2024-11-17T10:36:57Z</dcterms:created>
  <dcterms:modified xsi:type="dcterms:W3CDTF">2024-11-20T08:45:20Z</dcterms:modified>
</cp:coreProperties>
</file>