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87" r:id="rId5"/>
  </p:sldMasterIdLst>
  <p:notesMasterIdLst>
    <p:notesMasterId r:id="rId32"/>
  </p:notesMasterIdLst>
  <p:handoutMasterIdLst>
    <p:handoutMasterId r:id="rId33"/>
  </p:handoutMasterIdLst>
  <p:sldIdLst>
    <p:sldId id="323" r:id="rId6"/>
    <p:sldId id="294" r:id="rId7"/>
    <p:sldId id="314" r:id="rId8"/>
    <p:sldId id="324" r:id="rId9"/>
    <p:sldId id="325" r:id="rId10"/>
    <p:sldId id="345" r:id="rId11"/>
    <p:sldId id="326" r:id="rId12"/>
    <p:sldId id="346" r:id="rId13"/>
    <p:sldId id="327" r:id="rId14"/>
    <p:sldId id="331" r:id="rId15"/>
    <p:sldId id="332" r:id="rId16"/>
    <p:sldId id="333" r:id="rId17"/>
    <p:sldId id="334" r:id="rId18"/>
    <p:sldId id="335" r:id="rId19"/>
    <p:sldId id="328" r:id="rId20"/>
    <p:sldId id="336" r:id="rId21"/>
    <p:sldId id="337" r:id="rId22"/>
    <p:sldId id="338" r:id="rId23"/>
    <p:sldId id="339" r:id="rId24"/>
    <p:sldId id="340" r:id="rId25"/>
    <p:sldId id="341" r:id="rId26"/>
    <p:sldId id="342" r:id="rId27"/>
    <p:sldId id="343" r:id="rId28"/>
    <p:sldId id="344" r:id="rId29"/>
    <p:sldId id="329" r:id="rId30"/>
    <p:sldId id="330"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CC4C0E"/>
    <a:srgbClr val="04296E"/>
    <a:srgbClr val="FFDE72"/>
    <a:srgbClr val="D7620E"/>
    <a:srgbClr val="013A81"/>
    <a:srgbClr val="5A5F5E"/>
    <a:srgbClr val="484C4B"/>
    <a:srgbClr val="0A2874"/>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3" autoAdjust="0"/>
    <p:restoredTop sz="99216" autoAdjust="0"/>
  </p:normalViewPr>
  <p:slideViewPr>
    <p:cSldViewPr snapToGrid="0" snapToObjects="1">
      <p:cViewPr varScale="1">
        <p:scale>
          <a:sx n="98" d="100"/>
          <a:sy n="98" d="100"/>
        </p:scale>
        <p:origin x="660"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5" d="100"/>
          <a:sy n="55" d="100"/>
        </p:scale>
        <p:origin x="182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E25E51-88C7-694F-BB1C-C47BA07BDB6D}" type="datetimeFigureOut">
              <a:rPr lang="en-US" smtClean="0"/>
              <a:pPr/>
              <a:t>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E26E4-9A74-6747-A60E-95E55EF6E8D7}" type="slidenum">
              <a:rPr lang="en-US" smtClean="0"/>
              <a:pPr/>
              <a:t>‹#›</a:t>
            </a:fld>
            <a:endParaRPr lang="en-US"/>
          </a:p>
        </p:txBody>
      </p:sp>
    </p:spTree>
    <p:extLst>
      <p:ext uri="{BB962C8B-B14F-4D97-AF65-F5344CB8AC3E}">
        <p14:creationId xmlns:p14="http://schemas.microsoft.com/office/powerpoint/2010/main" val="17494181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1E4732-1E5E-9A40-9D02-C44E9C9418EE}" type="datetimeFigureOut">
              <a:rPr lang="en-US" smtClean="0"/>
              <a:pPr/>
              <a:t>2/7/2018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4381E-FB36-DD49-B389-2E33FECEA16C}" type="slidenum">
              <a:rPr lang="en-US" smtClean="0"/>
              <a:pPr/>
              <a:t>‹#›</a:t>
            </a:fld>
            <a:endParaRPr lang="en-US"/>
          </a:p>
        </p:txBody>
      </p:sp>
    </p:spTree>
    <p:extLst>
      <p:ext uri="{BB962C8B-B14F-4D97-AF65-F5344CB8AC3E}">
        <p14:creationId xmlns:p14="http://schemas.microsoft.com/office/powerpoint/2010/main" val="798056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8459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58001" y="-11545"/>
            <a:ext cx="2338293" cy="5173578"/>
          </a:xfrm>
          <a:prstGeom prst="rect">
            <a:avLst/>
          </a:prstGeom>
        </p:spPr>
      </p:pic>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2622938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 Steps">
    <p:spTree>
      <p:nvGrpSpPr>
        <p:cNvPr id="1" name=""/>
        <p:cNvGrpSpPr/>
        <p:nvPr/>
      </p:nvGrpSpPr>
      <p:grpSpPr>
        <a:xfrm>
          <a:off x="0" y="0"/>
          <a:ext cx="0" cy="0"/>
          <a:chOff x="0" y="0"/>
          <a:chExt cx="0" cy="0"/>
        </a:xfrm>
      </p:grpSpPr>
      <p:sp>
        <p:nvSpPr>
          <p:cNvPr id="15" name="Rectangle 14"/>
          <p:cNvSpPr/>
          <p:nvPr/>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p:nvSpPr>
        <p:spPr>
          <a:xfrm>
            <a:off x="950590"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9" name="Straight Connector 8"/>
          <p:cNvCxnSpPr/>
          <p:nvPr/>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2</a:t>
            </a:r>
            <a:endParaRPr lang="en-US" sz="1500" dirty="0">
              <a:solidFill>
                <a:schemeClr val="bg1"/>
              </a:solidFill>
              <a:latin typeface="Arial Black"/>
              <a:cs typeface="Arial Black"/>
            </a:endParaRPr>
          </a:p>
        </p:txBody>
      </p:sp>
      <p:sp>
        <p:nvSpPr>
          <p:cNvPr id="18" name="Oval 17"/>
          <p:cNvSpPr/>
          <p:nvPr/>
        </p:nvSpPr>
        <p:spPr>
          <a:xfrm>
            <a:off x="5527516"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3</a:t>
            </a:r>
            <a:endParaRPr lang="en-US" sz="1500" dirty="0">
              <a:solidFill>
                <a:schemeClr val="bg1"/>
              </a:solidFill>
              <a:latin typeface="Arial Black"/>
              <a:cs typeface="Arial Black"/>
            </a:endParaRPr>
          </a:p>
        </p:txBody>
      </p:sp>
      <p:sp>
        <p:nvSpPr>
          <p:cNvPr id="23" name="Oval 22"/>
          <p:cNvSpPr/>
          <p:nvPr/>
        </p:nvSpPr>
        <p:spPr>
          <a:xfrm>
            <a:off x="7802023"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4</a:t>
            </a:r>
            <a:endParaRPr lang="en-US" sz="1500" dirty="0">
              <a:solidFill>
                <a:schemeClr val="bg1"/>
              </a:solidFill>
              <a:latin typeface="Arial Black"/>
              <a:cs typeface="Arial Black"/>
            </a:endParaRPr>
          </a:p>
        </p:txBody>
      </p:sp>
      <p:sp>
        <p:nvSpPr>
          <p:cNvPr id="2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242888" y="1373188"/>
            <a:ext cx="1800225"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17950965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Steps">
    <p:spTree>
      <p:nvGrpSpPr>
        <p:cNvPr id="1" name=""/>
        <p:cNvGrpSpPr/>
        <p:nvPr/>
      </p:nvGrpSpPr>
      <p:grpSpPr>
        <a:xfrm>
          <a:off x="0" y="0"/>
          <a:ext cx="0" cy="0"/>
          <a:chOff x="0" y="0"/>
          <a:chExt cx="0" cy="0"/>
        </a:xfrm>
      </p:grpSpPr>
      <p:sp>
        <p:nvSpPr>
          <p:cNvPr id="3" name="Rectangle 2"/>
          <p:cNvSpPr/>
          <p:nvPr/>
        </p:nvSpPr>
        <p:spPr>
          <a:xfrm>
            <a:off x="0"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smtClean="0"/>
              <a:t>CLICK TO ADD TITLE</a:t>
            </a:r>
          </a:p>
        </p:txBody>
      </p:sp>
      <p:sp>
        <p:nvSpPr>
          <p:cNvPr id="4" name="Oval 3"/>
          <p:cNvSpPr/>
          <p:nvPr/>
        </p:nvSpPr>
        <p:spPr>
          <a:xfrm>
            <a:off x="601266" y="2608236"/>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p:nvCxnSpPr>
        <p:spPr>
          <a:xfrm flipH="1">
            <a:off x="0" y="347518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601266" y="1222782"/>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p:nvCxnSpPr>
        <p:spPr>
          <a:xfrm flipH="1">
            <a:off x="0" y="2089728"/>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601266" y="3993690"/>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92407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6" name="Text Placeholder 25"/>
          <p:cNvSpPr>
            <a:spLocks noGrp="1"/>
          </p:cNvSpPr>
          <p:nvPr>
            <p:ph type="body" sz="quarter" idx="18" hasCustomPrompt="1"/>
          </p:nvPr>
        </p:nvSpPr>
        <p:spPr>
          <a:xfrm>
            <a:off x="2944813" y="92407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119620" y="2309525"/>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8" name="Text Placeholder 25"/>
          <p:cNvSpPr>
            <a:spLocks noGrp="1"/>
          </p:cNvSpPr>
          <p:nvPr>
            <p:ph type="body" sz="quarter" idx="20" hasCustomPrompt="1"/>
          </p:nvPr>
        </p:nvSpPr>
        <p:spPr>
          <a:xfrm>
            <a:off x="2944813" y="2309526"/>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119620" y="369498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30" name="Text Placeholder 25"/>
          <p:cNvSpPr>
            <a:spLocks noGrp="1"/>
          </p:cNvSpPr>
          <p:nvPr>
            <p:ph type="body" sz="quarter" idx="22" hasCustomPrompt="1"/>
          </p:nvPr>
        </p:nvSpPr>
        <p:spPr>
          <a:xfrm>
            <a:off x="2944813" y="369498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Tree>
    <p:extLst>
      <p:ext uri="{BB962C8B-B14F-4D97-AF65-F5344CB8AC3E}">
        <p14:creationId xmlns:p14="http://schemas.microsoft.com/office/powerpoint/2010/main" val="1605417752"/>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am Members">
    <p:spTree>
      <p:nvGrpSpPr>
        <p:cNvPr id="1" name=""/>
        <p:cNvGrpSpPr/>
        <p:nvPr/>
      </p:nvGrpSpPr>
      <p:grpSpPr>
        <a:xfrm>
          <a:off x="0" y="0"/>
          <a:ext cx="0" cy="0"/>
          <a:chOff x="0" y="0"/>
          <a:chExt cx="0" cy="0"/>
        </a:xfrm>
      </p:grpSpPr>
      <p:cxnSp>
        <p:nvCxnSpPr>
          <p:cNvPr id="9" name="Straight Connector 8"/>
          <p:cNvCxnSpPr/>
          <p:nvPr/>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4" name="Text Placeholder 2"/>
          <p:cNvSpPr>
            <a:spLocks noGrp="1"/>
          </p:cNvSpPr>
          <p:nvPr>
            <p:ph type="body" sz="quarter" idx="11" hasCustomPrompt="1"/>
          </p:nvPr>
        </p:nvSpPr>
        <p:spPr>
          <a:xfrm>
            <a:off x="292351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3681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12" name="Text Placeholder 11"/>
          <p:cNvSpPr>
            <a:spLocks noGrp="1"/>
          </p:cNvSpPr>
          <p:nvPr>
            <p:ph type="body" sz="quarter" idx="17" hasCustomPrompt="1"/>
          </p:nvPr>
        </p:nvSpPr>
        <p:spPr>
          <a:xfrm>
            <a:off x="2528455"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28" name="Picture Placeholder 3"/>
          <p:cNvSpPr>
            <a:spLocks noGrp="1"/>
          </p:cNvSpPr>
          <p:nvPr>
            <p:ph type="pic" sz="quarter" idx="18" hasCustomPrompt="1"/>
          </p:nvPr>
        </p:nvSpPr>
        <p:spPr>
          <a:xfrm>
            <a:off x="692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649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62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5" name="Text Placeholder 11"/>
          <p:cNvSpPr>
            <a:spLocks noGrp="1"/>
          </p:cNvSpPr>
          <p:nvPr>
            <p:ph type="body" sz="quarter" idx="21" hasCustomPrompt="1"/>
          </p:nvPr>
        </p:nvSpPr>
        <p:spPr>
          <a:xfrm>
            <a:off x="254000"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37" name="Text Placeholder 2"/>
          <p:cNvSpPr>
            <a:spLocks noGrp="1"/>
          </p:cNvSpPr>
          <p:nvPr>
            <p:ph type="body" sz="quarter" idx="23" hasCustomPrompt="1"/>
          </p:nvPr>
        </p:nvSpPr>
        <p:spPr>
          <a:xfrm>
            <a:off x="5221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34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9" name="Text Placeholder 11"/>
          <p:cNvSpPr>
            <a:spLocks noGrp="1"/>
          </p:cNvSpPr>
          <p:nvPr>
            <p:ph type="body" sz="quarter" idx="25" hasCustomPrompt="1"/>
          </p:nvPr>
        </p:nvSpPr>
        <p:spPr>
          <a:xfrm>
            <a:off x="4826000"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1" name="Text Placeholder 2"/>
          <p:cNvSpPr>
            <a:spLocks noGrp="1"/>
          </p:cNvSpPr>
          <p:nvPr>
            <p:ph type="body" sz="quarter" idx="27" hasCustomPrompt="1"/>
          </p:nvPr>
        </p:nvSpPr>
        <p:spPr>
          <a:xfrm>
            <a:off x="751860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3190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3" name="Text Placeholder 11"/>
          <p:cNvSpPr>
            <a:spLocks noGrp="1"/>
          </p:cNvSpPr>
          <p:nvPr>
            <p:ph type="body" sz="quarter" idx="29" hasCustomPrompt="1"/>
          </p:nvPr>
        </p:nvSpPr>
        <p:spPr>
          <a:xfrm>
            <a:off x="7123545"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4" name="Picture Placeholder 3"/>
          <p:cNvSpPr>
            <a:spLocks noGrp="1"/>
          </p:cNvSpPr>
          <p:nvPr>
            <p:ph type="pic" sz="quarter" idx="30" hasCustomPrompt="1"/>
          </p:nvPr>
        </p:nvSpPr>
        <p:spPr>
          <a:xfrm>
            <a:off x="2966892"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264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527347"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Tree>
    <p:extLst>
      <p:ext uri="{BB962C8B-B14F-4D97-AF65-F5344CB8AC3E}">
        <p14:creationId xmlns:p14="http://schemas.microsoft.com/office/powerpoint/2010/main" val="315581016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Grid">
    <p:spTree>
      <p:nvGrpSpPr>
        <p:cNvPr id="1" name=""/>
        <p:cNvGrpSpPr/>
        <p:nvPr/>
      </p:nvGrpSpPr>
      <p:grpSpPr>
        <a:xfrm>
          <a:off x="0" y="0"/>
          <a:ext cx="0" cy="0"/>
          <a:chOff x="0" y="0"/>
          <a:chExt cx="0" cy="0"/>
        </a:xfrm>
      </p:grpSpPr>
      <p:cxnSp>
        <p:nvCxnSpPr>
          <p:cNvPr id="3" name="Straight Connector 2"/>
          <p:cNvCxnSpPr/>
          <p:nvPr/>
        </p:nvCxnSpPr>
        <p:spPr>
          <a:xfrm flipV="1">
            <a:off x="3048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09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p:nvCxnSpPr>
        <p:spPr>
          <a:xfrm flipH="1">
            <a:off x="0" y="2800350"/>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770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ap Backgroun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377400537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2" name="Rectangle 11"/>
          <p:cNvSpPr/>
          <p:nvPr/>
        </p:nvSpPr>
        <p:spPr>
          <a:xfrm>
            <a:off x="0" y="-3"/>
            <a:ext cx="9144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itle Placeholder 1"/>
          <p:cNvSpPr>
            <a:spLocks noGrp="1"/>
          </p:cNvSpPr>
          <p:nvPr>
            <p:ph type="title" hasCustomPrompt="1"/>
          </p:nvPr>
        </p:nvSpPr>
        <p:spPr>
          <a:xfrm>
            <a:off x="1808738" y="89634"/>
            <a:ext cx="6457956"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p:nvCxnSpPr>
        <p:spPr>
          <a:xfrm>
            <a:off x="1667934"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4" name="Picture Placeholder 3"/>
          <p:cNvSpPr>
            <a:spLocks noGrp="1"/>
          </p:cNvSpPr>
          <p:nvPr>
            <p:ph type="pic" sz="quarter" idx="13" hasCustomPrompt="1"/>
          </p:nvPr>
        </p:nvSpPr>
        <p:spPr>
          <a:xfrm>
            <a:off x="257299" y="152004"/>
            <a:ext cx="1236221"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000"/>
            </a:lvl2pPr>
            <a:lvl3pPr>
              <a:defRPr sz="1000"/>
            </a:lvl3pPr>
            <a:lvl4pPr>
              <a:defRPr sz="1000"/>
            </a:lvl4pPr>
            <a:lvl5pPr>
              <a:defRPr sz="10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Tree>
    <p:extLst>
      <p:ext uri="{BB962C8B-B14F-4D97-AF65-F5344CB8AC3E}">
        <p14:creationId xmlns:p14="http://schemas.microsoft.com/office/powerpoint/2010/main" val="382561713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9" name="Rectangle 8"/>
          <p:cNvSpPr/>
          <p:nvPr/>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5"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CLIENT NAME</a:t>
            </a:r>
            <a:endParaRPr lang="en-US" dirty="0"/>
          </a:p>
        </p:txBody>
      </p:sp>
    </p:spTree>
    <p:extLst>
      <p:ext uri="{BB962C8B-B14F-4D97-AF65-F5344CB8AC3E}">
        <p14:creationId xmlns:p14="http://schemas.microsoft.com/office/powerpoint/2010/main" val="31155069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meline">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4102411"/>
              </p:ext>
            </p:extLst>
          </p:nvPr>
        </p:nvGraphicFramePr>
        <p:xfrm>
          <a:off x="-1" y="701330"/>
          <a:ext cx="9144000" cy="4147762"/>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272070">
                <a:tc>
                  <a:txBody>
                    <a:bodyPr/>
                    <a:lstStyle/>
                    <a:p>
                      <a:pPr algn="ctr"/>
                      <a:r>
                        <a:rPr lang="en-US" sz="900" b="1" i="0" dirty="0" smtClean="0">
                          <a:solidFill>
                            <a:schemeClr val="bg1"/>
                          </a:solidFill>
                          <a:latin typeface="Trebuchet MS"/>
                          <a:cs typeface="Trebuchet MS"/>
                        </a:rPr>
                        <a:t>M1</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M2</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M3</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M4</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M5</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M6</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M7</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M8</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M9</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M10</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M11</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M12</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875692">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6126281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2141722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4072370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27984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98653" y="1080643"/>
            <a:ext cx="8769874" cy="3531394"/>
          </a:xfrm>
          <a:prstGeom prst="rect">
            <a:avLst/>
          </a:prstGeom>
        </p:spPr>
        <p:txBody>
          <a:bodyPr/>
          <a:lstStyle>
            <a:lvl1pPr>
              <a:spcBef>
                <a:spcPts val="600"/>
              </a:spcBef>
              <a:spcAft>
                <a:spcPts val="600"/>
              </a:spcAft>
              <a:defRPr>
                <a:solidFill>
                  <a:srgbClr val="5A5F5E"/>
                </a:solidFill>
                <a:latin typeface="Century Gothic"/>
                <a:cs typeface="Century Gothic"/>
              </a:defRPr>
            </a:lvl1pPr>
            <a:lvl2pPr>
              <a:spcBef>
                <a:spcPts val="600"/>
              </a:spcBef>
              <a:spcAft>
                <a:spcPts val="600"/>
              </a:spcAft>
              <a:defRPr>
                <a:solidFill>
                  <a:srgbClr val="5A5F5E"/>
                </a:solidFill>
                <a:latin typeface="Century Gothic"/>
                <a:cs typeface="Century Gothic"/>
              </a:defRPr>
            </a:lvl2pPr>
            <a:lvl3pPr>
              <a:spcBef>
                <a:spcPts val="600"/>
              </a:spcBef>
              <a:spcAft>
                <a:spcPts val="600"/>
              </a:spcAft>
              <a:defRPr>
                <a:solidFill>
                  <a:srgbClr val="5A5F5E"/>
                </a:solidFill>
                <a:latin typeface="Century Gothic"/>
                <a:cs typeface="Century Gothic"/>
              </a:defRPr>
            </a:lvl3pPr>
            <a:lvl4pPr>
              <a:spcBef>
                <a:spcPts val="600"/>
              </a:spcBef>
              <a:spcAft>
                <a:spcPts val="600"/>
              </a:spcAft>
              <a:defRPr>
                <a:solidFill>
                  <a:srgbClr val="5A5F5E"/>
                </a:solidFill>
                <a:latin typeface="Century Gothic"/>
                <a:cs typeface="Century Gothic"/>
              </a:defRPr>
            </a:lvl4pPr>
            <a:lvl5pPr>
              <a:spcBef>
                <a:spcPts val="600"/>
              </a:spcBef>
              <a:spcAft>
                <a:spcPts val="600"/>
              </a:spcAft>
              <a:defRPr>
                <a:solidFill>
                  <a:srgbClr val="5A5F5E"/>
                </a:solidFill>
                <a:latin typeface="Century Gothic"/>
                <a:cs typeface="Century Gothi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smtClean="0"/>
              <a:t>Click to edit Master title style</a:t>
            </a:r>
            <a:endParaRPr lang="en-US" dirty="0"/>
          </a:p>
        </p:txBody>
      </p:sp>
      <p:sp>
        <p:nvSpPr>
          <p:cNvPr id="10" name="Subtitle 2"/>
          <p:cNvSpPr>
            <a:spLocks noGrp="1"/>
          </p:cNvSpPr>
          <p:nvPr>
            <p:ph type="subTitle" idx="13"/>
          </p:nvPr>
        </p:nvSpPr>
        <p:spPr>
          <a:xfrm>
            <a:off x="91440" y="598023"/>
            <a:ext cx="8769874"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569716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91440" y="987552"/>
            <a:ext cx="8769874" cy="3531394"/>
          </a:xfrm>
          <a:prstGeom prst="rect">
            <a:avLst/>
          </a:prstGeom>
        </p:spPr>
        <p:txBody>
          <a:bodyPr/>
          <a:lstStyle>
            <a:lvl1pPr>
              <a:spcBef>
                <a:spcPts val="600"/>
              </a:spcBef>
              <a:spcAft>
                <a:spcPts val="600"/>
              </a:spcAft>
              <a:defRPr>
                <a:solidFill>
                  <a:srgbClr val="5A5F5E"/>
                </a:solidFill>
                <a:latin typeface="Century Gothic"/>
                <a:cs typeface="Century Gothic"/>
              </a:defRPr>
            </a:lvl1pPr>
            <a:lvl2pPr>
              <a:spcBef>
                <a:spcPts val="600"/>
              </a:spcBef>
              <a:spcAft>
                <a:spcPts val="600"/>
              </a:spcAft>
              <a:defRPr>
                <a:solidFill>
                  <a:srgbClr val="5A5F5E"/>
                </a:solidFill>
                <a:latin typeface="Century Gothic"/>
                <a:cs typeface="Century Gothic"/>
              </a:defRPr>
            </a:lvl2pPr>
            <a:lvl3pPr>
              <a:spcBef>
                <a:spcPts val="600"/>
              </a:spcBef>
              <a:spcAft>
                <a:spcPts val="600"/>
              </a:spcAft>
              <a:defRPr>
                <a:solidFill>
                  <a:srgbClr val="5A5F5E"/>
                </a:solidFill>
                <a:latin typeface="Century Gothic"/>
                <a:cs typeface="Century Gothic"/>
              </a:defRPr>
            </a:lvl3pPr>
            <a:lvl4pPr>
              <a:spcBef>
                <a:spcPts val="600"/>
              </a:spcBef>
              <a:spcAft>
                <a:spcPts val="600"/>
              </a:spcAft>
              <a:defRPr>
                <a:solidFill>
                  <a:srgbClr val="5A5F5E"/>
                </a:solidFill>
                <a:latin typeface="Century Gothic"/>
                <a:cs typeface="Century Gothic"/>
              </a:defRPr>
            </a:lvl4pPr>
            <a:lvl5pPr>
              <a:spcBef>
                <a:spcPts val="600"/>
              </a:spcBef>
              <a:spcAft>
                <a:spcPts val="600"/>
              </a:spcAft>
              <a:defRPr>
                <a:solidFill>
                  <a:srgbClr val="5A5F5E"/>
                </a:solidFill>
                <a:latin typeface="Century Gothic"/>
                <a:cs typeface="Century Gothi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5437703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smtClean="0"/>
              <a:t>Click to edit Master title style</a:t>
            </a:r>
            <a:endParaRPr lang="en-US" dirty="0"/>
          </a:p>
        </p:txBody>
      </p:sp>
      <p:sp>
        <p:nvSpPr>
          <p:cNvPr id="5" name="Subtitle 2"/>
          <p:cNvSpPr>
            <a:spLocks noGrp="1"/>
          </p:cNvSpPr>
          <p:nvPr>
            <p:ph type="subTitle" idx="13"/>
          </p:nvPr>
        </p:nvSpPr>
        <p:spPr>
          <a:xfrm>
            <a:off x="85849" y="594201"/>
            <a:ext cx="8769874"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442112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10"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smtClean="0"/>
              <a:t>Click to edit Master title style</a:t>
            </a:r>
            <a:endParaRPr lang="en-US" dirty="0"/>
          </a:p>
        </p:txBody>
      </p:sp>
      <p:sp>
        <p:nvSpPr>
          <p:cNvPr id="11" name="Content Placeholder 2"/>
          <p:cNvSpPr>
            <a:spLocks noGrp="1"/>
          </p:cNvSpPr>
          <p:nvPr>
            <p:ph sz="half" idx="1"/>
          </p:nvPr>
        </p:nvSpPr>
        <p:spPr>
          <a:xfrm>
            <a:off x="91674" y="1083909"/>
            <a:ext cx="4404126" cy="3404244"/>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48199" y="1083909"/>
            <a:ext cx="4245265" cy="3404244"/>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ubtitle 2"/>
          <p:cNvSpPr>
            <a:spLocks noGrp="1"/>
          </p:cNvSpPr>
          <p:nvPr>
            <p:ph type="subTitle" idx="13"/>
          </p:nvPr>
        </p:nvSpPr>
        <p:spPr>
          <a:xfrm>
            <a:off x="91674" y="591709"/>
            <a:ext cx="8801790"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6965442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 with titles">
    <p:spTree>
      <p:nvGrpSpPr>
        <p:cNvPr id="1" name=""/>
        <p:cNvGrpSpPr/>
        <p:nvPr/>
      </p:nvGrpSpPr>
      <p:grpSpPr>
        <a:xfrm>
          <a:off x="0" y="0"/>
          <a:ext cx="0" cy="0"/>
          <a:chOff x="0" y="0"/>
          <a:chExt cx="0" cy="0"/>
        </a:xfrm>
      </p:grpSpPr>
      <p:sp>
        <p:nvSpPr>
          <p:cNvPr id="2"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smtClean="0"/>
              <a:t>Click to edit Master title style</a:t>
            </a:r>
            <a:endParaRPr lang="en-US" dirty="0"/>
          </a:p>
        </p:txBody>
      </p:sp>
      <p:sp>
        <p:nvSpPr>
          <p:cNvPr id="9" name="Subtitle 2"/>
          <p:cNvSpPr>
            <a:spLocks noGrp="1"/>
          </p:cNvSpPr>
          <p:nvPr>
            <p:ph type="subTitle" idx="13"/>
          </p:nvPr>
        </p:nvSpPr>
        <p:spPr>
          <a:xfrm>
            <a:off x="91673" y="591709"/>
            <a:ext cx="8801791"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Content Placeholder 2"/>
          <p:cNvSpPr>
            <a:spLocks noGrp="1"/>
          </p:cNvSpPr>
          <p:nvPr>
            <p:ph sz="half" idx="14"/>
          </p:nvPr>
        </p:nvSpPr>
        <p:spPr>
          <a:xfrm>
            <a:off x="3168973" y="1478039"/>
            <a:ext cx="2752165" cy="2925261"/>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half" idx="15"/>
          </p:nvPr>
        </p:nvSpPr>
        <p:spPr>
          <a:xfrm>
            <a:off x="6177827" y="1474442"/>
            <a:ext cx="2715637" cy="2925261"/>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sz="half" idx="16"/>
          </p:nvPr>
        </p:nvSpPr>
        <p:spPr>
          <a:xfrm>
            <a:off x="91441" y="1083909"/>
            <a:ext cx="2820844" cy="369332"/>
          </a:xfrm>
          <a:prstGeom prst="rect">
            <a:avLst/>
          </a:prstGeom>
        </p:spPr>
        <p:txBody>
          <a:bodyPr>
            <a:noAutofit/>
          </a:bodyPr>
          <a:lstStyle>
            <a:lvl1pPr marL="0" indent="0">
              <a:buNone/>
              <a:defRPr sz="1400" b="1">
                <a:solidFill>
                  <a:srgbClr val="5A5F5E"/>
                </a:solidFill>
                <a:latin typeface="Century Gothic"/>
                <a:cs typeface="Century Gothic"/>
              </a:defRPr>
            </a:lvl1pPr>
            <a:lvl2pPr marL="457200" indent="0">
              <a:buNone/>
              <a:defRPr sz="1400">
                <a:latin typeface="Century Gothic"/>
                <a:cs typeface="Century Gothic"/>
              </a:defRPr>
            </a:lvl2pPr>
            <a:lvl3pPr marL="914400" indent="0">
              <a:buNone/>
              <a:defRPr sz="1300">
                <a:latin typeface="Century Gothic"/>
                <a:cs typeface="Century Gothic"/>
              </a:defRPr>
            </a:lvl3pPr>
            <a:lvl4pPr marL="1371600" indent="0">
              <a:buNone/>
              <a:defRPr sz="1200">
                <a:latin typeface="Century Gothic"/>
                <a:cs typeface="Century Gothic"/>
              </a:defRPr>
            </a:lvl4pPr>
            <a:lvl5pPr marL="1828800" indent="0">
              <a:buNone/>
              <a:defRPr sz="1100">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0"/>
            <a:endParaRPr lang="en-US" dirty="0" smtClean="0"/>
          </a:p>
        </p:txBody>
      </p:sp>
      <p:sp>
        <p:nvSpPr>
          <p:cNvPr id="16" name="Content Placeholder 2"/>
          <p:cNvSpPr>
            <a:spLocks noGrp="1"/>
          </p:cNvSpPr>
          <p:nvPr>
            <p:ph sz="half" idx="17"/>
          </p:nvPr>
        </p:nvSpPr>
        <p:spPr>
          <a:xfrm>
            <a:off x="3172110" y="1083909"/>
            <a:ext cx="2752165" cy="369332"/>
          </a:xfrm>
          <a:prstGeom prst="rect">
            <a:avLst/>
          </a:prstGeom>
        </p:spPr>
        <p:txBody>
          <a:bodyPr>
            <a:noAutofit/>
          </a:bodyPr>
          <a:lstStyle>
            <a:lvl1pPr marL="0" indent="0">
              <a:buNone/>
              <a:defRPr sz="1400" b="1">
                <a:solidFill>
                  <a:srgbClr val="5A5F5E"/>
                </a:solidFill>
                <a:latin typeface="Century Gothic"/>
                <a:cs typeface="Century Gothic"/>
              </a:defRPr>
            </a:lvl1pPr>
            <a:lvl2pPr marL="457200" indent="0">
              <a:buNone/>
              <a:defRPr sz="1400">
                <a:latin typeface="Century Gothic"/>
                <a:cs typeface="Century Gothic"/>
              </a:defRPr>
            </a:lvl2pPr>
            <a:lvl3pPr marL="914400" indent="0">
              <a:buNone/>
              <a:defRPr sz="1300">
                <a:latin typeface="Century Gothic"/>
                <a:cs typeface="Century Gothic"/>
              </a:defRPr>
            </a:lvl3pPr>
            <a:lvl4pPr marL="1371600" indent="0">
              <a:buNone/>
              <a:defRPr sz="1200">
                <a:latin typeface="Century Gothic"/>
                <a:cs typeface="Century Gothic"/>
              </a:defRPr>
            </a:lvl4pPr>
            <a:lvl5pPr marL="1828800" indent="0">
              <a:buNone/>
              <a:defRPr sz="1100">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0"/>
            <a:endParaRPr lang="en-US" dirty="0" smtClean="0"/>
          </a:p>
        </p:txBody>
      </p:sp>
      <p:sp>
        <p:nvSpPr>
          <p:cNvPr id="17" name="Content Placeholder 2"/>
          <p:cNvSpPr>
            <a:spLocks noGrp="1"/>
          </p:cNvSpPr>
          <p:nvPr>
            <p:ph sz="half" idx="18"/>
          </p:nvPr>
        </p:nvSpPr>
        <p:spPr>
          <a:xfrm>
            <a:off x="6177826" y="1083909"/>
            <a:ext cx="2715640" cy="369332"/>
          </a:xfrm>
          <a:prstGeom prst="rect">
            <a:avLst/>
          </a:prstGeom>
        </p:spPr>
        <p:txBody>
          <a:bodyPr>
            <a:noAutofit/>
          </a:bodyPr>
          <a:lstStyle>
            <a:lvl1pPr marL="0" indent="0">
              <a:buNone/>
              <a:defRPr sz="1400" b="1">
                <a:solidFill>
                  <a:srgbClr val="5A5F5E"/>
                </a:solidFill>
                <a:latin typeface="Century Gothic"/>
                <a:cs typeface="Century Gothic"/>
              </a:defRPr>
            </a:lvl1pPr>
            <a:lvl2pPr marL="457200" indent="0">
              <a:buNone/>
              <a:defRPr sz="1400">
                <a:latin typeface="Century Gothic"/>
                <a:cs typeface="Century Gothic"/>
              </a:defRPr>
            </a:lvl2pPr>
            <a:lvl3pPr marL="914400" indent="0">
              <a:buNone/>
              <a:defRPr sz="1300">
                <a:latin typeface="Century Gothic"/>
                <a:cs typeface="Century Gothic"/>
              </a:defRPr>
            </a:lvl3pPr>
            <a:lvl4pPr marL="1371600" indent="0">
              <a:buNone/>
              <a:defRPr sz="1200">
                <a:latin typeface="Century Gothic"/>
                <a:cs typeface="Century Gothic"/>
              </a:defRPr>
            </a:lvl4pPr>
            <a:lvl5pPr marL="1828800" indent="0">
              <a:buNone/>
              <a:defRPr sz="1100">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0"/>
            <a:endParaRPr lang="en-US" dirty="0" smtClean="0"/>
          </a:p>
        </p:txBody>
      </p:sp>
      <p:sp>
        <p:nvSpPr>
          <p:cNvPr id="18" name="Content Placeholder 2"/>
          <p:cNvSpPr>
            <a:spLocks noGrp="1"/>
          </p:cNvSpPr>
          <p:nvPr>
            <p:ph sz="half" idx="19"/>
          </p:nvPr>
        </p:nvSpPr>
        <p:spPr>
          <a:xfrm>
            <a:off x="91441" y="1484763"/>
            <a:ext cx="2820844" cy="2925261"/>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10250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 y="91440"/>
            <a:ext cx="8802025" cy="492200"/>
          </a:xfrm>
          <a:prstGeom prst="rect">
            <a:avLst/>
          </a:prstGeom>
        </p:spPr>
        <p:txBody>
          <a:bodyPr>
            <a:noAutofit/>
          </a:bodyPr>
          <a:lstStyle>
            <a:lvl1pPr>
              <a:defRPr sz="2400">
                <a:solidFill>
                  <a:srgbClr val="D7620E"/>
                </a:solidFill>
                <a:latin typeface="Century Gothic"/>
                <a:cs typeface="Century Gothic"/>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91441" y="1109684"/>
            <a:ext cx="2820844" cy="3394472"/>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ubtitle 2"/>
          <p:cNvSpPr>
            <a:spLocks noGrp="1"/>
          </p:cNvSpPr>
          <p:nvPr>
            <p:ph type="subTitle" idx="13"/>
          </p:nvPr>
        </p:nvSpPr>
        <p:spPr>
          <a:xfrm>
            <a:off x="91674" y="591709"/>
            <a:ext cx="8801792" cy="382464"/>
          </a:xfrm>
          <a:prstGeom prst="rect">
            <a:avLst/>
          </a:prstGeom>
        </p:spPr>
        <p:txBody>
          <a:bodyPr>
            <a:normAutofit/>
          </a:bodyPr>
          <a:lstStyle>
            <a:lvl1pPr marL="0" indent="0" algn="l">
              <a:buNone/>
              <a:defRPr sz="1800">
                <a:solidFill>
                  <a:srgbClr val="013A81"/>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Content Placeholder 2"/>
          <p:cNvSpPr>
            <a:spLocks noGrp="1"/>
          </p:cNvSpPr>
          <p:nvPr>
            <p:ph sz="half" idx="14"/>
          </p:nvPr>
        </p:nvSpPr>
        <p:spPr>
          <a:xfrm>
            <a:off x="3168973" y="1109684"/>
            <a:ext cx="2752165" cy="3394472"/>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half" idx="15"/>
          </p:nvPr>
        </p:nvSpPr>
        <p:spPr>
          <a:xfrm>
            <a:off x="6177828" y="1109684"/>
            <a:ext cx="2715638" cy="3394472"/>
          </a:xfrm>
          <a:prstGeom prst="rect">
            <a:avLst/>
          </a:prstGeom>
        </p:spPr>
        <p:txBody>
          <a:bodyPr>
            <a:normAutofit/>
          </a:bodyPr>
          <a:lstStyle>
            <a:lvl1pPr>
              <a:spcBef>
                <a:spcPts val="600"/>
              </a:spcBef>
              <a:spcAft>
                <a:spcPts val="600"/>
              </a:spcAft>
              <a:defRPr sz="1600">
                <a:solidFill>
                  <a:srgbClr val="5A5F5E"/>
                </a:solidFill>
                <a:latin typeface="Century Gothic"/>
                <a:cs typeface="Century Gothic"/>
              </a:defRPr>
            </a:lvl1pPr>
            <a:lvl2pPr>
              <a:spcBef>
                <a:spcPts val="600"/>
              </a:spcBef>
              <a:spcAft>
                <a:spcPts val="600"/>
              </a:spcAft>
              <a:defRPr sz="1400">
                <a:solidFill>
                  <a:srgbClr val="5A5F5E"/>
                </a:solidFill>
                <a:latin typeface="Century Gothic"/>
                <a:cs typeface="Century Gothic"/>
              </a:defRPr>
            </a:lvl2pPr>
            <a:lvl3pPr>
              <a:spcBef>
                <a:spcPts val="600"/>
              </a:spcBef>
              <a:spcAft>
                <a:spcPts val="600"/>
              </a:spcAft>
              <a:defRPr sz="1300">
                <a:solidFill>
                  <a:srgbClr val="5A5F5E"/>
                </a:solidFill>
                <a:latin typeface="Century Gothic"/>
                <a:cs typeface="Century Gothic"/>
              </a:defRPr>
            </a:lvl3pPr>
            <a:lvl4pPr>
              <a:spcBef>
                <a:spcPts val="600"/>
              </a:spcBef>
              <a:spcAft>
                <a:spcPts val="600"/>
              </a:spcAft>
              <a:defRPr sz="1200">
                <a:solidFill>
                  <a:srgbClr val="5A5F5E"/>
                </a:solidFill>
                <a:latin typeface="Century Gothic"/>
                <a:cs typeface="Century Gothic"/>
              </a:defRPr>
            </a:lvl4pPr>
            <a:lvl5pPr>
              <a:spcBef>
                <a:spcPts val="600"/>
              </a:spcBef>
              <a:spcAft>
                <a:spcPts val="600"/>
              </a:spcAft>
              <a:defRPr sz="1100">
                <a:solidFill>
                  <a:srgbClr val="5A5F5E"/>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85339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itle 1"/>
          <p:cNvSpPr txBox="1">
            <a:spLocks/>
          </p:cNvSpPr>
          <p:nvPr userDrawn="1"/>
        </p:nvSpPr>
        <p:spPr>
          <a:xfrm>
            <a:off x="2956912" y="587668"/>
            <a:ext cx="3899271" cy="595272"/>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2000" b="1" i="0" kern="1200">
                <a:solidFill>
                  <a:srgbClr val="FFFFFF"/>
                </a:solidFill>
                <a:latin typeface="Microsoft Sans Serif"/>
                <a:ea typeface="+mj-ea"/>
                <a:cs typeface="Microsoft Sans Serif"/>
              </a:defRPr>
            </a:lvl1pPr>
          </a:lstStyle>
          <a:p>
            <a:r>
              <a:rPr lang="en-US" sz="3600" b="0" dirty="0" smtClean="0">
                <a:latin typeface="Century Gothic"/>
                <a:cs typeface="Century Gothic"/>
              </a:rPr>
              <a:t>Thank You</a:t>
            </a:r>
            <a:endParaRPr lang="en-US" sz="3600" b="0" dirty="0">
              <a:latin typeface="Century Gothic"/>
              <a:cs typeface="Century Gothic"/>
            </a:endParaRPr>
          </a:p>
        </p:txBody>
      </p:sp>
      <p:sp>
        <p:nvSpPr>
          <p:cNvPr id="6" name="TextBox 5"/>
          <p:cNvSpPr txBox="1"/>
          <p:nvPr userDrawn="1"/>
        </p:nvSpPr>
        <p:spPr>
          <a:xfrm>
            <a:off x="2583808" y="0"/>
            <a:ext cx="6560191" cy="5143500"/>
          </a:xfrm>
          <a:prstGeom prst="rect">
            <a:avLst/>
          </a:prstGeom>
          <a:solidFill>
            <a:srgbClr val="013A81"/>
          </a:solidFill>
        </p:spPr>
        <p:txBody>
          <a:bodyPr wrap="square" rtlCol="0">
            <a:spAutoFit/>
          </a:bodyPr>
          <a:lstStyle/>
          <a:p>
            <a:endParaRPr lang="en-US" dirty="0"/>
          </a:p>
        </p:txBody>
      </p:sp>
      <p:pic>
        <p:nvPicPr>
          <p:cNvPr id="7" name="Picture 6" descr="Alliance-Vector-PM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701" y="2310814"/>
            <a:ext cx="2101659" cy="498049"/>
          </a:xfrm>
          <a:prstGeom prst="rect">
            <a:avLst/>
          </a:prstGeom>
        </p:spPr>
      </p:pic>
      <p:sp>
        <p:nvSpPr>
          <p:cNvPr id="8" name="Title 1"/>
          <p:cNvSpPr txBox="1">
            <a:spLocks/>
          </p:cNvSpPr>
          <p:nvPr userDrawn="1"/>
        </p:nvSpPr>
        <p:spPr>
          <a:xfrm>
            <a:off x="2956912" y="587668"/>
            <a:ext cx="3899271" cy="595272"/>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2000" b="1" i="0" kern="1200">
                <a:solidFill>
                  <a:srgbClr val="FFFFFF"/>
                </a:solidFill>
                <a:latin typeface="Microsoft Sans Serif"/>
                <a:ea typeface="+mj-ea"/>
                <a:cs typeface="Microsoft Sans Serif"/>
              </a:defRPr>
            </a:lvl1pPr>
          </a:lstStyle>
          <a:p>
            <a:r>
              <a:rPr lang="en-US" sz="3600" b="0" dirty="0" smtClean="0">
                <a:solidFill>
                  <a:schemeClr val="bg1"/>
                </a:solidFill>
                <a:latin typeface="Century Gothic"/>
                <a:cs typeface="Century Gothic"/>
              </a:rPr>
              <a:t>Thank You</a:t>
            </a:r>
            <a:endParaRPr lang="en-US" sz="3600" b="0" dirty="0">
              <a:solidFill>
                <a:schemeClr val="bg1"/>
              </a:solidFill>
              <a:latin typeface="Century Gothic"/>
              <a:cs typeface="Century Gothic"/>
            </a:endParaRPr>
          </a:p>
        </p:txBody>
      </p:sp>
      <p:sp>
        <p:nvSpPr>
          <p:cNvPr id="9" name="TextBox 8"/>
          <p:cNvSpPr txBox="1"/>
          <p:nvPr userDrawn="1"/>
        </p:nvSpPr>
        <p:spPr>
          <a:xfrm>
            <a:off x="2900697" y="2361448"/>
            <a:ext cx="4099207" cy="178510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Century Gothic"/>
                <a:ea typeface="+mn-ea"/>
                <a:cs typeface="+mn-cs"/>
              </a:rPr>
              <a:t>The fastest growing provider of software development services, Alliance Global Services partners with organizations across all industries on their mission-critical software. Our team of more than 1,200 designs, develops, and tests the applications, platforms, and products that become primary drivers of innovation, competitive differentiation, and revenue growth for clients. At Alliance, we believe that every company is in the software business and transform our clients’ businesses with great software – the software that lives inside their businesses and has an impact every day. Alliance Global Services is headquartered outside of Philadelphia in Conshohocken, PA. </a:t>
            </a:r>
            <a:endParaRPr kumimoji="0" lang="en-US" sz="1000" b="0" i="0" u="none" strike="noStrike" kern="1200" cap="none" spc="0" normalizeH="0" baseline="0" noProof="0" dirty="0">
              <a:ln>
                <a:noFill/>
              </a:ln>
              <a:solidFill>
                <a:schemeClr val="bg1"/>
              </a:solidFill>
              <a:effectLst/>
              <a:uLnTx/>
              <a:uFillTx/>
              <a:latin typeface="Century Gothic"/>
              <a:ea typeface="+mn-ea"/>
              <a:cs typeface="+mn-cs"/>
            </a:endParaRPr>
          </a:p>
        </p:txBody>
      </p:sp>
      <p:sp>
        <p:nvSpPr>
          <p:cNvPr id="10" name="TextBox 9"/>
          <p:cNvSpPr txBox="1"/>
          <p:nvPr userDrawn="1"/>
        </p:nvSpPr>
        <p:spPr>
          <a:xfrm>
            <a:off x="2900697" y="2096817"/>
            <a:ext cx="4099207"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Century Gothic"/>
                <a:ea typeface="+mn-ea"/>
                <a:cs typeface="+mn-cs"/>
              </a:rPr>
              <a:t>About Alliance</a:t>
            </a:r>
            <a:endParaRPr kumimoji="0" lang="en-US" sz="1200" b="0" i="0" u="none" strike="noStrike" kern="1200" cap="none" spc="0" normalizeH="0" baseline="0" noProof="0" dirty="0">
              <a:ln>
                <a:noFill/>
              </a:ln>
              <a:solidFill>
                <a:schemeClr val="bg1"/>
              </a:solidFill>
              <a:effectLst/>
              <a:uLnTx/>
              <a:uFillTx/>
              <a:latin typeface="Century Gothic"/>
              <a:ea typeface="+mn-ea"/>
              <a:cs typeface="+mn-cs"/>
            </a:endParaRPr>
          </a:p>
        </p:txBody>
      </p:sp>
    </p:spTree>
    <p:extLst>
      <p:ext uri="{BB962C8B-B14F-4D97-AF65-F5344CB8AC3E}">
        <p14:creationId xmlns:p14="http://schemas.microsoft.com/office/powerpoint/2010/main" val="40527762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550617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142937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20617442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3971571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085747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3698711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4705261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p:spTree>
      <p:nvGrpSpPr>
        <p:cNvPr id="1" name=""/>
        <p:cNvGrpSpPr/>
        <p:nvPr/>
      </p:nvGrpSpPr>
      <p:grpSpPr>
        <a:xfrm>
          <a:off x="0" y="0"/>
          <a:ext cx="0" cy="0"/>
          <a:chOff x="0" y="0"/>
          <a:chExt cx="0" cy="0"/>
        </a:xfrm>
      </p:grpSpPr>
      <p:sp>
        <p:nvSpPr>
          <p:cNvPr id="14" name="Rectangle 13"/>
          <p:cNvSpPr/>
          <p:nvPr/>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2591756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315790638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684" r:id="rId22"/>
    <p:sldLayoutId id="2147483680" r:id="rId23"/>
    <p:sldLayoutId id="2147483685" r:id="rId24"/>
    <p:sldLayoutId id="2147483677" r:id="rId25"/>
    <p:sldLayoutId id="2147483676" r:id="rId26"/>
    <p:sldLayoutId id="2147483672" r:id="rId27"/>
    <p:sldLayoutId id="2147483686" r:id="rId28"/>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hyperlink" Target="mailto:Revathi_Anumola@epam.com" TargetMode="Externa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2739211"/>
            <a:ext cx="6910388" cy="586314"/>
          </a:xfrm>
        </p:spPr>
        <p:txBody>
          <a:bodyPr/>
          <a:lstStyle/>
          <a:p>
            <a:r>
              <a:rPr lang="en-US" dirty="0" smtClean="0"/>
              <a:t>Agile </a:t>
            </a:r>
            <a:r>
              <a:rPr lang="en-US" dirty="0" smtClean="0"/>
              <a:t>– Scrum Basics</a:t>
            </a:r>
            <a:endParaRPr lang="en-US" dirty="0"/>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744301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817996"/>
            <a:ext cx="8769874" cy="3531394"/>
          </a:xfrm>
        </p:spPr>
        <p:txBody>
          <a:bodyPr/>
          <a:lstStyle/>
          <a:p>
            <a:r>
              <a:rPr lang="en-US" altLang="en-US" sz="2000" b="1" dirty="0"/>
              <a:t>Roles</a:t>
            </a:r>
            <a:r>
              <a:rPr lang="en-US" altLang="en-US" sz="2000" dirty="0"/>
              <a:t> : Product Owner, </a:t>
            </a:r>
            <a:r>
              <a:rPr lang="en-US" altLang="en-US" sz="2000" dirty="0" smtClean="0"/>
              <a:t>Scrum Master</a:t>
            </a:r>
            <a:r>
              <a:rPr lang="en-US" altLang="en-US" sz="2000" dirty="0"/>
              <a:t>, Team </a:t>
            </a:r>
          </a:p>
          <a:p>
            <a:r>
              <a:rPr lang="en-US" altLang="en-US" sz="2000" b="1" dirty="0"/>
              <a:t>Ceremonies </a:t>
            </a:r>
            <a:r>
              <a:rPr lang="en-US" altLang="en-US" sz="2000" dirty="0"/>
              <a:t>: Sprint Planning, Sprint Review, Sprint Retrospective, &amp; Daily Scrum Meeting </a:t>
            </a:r>
          </a:p>
          <a:p>
            <a:r>
              <a:rPr lang="en-US" altLang="en-US" sz="2000" b="1" dirty="0"/>
              <a:t>Artifacts </a:t>
            </a:r>
            <a:r>
              <a:rPr lang="en-US" altLang="en-US" sz="2000" dirty="0"/>
              <a:t>: Product Backlog, Sprint Backlog, and </a:t>
            </a:r>
            <a:r>
              <a:rPr lang="en-US" altLang="en-US" sz="2000" dirty="0" err="1"/>
              <a:t>Burndown</a:t>
            </a:r>
            <a:r>
              <a:rPr lang="en-US" altLang="en-US" sz="2000" dirty="0"/>
              <a:t> Chart</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Scrum Framework</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3798375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817996"/>
            <a:ext cx="8769874" cy="3531394"/>
          </a:xfrm>
        </p:spPr>
        <p:txBody>
          <a:bodyPr/>
          <a:lstStyle/>
          <a:p>
            <a:r>
              <a:rPr lang="en-US" altLang="en-US" sz="2000" b="1" dirty="0"/>
              <a:t>Define the features of the product</a:t>
            </a:r>
          </a:p>
          <a:p>
            <a:r>
              <a:rPr lang="en-US" altLang="en-US" sz="2000" b="1" dirty="0"/>
              <a:t>Decide on release date and content</a:t>
            </a:r>
          </a:p>
          <a:p>
            <a:r>
              <a:rPr lang="en-US" altLang="en-US" sz="2000" b="1" dirty="0"/>
              <a:t>Be responsible for the profitability of the product (ROI)</a:t>
            </a:r>
          </a:p>
          <a:p>
            <a:r>
              <a:rPr lang="en-US" altLang="en-US" sz="2000" b="1" dirty="0"/>
              <a:t>Prioritize features according to market value </a:t>
            </a:r>
          </a:p>
          <a:p>
            <a:r>
              <a:rPr lang="en-US" altLang="en-US" sz="2000" b="1" dirty="0"/>
              <a:t>Adjust features and priority every iteration, as needed  </a:t>
            </a:r>
          </a:p>
          <a:p>
            <a:r>
              <a:rPr lang="en-US" altLang="en-US" sz="2000" b="1" dirty="0"/>
              <a:t>Accept or reject work results. </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Roles – Product Owner</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3553654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817996"/>
            <a:ext cx="8769874" cy="3531394"/>
          </a:xfrm>
        </p:spPr>
        <p:txBody>
          <a:bodyPr/>
          <a:lstStyle/>
          <a:p>
            <a:r>
              <a:rPr lang="en-US" altLang="en-US" sz="2000" b="1" dirty="0"/>
              <a:t>Represents management to the project</a:t>
            </a:r>
          </a:p>
          <a:p>
            <a:r>
              <a:rPr lang="en-US" altLang="en-US" sz="2000" b="1" dirty="0"/>
              <a:t>Responsible for enacting Scrum values and practices</a:t>
            </a:r>
          </a:p>
          <a:p>
            <a:r>
              <a:rPr lang="en-US" altLang="en-US" sz="2000" b="1" dirty="0"/>
              <a:t>Removes impediments </a:t>
            </a:r>
          </a:p>
          <a:p>
            <a:r>
              <a:rPr lang="en-US" altLang="en-US" sz="2000" b="1" dirty="0"/>
              <a:t>Ensure that the team is fully functional and productive</a:t>
            </a:r>
          </a:p>
          <a:p>
            <a:r>
              <a:rPr lang="en-US" altLang="en-US" sz="2000" b="1" dirty="0"/>
              <a:t>Enable close cooperation across all roles and functions</a:t>
            </a:r>
          </a:p>
          <a:p>
            <a:r>
              <a:rPr lang="en-US" altLang="en-US" sz="2000" b="1" dirty="0"/>
              <a:t>Shield the team from external interferences</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Roles – Scrum Master</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2294358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r>
              <a:rPr lang="en-US" altLang="en-US" sz="2000" b="1" dirty="0"/>
              <a:t>Typically 5-10 people</a:t>
            </a:r>
          </a:p>
          <a:p>
            <a:r>
              <a:rPr lang="en-US" altLang="en-US" sz="2000" b="1" dirty="0"/>
              <a:t>Cross-functional</a:t>
            </a:r>
          </a:p>
          <a:p>
            <a:pPr lvl="1"/>
            <a:r>
              <a:rPr lang="en-US" altLang="en-US" sz="1700" b="1" dirty="0"/>
              <a:t>QA, Programmers, UI Designers, etc.</a:t>
            </a:r>
          </a:p>
          <a:p>
            <a:r>
              <a:rPr lang="en-US" altLang="en-US" sz="2000" b="1" dirty="0"/>
              <a:t>Members should be full-time</a:t>
            </a:r>
          </a:p>
          <a:p>
            <a:pPr lvl="1"/>
            <a:r>
              <a:rPr lang="en-US" altLang="en-US" sz="1700" b="1" dirty="0"/>
              <a:t>May be exceptions (e.g., System Admin, etc.)</a:t>
            </a:r>
          </a:p>
          <a:p>
            <a:r>
              <a:rPr lang="en-US" altLang="en-US" sz="2000" b="1" dirty="0"/>
              <a:t>Teams are self-organizing</a:t>
            </a:r>
          </a:p>
          <a:p>
            <a:pPr lvl="1"/>
            <a:r>
              <a:rPr lang="en-US" altLang="en-US" sz="1700" b="1" dirty="0"/>
              <a:t>What to do if a team self-organizes someone off the team??</a:t>
            </a:r>
          </a:p>
          <a:p>
            <a:pPr lvl="1"/>
            <a:r>
              <a:rPr lang="en-US" altLang="en-US" sz="1700" b="1" dirty="0"/>
              <a:t>Ideally, no titles but rarely a possibility</a:t>
            </a:r>
          </a:p>
          <a:p>
            <a:r>
              <a:rPr lang="en-US" altLang="en-US" sz="2000" b="1" dirty="0"/>
              <a:t>Membership can change only between sprints</a:t>
            </a:r>
          </a:p>
          <a:p>
            <a:endParaRPr lang="en-US" altLang="en-US" sz="2000" b="1"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Roles – Scrum Team</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339048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r>
              <a:rPr lang="en-US" altLang="en-US" sz="2000" b="1" dirty="0"/>
              <a:t>Sprint Planning Meeting</a:t>
            </a:r>
          </a:p>
          <a:p>
            <a:r>
              <a:rPr lang="en-US" altLang="en-US" sz="2000" b="1" dirty="0" smtClean="0"/>
              <a:t>Daily </a:t>
            </a:r>
            <a:r>
              <a:rPr lang="en-US" altLang="en-US" sz="2000" b="1" dirty="0"/>
              <a:t>Scrum</a:t>
            </a:r>
          </a:p>
          <a:p>
            <a:r>
              <a:rPr lang="en-US" altLang="en-US" sz="2000" b="1" dirty="0"/>
              <a:t>Sprint Review </a:t>
            </a:r>
            <a:r>
              <a:rPr lang="en-US" altLang="en-US" sz="2000" b="1" dirty="0" smtClean="0"/>
              <a:t>Meeting</a:t>
            </a:r>
          </a:p>
          <a:p>
            <a:r>
              <a:rPr lang="en-US" altLang="en-US" sz="2000" b="1" dirty="0" smtClean="0"/>
              <a:t>Sprint Retrospective</a:t>
            </a:r>
          </a:p>
          <a:p>
            <a:r>
              <a:rPr lang="en-US" altLang="en-US" sz="2000" b="1" dirty="0" smtClean="0"/>
              <a:t>Demo</a:t>
            </a:r>
          </a:p>
          <a:p>
            <a:r>
              <a:rPr lang="en-US" altLang="en-US" sz="2000" b="1" dirty="0" smtClean="0"/>
              <a:t>Grooming Sessions</a:t>
            </a:r>
            <a:endParaRPr lang="en-US" altLang="en-US" sz="2000" b="1"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Scrum Ceremonies</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3202343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320" y="91440"/>
            <a:ext cx="8802025" cy="492200"/>
          </a:xfr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Sprint Planning</a:t>
            </a:r>
            <a:endParaRPr lang="en-US" sz="2000" dirty="0">
              <a:solidFill>
                <a:schemeClr val="tx1"/>
              </a:solidFill>
              <a:latin typeface="Arial Black"/>
              <a:ea typeface="+mn-ea"/>
              <a:cs typeface="Arial Black"/>
            </a:endParaRPr>
          </a:p>
        </p:txBody>
      </p:sp>
      <p:grpSp>
        <p:nvGrpSpPr>
          <p:cNvPr id="2" name="Group 1"/>
          <p:cNvGrpSpPr/>
          <p:nvPr/>
        </p:nvGrpSpPr>
        <p:grpSpPr>
          <a:xfrm>
            <a:off x="551237" y="737531"/>
            <a:ext cx="7183877" cy="3771900"/>
            <a:chOff x="1143000" y="1371600"/>
            <a:chExt cx="7391400" cy="4419600"/>
          </a:xfrm>
        </p:grpSpPr>
        <p:sp>
          <p:nvSpPr>
            <p:cNvPr id="5" name="Rectangle 4"/>
            <p:cNvSpPr>
              <a:spLocks noChangeArrowheads="1"/>
            </p:cNvSpPr>
            <p:nvPr/>
          </p:nvSpPr>
          <p:spPr bwMode="auto">
            <a:xfrm>
              <a:off x="3581400" y="3743325"/>
              <a:ext cx="2514600" cy="2047875"/>
            </a:xfrm>
            <a:prstGeom prst="rect">
              <a:avLst/>
            </a:prstGeom>
            <a:solidFill>
              <a:srgbClr val="CCFFFF"/>
            </a:solidFill>
            <a:ln w="31750" algn="ctr">
              <a:solidFill>
                <a:srgbClr val="33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000">
                  <a:latin typeface="Arial" panose="020B0604020202020204" pitchFamily="34" charset="0"/>
                </a:rPr>
                <a:t>Sprint Planning</a:t>
              </a:r>
            </a:p>
            <a:p>
              <a:pPr algn="ctr" eaLnBrk="1" hangingPunct="1">
                <a:lnSpc>
                  <a:spcPct val="100000"/>
                </a:lnSpc>
                <a:spcBef>
                  <a:spcPct val="50000"/>
                </a:spcBef>
                <a:buClrTx/>
                <a:buSzTx/>
                <a:buFontTx/>
                <a:buNone/>
              </a:pPr>
              <a:r>
                <a:rPr lang="en-US" altLang="en-US" sz="2000">
                  <a:latin typeface="Arial" panose="020B0604020202020204" pitchFamily="34" charset="0"/>
                </a:rPr>
                <a:t>Meeting</a:t>
              </a:r>
            </a:p>
          </p:txBody>
        </p:sp>
        <p:grpSp>
          <p:nvGrpSpPr>
            <p:cNvPr id="6" name="Group 5"/>
            <p:cNvGrpSpPr>
              <a:grpSpLocks/>
            </p:cNvGrpSpPr>
            <p:nvPr/>
          </p:nvGrpSpPr>
          <p:grpSpPr bwMode="auto">
            <a:xfrm>
              <a:off x="1143000" y="3733800"/>
              <a:ext cx="2438400" cy="304800"/>
              <a:chOff x="576" y="1392"/>
              <a:chExt cx="1536" cy="192"/>
            </a:xfrm>
          </p:grpSpPr>
          <p:sp>
            <p:nvSpPr>
              <p:cNvPr id="7" name="Line 6"/>
              <p:cNvSpPr>
                <a:spLocks noChangeShapeType="1"/>
              </p:cNvSpPr>
              <p:nvPr/>
            </p:nvSpPr>
            <p:spPr bwMode="auto">
              <a:xfrm>
                <a:off x="1680" y="1488"/>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576" y="1392"/>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Product Backlog</a:t>
                </a:r>
              </a:p>
            </p:txBody>
          </p:sp>
        </p:grpSp>
        <p:grpSp>
          <p:nvGrpSpPr>
            <p:cNvPr id="9" name="Group 8"/>
            <p:cNvGrpSpPr>
              <a:grpSpLocks/>
            </p:cNvGrpSpPr>
            <p:nvPr/>
          </p:nvGrpSpPr>
          <p:grpSpPr bwMode="auto">
            <a:xfrm>
              <a:off x="1143000" y="4171950"/>
              <a:ext cx="2438400" cy="304800"/>
              <a:chOff x="576" y="1668"/>
              <a:chExt cx="1536" cy="192"/>
            </a:xfrm>
          </p:grpSpPr>
          <p:sp>
            <p:nvSpPr>
              <p:cNvPr id="10" name="Rectangle 9"/>
              <p:cNvSpPr>
                <a:spLocks noChangeArrowheads="1"/>
              </p:cNvSpPr>
              <p:nvPr/>
            </p:nvSpPr>
            <p:spPr bwMode="auto">
              <a:xfrm>
                <a:off x="576" y="1668"/>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Team Capabilities</a:t>
                </a:r>
              </a:p>
            </p:txBody>
          </p:sp>
          <p:sp>
            <p:nvSpPr>
              <p:cNvPr id="11" name="Line 10"/>
              <p:cNvSpPr>
                <a:spLocks noChangeShapeType="1"/>
              </p:cNvSpPr>
              <p:nvPr/>
            </p:nvSpPr>
            <p:spPr bwMode="auto">
              <a:xfrm>
                <a:off x="1680" y="1764"/>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1"/>
            <p:cNvGrpSpPr>
              <a:grpSpLocks/>
            </p:cNvGrpSpPr>
            <p:nvPr/>
          </p:nvGrpSpPr>
          <p:grpSpPr bwMode="auto">
            <a:xfrm>
              <a:off x="1143000" y="4610100"/>
              <a:ext cx="2438400" cy="304800"/>
              <a:chOff x="576" y="1944"/>
              <a:chExt cx="1536" cy="192"/>
            </a:xfrm>
          </p:grpSpPr>
          <p:sp>
            <p:nvSpPr>
              <p:cNvPr id="13" name="Rectangle 12"/>
              <p:cNvSpPr>
                <a:spLocks noChangeArrowheads="1"/>
              </p:cNvSpPr>
              <p:nvPr/>
            </p:nvSpPr>
            <p:spPr bwMode="auto">
              <a:xfrm>
                <a:off x="576" y="1944"/>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Business Conditions</a:t>
                </a:r>
              </a:p>
            </p:txBody>
          </p:sp>
          <p:sp>
            <p:nvSpPr>
              <p:cNvPr id="14" name="Line 13"/>
              <p:cNvSpPr>
                <a:spLocks noChangeShapeType="1"/>
              </p:cNvSpPr>
              <p:nvPr/>
            </p:nvSpPr>
            <p:spPr bwMode="auto">
              <a:xfrm>
                <a:off x="1680" y="2040"/>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14"/>
            <p:cNvGrpSpPr>
              <a:grpSpLocks/>
            </p:cNvGrpSpPr>
            <p:nvPr/>
          </p:nvGrpSpPr>
          <p:grpSpPr bwMode="auto">
            <a:xfrm>
              <a:off x="1143000" y="5048250"/>
              <a:ext cx="2438400" cy="304800"/>
              <a:chOff x="576" y="2220"/>
              <a:chExt cx="1536" cy="192"/>
            </a:xfrm>
          </p:grpSpPr>
          <p:sp>
            <p:nvSpPr>
              <p:cNvPr id="16" name="Rectangle 15"/>
              <p:cNvSpPr>
                <a:spLocks noChangeArrowheads="1"/>
              </p:cNvSpPr>
              <p:nvPr/>
            </p:nvSpPr>
            <p:spPr bwMode="auto">
              <a:xfrm>
                <a:off x="576" y="2220"/>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Technology</a:t>
                </a:r>
              </a:p>
            </p:txBody>
          </p:sp>
          <p:sp>
            <p:nvSpPr>
              <p:cNvPr id="17" name="Line 16"/>
              <p:cNvSpPr>
                <a:spLocks noChangeShapeType="1"/>
              </p:cNvSpPr>
              <p:nvPr/>
            </p:nvSpPr>
            <p:spPr bwMode="auto">
              <a:xfrm>
                <a:off x="1680" y="2316"/>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17"/>
            <p:cNvGrpSpPr>
              <a:grpSpLocks/>
            </p:cNvGrpSpPr>
            <p:nvPr/>
          </p:nvGrpSpPr>
          <p:grpSpPr bwMode="auto">
            <a:xfrm>
              <a:off x="1143000" y="5486400"/>
              <a:ext cx="2438400" cy="304800"/>
              <a:chOff x="576" y="2496"/>
              <a:chExt cx="1536" cy="192"/>
            </a:xfrm>
          </p:grpSpPr>
          <p:sp>
            <p:nvSpPr>
              <p:cNvPr id="19" name="Rectangle 18"/>
              <p:cNvSpPr>
                <a:spLocks noChangeArrowheads="1"/>
              </p:cNvSpPr>
              <p:nvPr/>
            </p:nvSpPr>
            <p:spPr bwMode="auto">
              <a:xfrm>
                <a:off x="576" y="2496"/>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Current Product</a:t>
                </a:r>
              </a:p>
            </p:txBody>
          </p:sp>
          <p:sp>
            <p:nvSpPr>
              <p:cNvPr id="20" name="Line 19"/>
              <p:cNvSpPr>
                <a:spLocks noChangeShapeType="1"/>
              </p:cNvSpPr>
              <p:nvPr/>
            </p:nvSpPr>
            <p:spPr bwMode="auto">
              <a:xfrm>
                <a:off x="1680" y="2592"/>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Rectangle 20"/>
            <p:cNvSpPr>
              <a:spLocks noChangeArrowheads="1"/>
            </p:cNvSpPr>
            <p:nvPr/>
          </p:nvSpPr>
          <p:spPr bwMode="auto">
            <a:xfrm>
              <a:off x="6781800" y="49530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Sprint Backlog</a:t>
              </a:r>
            </a:p>
          </p:txBody>
        </p:sp>
        <p:sp>
          <p:nvSpPr>
            <p:cNvPr id="22" name="Line 21"/>
            <p:cNvSpPr>
              <a:spLocks noChangeShapeType="1"/>
            </p:cNvSpPr>
            <p:nvPr/>
          </p:nvSpPr>
          <p:spPr bwMode="auto">
            <a:xfrm>
              <a:off x="6096000" y="510540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3781425"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4381500"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a:off x="4972050"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5"/>
            <p:cNvSpPr>
              <a:spLocks noChangeShapeType="1"/>
            </p:cNvSpPr>
            <p:nvPr/>
          </p:nvSpPr>
          <p:spPr bwMode="auto">
            <a:xfrm>
              <a:off x="5572125"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26"/>
            <p:cNvSpPr>
              <a:spLocks noChangeArrowheads="1"/>
            </p:cNvSpPr>
            <p:nvPr/>
          </p:nvSpPr>
          <p:spPr bwMode="auto">
            <a:xfrm rot="18765165">
              <a:off x="33909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Product Owner</a:t>
              </a:r>
            </a:p>
          </p:txBody>
        </p:sp>
        <p:sp>
          <p:nvSpPr>
            <p:cNvPr id="28" name="Rectangle 27"/>
            <p:cNvSpPr>
              <a:spLocks noChangeArrowheads="1"/>
            </p:cNvSpPr>
            <p:nvPr/>
          </p:nvSpPr>
          <p:spPr bwMode="auto">
            <a:xfrm rot="18765165">
              <a:off x="39878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Scrum Team</a:t>
              </a:r>
            </a:p>
          </p:txBody>
        </p:sp>
        <p:sp>
          <p:nvSpPr>
            <p:cNvPr id="29" name="Rectangle 28"/>
            <p:cNvSpPr>
              <a:spLocks noChangeArrowheads="1"/>
            </p:cNvSpPr>
            <p:nvPr/>
          </p:nvSpPr>
          <p:spPr bwMode="auto">
            <a:xfrm rot="18765165">
              <a:off x="51816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Management</a:t>
              </a:r>
            </a:p>
          </p:txBody>
        </p:sp>
        <p:sp>
          <p:nvSpPr>
            <p:cNvPr id="30" name="Rectangle 29"/>
            <p:cNvSpPr>
              <a:spLocks noChangeArrowheads="1"/>
            </p:cNvSpPr>
            <p:nvPr/>
          </p:nvSpPr>
          <p:spPr bwMode="auto">
            <a:xfrm rot="18765165">
              <a:off x="45847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Customers</a:t>
              </a:r>
            </a:p>
          </p:txBody>
        </p:sp>
        <p:sp>
          <p:nvSpPr>
            <p:cNvPr id="31" name="Rectangle 30"/>
            <p:cNvSpPr>
              <a:spLocks noChangeArrowheads="1"/>
            </p:cNvSpPr>
            <p:nvPr/>
          </p:nvSpPr>
          <p:spPr bwMode="auto">
            <a:xfrm>
              <a:off x="6781800" y="42672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1pPr>
              <a:lvl2pPr marL="742950" indent="-28575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2pPr>
              <a:lvl3pPr marL="11430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3pPr>
              <a:lvl4pPr marL="16002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4pPr>
              <a:lvl5pPr marL="2057400" indent="-228600" algn="r">
                <a:lnSpc>
                  <a:spcPct val="90000"/>
                </a:lnSpc>
                <a:spcBef>
                  <a:spcPct val="3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Sprint Goal</a:t>
              </a:r>
            </a:p>
          </p:txBody>
        </p:sp>
        <p:sp>
          <p:nvSpPr>
            <p:cNvPr id="32" name="Line 31"/>
            <p:cNvSpPr>
              <a:spLocks noChangeShapeType="1"/>
            </p:cNvSpPr>
            <p:nvPr/>
          </p:nvSpPr>
          <p:spPr bwMode="auto">
            <a:xfrm>
              <a:off x="6096000" y="441960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66305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a:lnSpc>
                <a:spcPct val="90000"/>
              </a:lnSpc>
            </a:pPr>
            <a:r>
              <a:rPr lang="en-US" altLang="en-US" sz="2000" dirty="0"/>
              <a:t>Parameters</a:t>
            </a:r>
          </a:p>
          <a:p>
            <a:pPr lvl="1">
              <a:lnSpc>
                <a:spcPct val="90000"/>
              </a:lnSpc>
            </a:pPr>
            <a:r>
              <a:rPr lang="en-US" altLang="en-US" sz="2000" dirty="0"/>
              <a:t>Daily</a:t>
            </a:r>
          </a:p>
          <a:p>
            <a:pPr lvl="1">
              <a:lnSpc>
                <a:spcPct val="90000"/>
              </a:lnSpc>
            </a:pPr>
            <a:r>
              <a:rPr lang="en-US" altLang="en-US" sz="2000" dirty="0"/>
              <a:t>15-minutes</a:t>
            </a:r>
          </a:p>
          <a:p>
            <a:pPr lvl="1">
              <a:lnSpc>
                <a:spcPct val="90000"/>
              </a:lnSpc>
            </a:pPr>
            <a:r>
              <a:rPr lang="en-US" altLang="en-US" sz="2000" dirty="0"/>
              <a:t>Stand-up</a:t>
            </a:r>
          </a:p>
          <a:p>
            <a:pPr lvl="1">
              <a:lnSpc>
                <a:spcPct val="90000"/>
              </a:lnSpc>
            </a:pPr>
            <a:r>
              <a:rPr lang="en-US" altLang="en-US" sz="2000" dirty="0"/>
              <a:t>Not for problem solving</a:t>
            </a:r>
          </a:p>
          <a:p>
            <a:pPr>
              <a:lnSpc>
                <a:spcPct val="90000"/>
              </a:lnSpc>
            </a:pPr>
            <a:r>
              <a:rPr lang="en-US" altLang="en-US" sz="2000" dirty="0"/>
              <a:t>Three questions:</a:t>
            </a:r>
          </a:p>
          <a:p>
            <a:pPr lvl="1">
              <a:lnSpc>
                <a:spcPct val="90000"/>
              </a:lnSpc>
              <a:buFont typeface="Wingdings" panose="05000000000000000000" pitchFamily="2" charset="2"/>
              <a:buAutoNum type="arabicPeriod"/>
            </a:pPr>
            <a:r>
              <a:rPr lang="en-US" altLang="en-US" sz="2000" dirty="0"/>
              <a:t>What did you do yesterday</a:t>
            </a:r>
          </a:p>
          <a:p>
            <a:pPr lvl="1">
              <a:lnSpc>
                <a:spcPct val="90000"/>
              </a:lnSpc>
              <a:buFont typeface="Wingdings" panose="05000000000000000000" pitchFamily="2" charset="2"/>
              <a:buAutoNum type="arabicPeriod"/>
            </a:pPr>
            <a:r>
              <a:rPr lang="en-US" altLang="en-US" sz="2000" dirty="0"/>
              <a:t>What will you do today?</a:t>
            </a:r>
          </a:p>
          <a:p>
            <a:pPr lvl="1">
              <a:lnSpc>
                <a:spcPct val="90000"/>
              </a:lnSpc>
              <a:buFont typeface="Wingdings" panose="05000000000000000000" pitchFamily="2" charset="2"/>
              <a:buAutoNum type="arabicPeriod"/>
            </a:pPr>
            <a:r>
              <a:rPr lang="en-US" altLang="en-US" sz="2000" dirty="0"/>
              <a:t>What obstacles are in your way?</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Daily Scrum</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4167180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a:lnSpc>
                <a:spcPct val="90000"/>
              </a:lnSpc>
            </a:pPr>
            <a:r>
              <a:rPr lang="en-US" altLang="en-US" sz="1600" dirty="0"/>
              <a:t>Team presents what it accomplished during the sprint</a:t>
            </a:r>
          </a:p>
          <a:p>
            <a:pPr>
              <a:lnSpc>
                <a:spcPct val="90000"/>
              </a:lnSpc>
            </a:pPr>
            <a:r>
              <a:rPr lang="en-US" altLang="en-US" sz="1600" dirty="0"/>
              <a:t>Typically takes the form of a demo of new features or underlying architecture</a:t>
            </a:r>
          </a:p>
          <a:p>
            <a:pPr>
              <a:lnSpc>
                <a:spcPct val="90000"/>
              </a:lnSpc>
            </a:pPr>
            <a:r>
              <a:rPr lang="en-US" altLang="en-US" sz="1600" dirty="0"/>
              <a:t>Informal</a:t>
            </a:r>
          </a:p>
          <a:p>
            <a:pPr lvl="1">
              <a:lnSpc>
                <a:spcPct val="90000"/>
              </a:lnSpc>
            </a:pPr>
            <a:r>
              <a:rPr lang="en-US" altLang="en-US" sz="1300" dirty="0"/>
              <a:t>2-hour prep time rule</a:t>
            </a:r>
          </a:p>
          <a:p>
            <a:pPr>
              <a:lnSpc>
                <a:spcPct val="90000"/>
              </a:lnSpc>
            </a:pPr>
            <a:r>
              <a:rPr lang="en-US" altLang="en-US" sz="1600" dirty="0"/>
              <a:t>Participants</a:t>
            </a:r>
          </a:p>
          <a:p>
            <a:pPr lvl="1">
              <a:lnSpc>
                <a:spcPct val="90000"/>
              </a:lnSpc>
            </a:pPr>
            <a:r>
              <a:rPr lang="en-US" altLang="en-US" sz="1300" dirty="0"/>
              <a:t>Customers</a:t>
            </a:r>
          </a:p>
          <a:p>
            <a:pPr lvl="1">
              <a:lnSpc>
                <a:spcPct val="90000"/>
              </a:lnSpc>
            </a:pPr>
            <a:r>
              <a:rPr lang="en-US" altLang="en-US" sz="1300" dirty="0"/>
              <a:t>Management</a:t>
            </a:r>
          </a:p>
          <a:p>
            <a:pPr lvl="1">
              <a:lnSpc>
                <a:spcPct val="90000"/>
              </a:lnSpc>
            </a:pPr>
            <a:r>
              <a:rPr lang="en-US" altLang="en-US" sz="1300" dirty="0"/>
              <a:t>Product Owner</a:t>
            </a:r>
          </a:p>
          <a:p>
            <a:pPr lvl="1">
              <a:lnSpc>
                <a:spcPct val="90000"/>
              </a:lnSpc>
            </a:pPr>
            <a:r>
              <a:rPr lang="en-US" altLang="en-US" sz="1300" dirty="0"/>
              <a:t>Other engineers</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Sprint Review Meeting/Demo</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2979731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a:lnSpc>
                <a:spcPct val="90000"/>
              </a:lnSpc>
            </a:pPr>
            <a:r>
              <a:rPr lang="en-US" altLang="en-US" sz="1600" dirty="0"/>
              <a:t>Scrum Team only</a:t>
            </a:r>
          </a:p>
          <a:p>
            <a:pPr>
              <a:lnSpc>
                <a:spcPct val="90000"/>
              </a:lnSpc>
            </a:pPr>
            <a:r>
              <a:rPr lang="en-US" altLang="en-US" sz="1600" dirty="0"/>
              <a:t>Feedback meeting</a:t>
            </a:r>
          </a:p>
          <a:p>
            <a:pPr>
              <a:lnSpc>
                <a:spcPct val="90000"/>
              </a:lnSpc>
            </a:pPr>
            <a:r>
              <a:rPr lang="en-US" altLang="en-US" sz="1600" dirty="0"/>
              <a:t>Three questions</a:t>
            </a:r>
          </a:p>
          <a:p>
            <a:pPr lvl="1">
              <a:lnSpc>
                <a:spcPct val="90000"/>
              </a:lnSpc>
            </a:pPr>
            <a:r>
              <a:rPr lang="en-US" altLang="en-US" sz="1300" dirty="0"/>
              <a:t>Start</a:t>
            </a:r>
          </a:p>
          <a:p>
            <a:pPr lvl="1">
              <a:lnSpc>
                <a:spcPct val="90000"/>
              </a:lnSpc>
            </a:pPr>
            <a:r>
              <a:rPr lang="en-US" altLang="en-US" sz="1300" dirty="0"/>
              <a:t>Stop</a:t>
            </a:r>
          </a:p>
          <a:p>
            <a:pPr lvl="1">
              <a:lnSpc>
                <a:spcPct val="90000"/>
              </a:lnSpc>
            </a:pPr>
            <a:r>
              <a:rPr lang="en-US" altLang="en-US" sz="1300" dirty="0"/>
              <a:t>Continue</a:t>
            </a:r>
          </a:p>
          <a:p>
            <a:pPr>
              <a:lnSpc>
                <a:spcPct val="90000"/>
              </a:lnSpc>
            </a:pPr>
            <a:r>
              <a:rPr lang="en-US" altLang="en-US" sz="1600" dirty="0"/>
              <a:t>Don’t skip for the first 5-6 sprints!!!</a:t>
            </a:r>
          </a:p>
          <a:p>
            <a:pPr>
              <a:lnSpc>
                <a:spcPct val="90000"/>
              </a:lnSpc>
            </a:pPr>
            <a:endParaRPr lang="en-US" altLang="en-US" sz="1600"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Sprint Retrospective</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691963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a:lnSpc>
                <a:spcPct val="90000"/>
              </a:lnSpc>
            </a:pPr>
            <a:r>
              <a:rPr lang="en-US" altLang="en-US" sz="1600" dirty="0"/>
              <a:t>A list of all desired work on the project</a:t>
            </a:r>
          </a:p>
          <a:p>
            <a:pPr lvl="1">
              <a:lnSpc>
                <a:spcPct val="90000"/>
              </a:lnSpc>
            </a:pPr>
            <a:r>
              <a:rPr lang="en-US" altLang="en-US" sz="1300" dirty="0"/>
              <a:t>Usually a combination of </a:t>
            </a:r>
            <a:r>
              <a:rPr lang="en-US" altLang="en-US" sz="1300" dirty="0" smtClean="0"/>
              <a:t>story-based </a:t>
            </a:r>
            <a:r>
              <a:rPr lang="en-US" altLang="en-US" sz="1300" dirty="0"/>
              <a:t>work (“let user search and replace”)</a:t>
            </a:r>
          </a:p>
          <a:p>
            <a:pPr lvl="1">
              <a:lnSpc>
                <a:spcPct val="90000"/>
              </a:lnSpc>
            </a:pPr>
            <a:r>
              <a:rPr lang="en-US" altLang="en-US" sz="1300" dirty="0"/>
              <a:t>task-based work (“improve exception handling”)</a:t>
            </a:r>
          </a:p>
          <a:p>
            <a:pPr>
              <a:lnSpc>
                <a:spcPct val="90000"/>
              </a:lnSpc>
            </a:pPr>
            <a:r>
              <a:rPr lang="en-US" altLang="en-US" sz="1600" dirty="0"/>
              <a:t>List is prioritized by the Product Owner</a:t>
            </a:r>
          </a:p>
          <a:p>
            <a:pPr lvl="1">
              <a:lnSpc>
                <a:spcPct val="90000"/>
              </a:lnSpc>
            </a:pPr>
            <a:r>
              <a:rPr lang="en-US" altLang="en-US" sz="1300" dirty="0"/>
              <a:t>Typically a Product Manager, Marketing, Internal Customer, etc.</a:t>
            </a:r>
          </a:p>
          <a:p>
            <a:pPr>
              <a:lnSpc>
                <a:spcPct val="90000"/>
              </a:lnSpc>
            </a:pPr>
            <a:r>
              <a:rPr lang="en-US" altLang="en-US" sz="1600" dirty="0"/>
              <a:t>Requirements for a system, expressed as a prioritized list of Backlog Items</a:t>
            </a:r>
          </a:p>
          <a:p>
            <a:pPr>
              <a:lnSpc>
                <a:spcPct val="90000"/>
              </a:lnSpc>
            </a:pPr>
            <a:r>
              <a:rPr lang="en-US" altLang="en-US" sz="1600" dirty="0"/>
              <a:t>Is managed and owned by a Product Owner</a:t>
            </a:r>
          </a:p>
          <a:p>
            <a:pPr>
              <a:lnSpc>
                <a:spcPct val="90000"/>
              </a:lnSpc>
            </a:pPr>
            <a:endParaRPr lang="en-US" altLang="en-US" sz="1600"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Artifacts – Product Backlog</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295564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3591" y="718457"/>
            <a:ext cx="8769874" cy="3531394"/>
          </a:xfrm>
        </p:spPr>
        <p:txBody>
          <a:bodyPr>
            <a:normAutofit fontScale="70000" lnSpcReduction="20000"/>
          </a:bodyPr>
          <a:lstStyle/>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What is Agile?</a:t>
            </a:r>
          </a:p>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Why Agile?</a:t>
            </a:r>
          </a:p>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Agile </a:t>
            </a:r>
            <a:r>
              <a:rPr lang="en-US" dirty="0" smtClean="0">
                <a:latin typeface="Century Gothic" pitchFamily="34" charset="0"/>
                <a:ea typeface="ＭＳ Ｐゴシック" pitchFamily="34" charset="-128"/>
              </a:rPr>
              <a:t>Principles</a:t>
            </a:r>
          </a:p>
          <a:p>
            <a:pPr marL="609600" indent="-609600">
              <a:spcBef>
                <a:spcPct val="20000"/>
              </a:spcBef>
              <a:buFont typeface="Wingdings" pitchFamily="2" charset="2"/>
              <a:buChar char="v"/>
              <a:defRPr/>
            </a:pPr>
            <a:r>
              <a:rPr lang="en-US" dirty="0">
                <a:latin typeface="Century Gothic" pitchFamily="34" charset="0"/>
                <a:ea typeface="ＭＳ Ｐゴシック" pitchFamily="34" charset="-128"/>
              </a:rPr>
              <a:t>Agile </a:t>
            </a:r>
            <a:r>
              <a:rPr lang="en-US" dirty="0" smtClean="0">
                <a:latin typeface="Century Gothic" pitchFamily="34" charset="0"/>
                <a:ea typeface="ＭＳ Ｐゴシック" pitchFamily="34" charset="-128"/>
              </a:rPr>
              <a:t>Methodologies</a:t>
            </a:r>
            <a:endParaRPr lang="en-US" dirty="0">
              <a:latin typeface="Century Gothic" pitchFamily="34" charset="0"/>
              <a:ea typeface="ＭＳ Ｐゴシック" pitchFamily="34" charset="-128"/>
            </a:endParaRPr>
          </a:p>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What </a:t>
            </a:r>
            <a:r>
              <a:rPr lang="en-US" dirty="0" smtClean="0">
                <a:latin typeface="Century Gothic" pitchFamily="34" charset="0"/>
                <a:ea typeface="ＭＳ Ｐゴシック" pitchFamily="34" charset="-128"/>
              </a:rPr>
              <a:t>is scrum?</a:t>
            </a:r>
          </a:p>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What is sprint?</a:t>
            </a:r>
          </a:p>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Scrum Roles</a:t>
            </a:r>
          </a:p>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Scrum Ceremonies</a:t>
            </a:r>
          </a:p>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Scrum Artifacts</a:t>
            </a:r>
          </a:p>
          <a:p>
            <a:pPr marL="609600" indent="-609600">
              <a:spcBef>
                <a:spcPct val="20000"/>
              </a:spcBef>
              <a:buFont typeface="Wingdings" pitchFamily="2" charset="2"/>
              <a:buChar char="v"/>
              <a:defRPr/>
            </a:pPr>
            <a:r>
              <a:rPr lang="en-US" dirty="0" smtClean="0">
                <a:latin typeface="Century Gothic" pitchFamily="34" charset="0"/>
                <a:ea typeface="ＭＳ Ｐゴシック" pitchFamily="34" charset="-128"/>
              </a:rPr>
              <a:t>Questions</a:t>
            </a:r>
          </a:p>
          <a:p>
            <a:pPr marL="609600" indent="-609600">
              <a:spcBef>
                <a:spcPct val="20000"/>
              </a:spcBef>
              <a:buFont typeface="Wingdings" pitchFamily="2" charset="2"/>
              <a:buChar char="v"/>
              <a:defRPr/>
            </a:pPr>
            <a:endParaRPr lang="en-US" dirty="0" smtClean="0">
              <a:latin typeface="Century Gothic" pitchFamily="34" charset="0"/>
              <a:ea typeface="ＭＳ Ｐゴシック" pitchFamily="34" charset="-128"/>
            </a:endParaRPr>
          </a:p>
          <a:p>
            <a:pPr marL="609600" indent="-609600">
              <a:spcBef>
                <a:spcPct val="20000"/>
              </a:spcBef>
              <a:buFont typeface="Wingdings" pitchFamily="2" charset="2"/>
              <a:buChar char="v"/>
              <a:defRPr/>
            </a:pPr>
            <a:endParaRPr lang="en-US" dirty="0" smtClean="0">
              <a:latin typeface="Century Gothic" pitchFamily="34" charset="0"/>
              <a:ea typeface="ＭＳ Ｐゴシック" pitchFamily="34" charset="-128"/>
            </a:endParaRP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p>
            <a:pPr algn="l" defTabSz="342900">
              <a:spcBef>
                <a:spcPct val="20000"/>
              </a:spcBef>
              <a:buFont typeface="Arial"/>
            </a:pPr>
            <a:r>
              <a:rPr lang="en-US" sz="2000" dirty="0">
                <a:solidFill>
                  <a:schemeClr val="tx1"/>
                </a:solidFill>
                <a:latin typeface="Arial Black"/>
                <a:ea typeface="+mn-ea"/>
                <a:cs typeface="Arial Black"/>
              </a:rPr>
              <a:t>Agenda</a:t>
            </a:r>
          </a:p>
        </p:txBody>
      </p:sp>
    </p:spTree>
    <p:extLst>
      <p:ext uri="{BB962C8B-B14F-4D97-AF65-F5344CB8AC3E}">
        <p14:creationId xmlns:p14="http://schemas.microsoft.com/office/powerpoint/2010/main" val="2286961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a:lnSpc>
                <a:spcPct val="90000"/>
              </a:lnSpc>
            </a:pPr>
            <a:r>
              <a:rPr lang="en-US" altLang="en-US" sz="1600" dirty="0"/>
              <a:t>A subset of Product Backlog Items, which define the work for a Sprint</a:t>
            </a:r>
          </a:p>
          <a:p>
            <a:pPr>
              <a:lnSpc>
                <a:spcPct val="90000"/>
              </a:lnSpc>
            </a:pPr>
            <a:r>
              <a:rPr lang="en-US" altLang="en-US" sz="1600" dirty="0" smtClean="0"/>
              <a:t>Scrum </a:t>
            </a:r>
            <a:r>
              <a:rPr lang="en-US" altLang="en-US" sz="1600" dirty="0"/>
              <a:t>team takes the Sprint Goal and decides what tasks are necessary</a:t>
            </a:r>
          </a:p>
          <a:p>
            <a:pPr>
              <a:lnSpc>
                <a:spcPct val="90000"/>
              </a:lnSpc>
            </a:pPr>
            <a:r>
              <a:rPr lang="en-US" altLang="en-US" sz="1600" dirty="0"/>
              <a:t>Team self-organizes around how they’ll meet the Sprint Goal</a:t>
            </a:r>
          </a:p>
          <a:p>
            <a:pPr lvl="1">
              <a:lnSpc>
                <a:spcPct val="90000"/>
              </a:lnSpc>
            </a:pPr>
            <a:r>
              <a:rPr lang="en-US" altLang="en-US" sz="1300" dirty="0"/>
              <a:t>Manager doesn’t assign tasks to individuals</a:t>
            </a:r>
          </a:p>
          <a:p>
            <a:pPr>
              <a:lnSpc>
                <a:spcPct val="90000"/>
              </a:lnSpc>
            </a:pPr>
            <a:r>
              <a:rPr lang="en-US" altLang="en-US" sz="1600" dirty="0" smtClean="0"/>
              <a:t>Changes</a:t>
            </a:r>
            <a:endParaRPr lang="en-US" altLang="en-US" sz="1600" dirty="0"/>
          </a:p>
          <a:p>
            <a:pPr lvl="1">
              <a:lnSpc>
                <a:spcPct val="90000"/>
              </a:lnSpc>
            </a:pPr>
            <a:r>
              <a:rPr lang="en-US" altLang="en-US" sz="1300" dirty="0"/>
              <a:t>Team adds new tasks whenever they need to in order to meet the Sprint Goal</a:t>
            </a:r>
          </a:p>
          <a:p>
            <a:pPr lvl="1">
              <a:lnSpc>
                <a:spcPct val="90000"/>
              </a:lnSpc>
            </a:pPr>
            <a:r>
              <a:rPr lang="en-US" altLang="en-US" sz="1300" dirty="0"/>
              <a:t>Team can remove unnecessary tasks</a:t>
            </a:r>
          </a:p>
          <a:p>
            <a:pPr lvl="1">
              <a:lnSpc>
                <a:spcPct val="90000"/>
              </a:lnSpc>
            </a:pPr>
            <a:r>
              <a:rPr lang="en-US" altLang="en-US" sz="1300" dirty="0"/>
              <a:t>But: Sprint Backlog can only be updated by the team</a:t>
            </a:r>
          </a:p>
          <a:p>
            <a:pPr>
              <a:lnSpc>
                <a:spcPct val="90000"/>
              </a:lnSpc>
            </a:pPr>
            <a:r>
              <a:rPr lang="en-US" altLang="en-US" sz="1600" dirty="0"/>
              <a:t>Estimates are updated whenever there’s new </a:t>
            </a:r>
            <a:r>
              <a:rPr lang="en-US" altLang="en-US" sz="1600" dirty="0" smtClean="0"/>
              <a:t>information</a:t>
            </a:r>
          </a:p>
          <a:p>
            <a:pPr>
              <a:lnSpc>
                <a:spcPct val="90000"/>
              </a:lnSpc>
            </a:pPr>
            <a:r>
              <a:rPr lang="en-US" altLang="en-US" sz="1600" dirty="0"/>
              <a:t>Each Item has it’s own status</a:t>
            </a:r>
          </a:p>
          <a:p>
            <a:pPr>
              <a:lnSpc>
                <a:spcPct val="90000"/>
              </a:lnSpc>
            </a:pPr>
            <a:r>
              <a:rPr lang="en-US" altLang="en-US" sz="1600" dirty="0"/>
              <a:t>Should be updated every day</a:t>
            </a:r>
          </a:p>
          <a:p>
            <a:pPr>
              <a:lnSpc>
                <a:spcPct val="90000"/>
              </a:lnSpc>
            </a:pPr>
            <a:endParaRPr lang="en-US" altLang="en-US" sz="1600" dirty="0"/>
          </a:p>
          <a:p>
            <a:pPr>
              <a:lnSpc>
                <a:spcPct val="90000"/>
              </a:lnSpc>
            </a:pPr>
            <a:endParaRPr lang="en-US" altLang="en-US" sz="1600"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Artifacts – Sprint Backlog</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2495204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a:lnSpc>
                <a:spcPct val="90000"/>
              </a:lnSpc>
            </a:pPr>
            <a:r>
              <a:rPr lang="en-US" altLang="en-US" sz="1600" dirty="0"/>
              <a:t>A subset of Product Backlog Items, which define the work for a Sprint</a:t>
            </a:r>
          </a:p>
          <a:p>
            <a:pPr>
              <a:lnSpc>
                <a:spcPct val="90000"/>
              </a:lnSpc>
            </a:pPr>
            <a:r>
              <a:rPr lang="en-US" altLang="en-US" sz="1600" dirty="0" smtClean="0"/>
              <a:t>Scrum </a:t>
            </a:r>
            <a:r>
              <a:rPr lang="en-US" altLang="en-US" sz="1600" dirty="0"/>
              <a:t>team takes the Sprint Goal and decides what tasks are necessary</a:t>
            </a:r>
          </a:p>
          <a:p>
            <a:pPr>
              <a:lnSpc>
                <a:spcPct val="90000"/>
              </a:lnSpc>
            </a:pPr>
            <a:r>
              <a:rPr lang="en-US" altLang="en-US" sz="1600" dirty="0"/>
              <a:t>Team self-organizes around how they’ll meet the Sprint Goal</a:t>
            </a:r>
          </a:p>
          <a:p>
            <a:pPr lvl="1">
              <a:lnSpc>
                <a:spcPct val="90000"/>
              </a:lnSpc>
            </a:pPr>
            <a:r>
              <a:rPr lang="en-US" altLang="en-US" sz="1300" dirty="0"/>
              <a:t>Manager doesn’t assign tasks to individuals</a:t>
            </a:r>
          </a:p>
          <a:p>
            <a:pPr>
              <a:lnSpc>
                <a:spcPct val="90000"/>
              </a:lnSpc>
            </a:pPr>
            <a:r>
              <a:rPr lang="en-US" altLang="en-US" sz="1600" dirty="0" smtClean="0"/>
              <a:t>Changes</a:t>
            </a:r>
            <a:endParaRPr lang="en-US" altLang="en-US" sz="1600" dirty="0"/>
          </a:p>
          <a:p>
            <a:pPr lvl="1">
              <a:lnSpc>
                <a:spcPct val="90000"/>
              </a:lnSpc>
            </a:pPr>
            <a:r>
              <a:rPr lang="en-US" altLang="en-US" sz="1300" dirty="0"/>
              <a:t>Team adds new tasks whenever they need to in order to meet the Sprint Goal</a:t>
            </a:r>
          </a:p>
          <a:p>
            <a:pPr lvl="1">
              <a:lnSpc>
                <a:spcPct val="90000"/>
              </a:lnSpc>
            </a:pPr>
            <a:r>
              <a:rPr lang="en-US" altLang="en-US" sz="1300" dirty="0"/>
              <a:t>Team can remove unnecessary tasks</a:t>
            </a:r>
          </a:p>
          <a:p>
            <a:pPr lvl="1">
              <a:lnSpc>
                <a:spcPct val="90000"/>
              </a:lnSpc>
            </a:pPr>
            <a:r>
              <a:rPr lang="en-US" altLang="en-US" sz="1300" dirty="0"/>
              <a:t>But: Sprint Backlog can only be updated by the team</a:t>
            </a:r>
          </a:p>
          <a:p>
            <a:pPr>
              <a:lnSpc>
                <a:spcPct val="90000"/>
              </a:lnSpc>
            </a:pPr>
            <a:r>
              <a:rPr lang="en-US" altLang="en-US" sz="1600" dirty="0"/>
              <a:t>Estimates are updated whenever there’s new </a:t>
            </a:r>
            <a:r>
              <a:rPr lang="en-US" altLang="en-US" sz="1600" dirty="0" smtClean="0"/>
              <a:t>information</a:t>
            </a:r>
          </a:p>
          <a:p>
            <a:pPr>
              <a:lnSpc>
                <a:spcPct val="90000"/>
              </a:lnSpc>
            </a:pPr>
            <a:r>
              <a:rPr lang="en-US" altLang="en-US" sz="1600" dirty="0"/>
              <a:t>Each Item has it’s own </a:t>
            </a:r>
            <a:r>
              <a:rPr lang="en-US" altLang="en-US" sz="1600" dirty="0" smtClean="0"/>
              <a:t>status and should </a:t>
            </a:r>
            <a:r>
              <a:rPr lang="en-US" altLang="en-US" sz="1600" dirty="0"/>
              <a:t>be updated every </a:t>
            </a:r>
            <a:r>
              <a:rPr lang="en-US" altLang="en-US" sz="1600" dirty="0" smtClean="0"/>
              <a:t>day</a:t>
            </a:r>
          </a:p>
          <a:p>
            <a:pPr>
              <a:lnSpc>
                <a:spcPct val="90000"/>
              </a:lnSpc>
            </a:pPr>
            <a:r>
              <a:rPr lang="en-US" altLang="en-US" sz="1600" dirty="0"/>
              <a:t>If a task requires more than 16 hours, it should be broken down</a:t>
            </a:r>
          </a:p>
          <a:p>
            <a:pPr>
              <a:lnSpc>
                <a:spcPct val="90000"/>
              </a:lnSpc>
            </a:pPr>
            <a:endParaRPr lang="en-US" altLang="en-US" sz="1600" dirty="0"/>
          </a:p>
          <a:p>
            <a:pPr>
              <a:lnSpc>
                <a:spcPct val="90000"/>
              </a:lnSpc>
            </a:pPr>
            <a:endParaRPr lang="en-US" altLang="en-US" sz="1600" dirty="0"/>
          </a:p>
          <a:p>
            <a:pPr>
              <a:lnSpc>
                <a:spcPct val="90000"/>
              </a:lnSpc>
            </a:pPr>
            <a:endParaRPr lang="en-US" altLang="en-US" sz="1600"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Artifacts – Sprint Backlog</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1594559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marL="0" indent="0">
              <a:lnSpc>
                <a:spcPct val="90000"/>
              </a:lnSpc>
              <a:buNone/>
            </a:pPr>
            <a:r>
              <a:rPr lang="en-US" altLang="en-US" sz="1600" dirty="0" smtClean="0"/>
              <a:t>An effective planning and tracking chart</a:t>
            </a:r>
          </a:p>
          <a:p>
            <a:pPr>
              <a:lnSpc>
                <a:spcPct val="90000"/>
              </a:lnSpc>
            </a:pPr>
            <a:r>
              <a:rPr lang="en-US" altLang="en-US" sz="1600" dirty="0" smtClean="0"/>
              <a:t>Release Burn-down chart</a:t>
            </a:r>
          </a:p>
          <a:p>
            <a:pPr>
              <a:lnSpc>
                <a:spcPct val="90000"/>
              </a:lnSpc>
            </a:pPr>
            <a:r>
              <a:rPr lang="en-US" altLang="en-US" sz="1600" dirty="0" smtClean="0"/>
              <a:t>Product Burn-down chart</a:t>
            </a:r>
            <a:endParaRPr lang="en-US" altLang="en-US" sz="1600" dirty="0"/>
          </a:p>
          <a:p>
            <a:pPr>
              <a:lnSpc>
                <a:spcPct val="90000"/>
              </a:lnSpc>
            </a:pPr>
            <a:endParaRPr lang="en-US" altLang="en-US" sz="1600" dirty="0"/>
          </a:p>
          <a:p>
            <a:pPr>
              <a:lnSpc>
                <a:spcPct val="90000"/>
              </a:lnSpc>
            </a:pPr>
            <a:endParaRPr lang="en-US" altLang="en-US" sz="1600" dirty="0"/>
          </a:p>
          <a:p>
            <a:pPr>
              <a:lnSpc>
                <a:spcPct val="90000"/>
              </a:lnSpc>
            </a:pPr>
            <a:endParaRPr lang="en-US" altLang="en-US" sz="1600"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Artifacts – Burn-down Charts</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2834841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marL="0" indent="0">
              <a:lnSpc>
                <a:spcPct val="90000"/>
              </a:lnSpc>
              <a:buNone/>
            </a:pPr>
            <a:r>
              <a:rPr lang="en-US" altLang="en-US" sz="1100" dirty="0"/>
              <a:t>Acceptance </a:t>
            </a:r>
            <a:r>
              <a:rPr lang="en-US" altLang="en-US" sz="1100" dirty="0" smtClean="0"/>
              <a:t>Criteria: It </a:t>
            </a:r>
            <a:r>
              <a:rPr lang="en-US" altLang="en-US" sz="1100" dirty="0"/>
              <a:t>is the conditions set by the product owner or the customer in order to accept a feature to be valid and adhering to their requirements.</a:t>
            </a:r>
          </a:p>
          <a:p>
            <a:pPr marL="0" indent="0">
              <a:lnSpc>
                <a:spcPct val="90000"/>
              </a:lnSpc>
              <a:buNone/>
            </a:pPr>
            <a:r>
              <a:rPr lang="en-US" altLang="en-US" sz="1100" dirty="0" smtClean="0"/>
              <a:t>Backlog Grooming: It </a:t>
            </a:r>
            <a:r>
              <a:rPr lang="en-US" altLang="en-US" sz="1100" dirty="0"/>
              <a:t>is an ongoing process in which the product manager or the customer manages the product backlog by getting feedback from agile teams. This process involves prioritizing the portfolio items, breaking them in smaller items, planning them for future iterations, creating new stories, updating acceptance criteria or elaborating acceptance criteria in details.</a:t>
            </a:r>
          </a:p>
          <a:p>
            <a:pPr marL="0" indent="0">
              <a:lnSpc>
                <a:spcPct val="90000"/>
              </a:lnSpc>
              <a:buNone/>
            </a:pPr>
            <a:r>
              <a:rPr lang="en-US" altLang="en-US" sz="1100" dirty="0" smtClean="0"/>
              <a:t>Capacity: It </a:t>
            </a:r>
            <a:r>
              <a:rPr lang="en-US" altLang="en-US" sz="1100" dirty="0"/>
              <a:t>is the amount of work a team can take to complete in one iteration.</a:t>
            </a:r>
          </a:p>
          <a:p>
            <a:pPr marL="0" indent="0">
              <a:lnSpc>
                <a:spcPct val="90000"/>
              </a:lnSpc>
              <a:buNone/>
            </a:pPr>
            <a:r>
              <a:rPr lang="en-US" altLang="en-US" sz="1100" dirty="0" smtClean="0"/>
              <a:t>Feature: An </a:t>
            </a:r>
            <a:r>
              <a:rPr lang="en-US" altLang="en-US" sz="1100" dirty="0"/>
              <a:t>improvement done to a product or capability of value to stakeholder which can be developed in a release</a:t>
            </a:r>
            <a:r>
              <a:rPr lang="en-US" altLang="en-US" sz="1100" dirty="0" smtClean="0"/>
              <a:t>.</a:t>
            </a:r>
          </a:p>
          <a:p>
            <a:pPr marL="0" indent="0">
              <a:lnSpc>
                <a:spcPct val="90000"/>
              </a:lnSpc>
              <a:buNone/>
            </a:pPr>
            <a:r>
              <a:rPr lang="en-US" altLang="en-US" sz="1100" dirty="0" smtClean="0"/>
              <a:t>Iteration: A </a:t>
            </a:r>
            <a:r>
              <a:rPr lang="en-US" altLang="en-US" sz="1100" dirty="0"/>
              <a:t>theme-based work item that can be completed within a time box and accepted within the release of a product. Iteration work is defined during iteration planning and it finishes with demo and review meeting. It is also termed as Sprint.</a:t>
            </a:r>
          </a:p>
          <a:p>
            <a:pPr marL="0" indent="0">
              <a:lnSpc>
                <a:spcPct val="90000"/>
              </a:lnSpc>
              <a:buNone/>
            </a:pPr>
            <a:r>
              <a:rPr lang="en-US" altLang="en-US" sz="1100" dirty="0" smtClean="0"/>
              <a:t>Increment: An </a:t>
            </a:r>
            <a:r>
              <a:rPr lang="en-US" altLang="en-US" sz="1100" dirty="0"/>
              <a:t>increment is the changing state of a product as it undergoes gradual development. It is normally represented by milestones or number of fixed iterations.</a:t>
            </a:r>
          </a:p>
          <a:p>
            <a:pPr marL="0" indent="0">
              <a:lnSpc>
                <a:spcPct val="90000"/>
              </a:lnSpc>
              <a:buNone/>
            </a:pPr>
            <a:r>
              <a:rPr lang="en-US" altLang="en-US" sz="1100" dirty="0" smtClean="0"/>
              <a:t>Product Owner: The </a:t>
            </a:r>
            <a:r>
              <a:rPr lang="en-US" altLang="en-US" sz="1100" dirty="0"/>
              <a:t>product owner is a member of the Agile delivery team, responsible to collect and rank business requirements in the product backlog. A product owner communicates what is to be done in a release/iteration. He/she sets the commitments and is responsible to protect team from any change in requirements during an iteration</a:t>
            </a:r>
            <a:r>
              <a:rPr lang="en-US" altLang="en-US" sz="1100" dirty="0" smtClean="0"/>
              <a:t>.</a:t>
            </a:r>
          </a:p>
          <a:p>
            <a:pPr marL="0" indent="0">
              <a:lnSpc>
                <a:spcPct val="90000"/>
              </a:lnSpc>
              <a:buNone/>
            </a:pPr>
            <a:r>
              <a:rPr lang="en-US" altLang="en-US" sz="1100" dirty="0" smtClean="0"/>
              <a:t>Velocity: A </a:t>
            </a:r>
            <a:r>
              <a:rPr lang="en-US" altLang="en-US" sz="1100" dirty="0"/>
              <a:t>measure to weight the accepted work in an iteration or </a:t>
            </a:r>
            <a:r>
              <a:rPr lang="en-US" altLang="en-US" sz="1100" dirty="0" err="1"/>
              <a:t>timebox</a:t>
            </a:r>
            <a:r>
              <a:rPr lang="en-US" altLang="en-US" sz="1100" dirty="0"/>
              <a:t>. Normally it is the sum of story points accepted in an iteration.</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Agile – Useful terms</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536517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701264"/>
            <a:ext cx="8769874" cy="3531394"/>
          </a:xfrm>
        </p:spPr>
        <p:txBody>
          <a:bodyPr/>
          <a:lstStyle/>
          <a:p>
            <a:pPr marL="0" indent="0">
              <a:lnSpc>
                <a:spcPct val="90000"/>
              </a:lnSpc>
              <a:buNone/>
            </a:pPr>
            <a:r>
              <a:rPr lang="en-US" altLang="en-US" sz="1100" dirty="0"/>
              <a:t>Product </a:t>
            </a:r>
            <a:r>
              <a:rPr lang="en-US" altLang="en-US" sz="1100" dirty="0" smtClean="0"/>
              <a:t>Backlog: Set </a:t>
            </a:r>
            <a:r>
              <a:rPr lang="en-US" altLang="en-US" sz="1100" dirty="0"/>
              <a:t>of functional and non-functional product requirements.</a:t>
            </a:r>
          </a:p>
          <a:p>
            <a:pPr marL="0" indent="0">
              <a:lnSpc>
                <a:spcPct val="90000"/>
              </a:lnSpc>
              <a:buNone/>
            </a:pPr>
            <a:r>
              <a:rPr lang="en-US" altLang="en-US" sz="1100" dirty="0" smtClean="0"/>
              <a:t>Product </a:t>
            </a:r>
            <a:r>
              <a:rPr lang="en-US" altLang="en-US" sz="1100" dirty="0"/>
              <a:t>Backlog </a:t>
            </a:r>
            <a:r>
              <a:rPr lang="en-US" altLang="en-US" sz="1100" dirty="0" smtClean="0"/>
              <a:t>Items: May </a:t>
            </a:r>
            <a:r>
              <a:rPr lang="en-US" altLang="en-US" sz="1100" dirty="0"/>
              <a:t>be user stories, defects, features which are to be developed by the agile team.</a:t>
            </a:r>
          </a:p>
          <a:p>
            <a:pPr marL="0" indent="0">
              <a:lnSpc>
                <a:spcPct val="90000"/>
              </a:lnSpc>
              <a:buNone/>
            </a:pPr>
            <a:r>
              <a:rPr lang="en-US" altLang="en-US" sz="1100" dirty="0" smtClean="0"/>
              <a:t>Points: A </a:t>
            </a:r>
            <a:r>
              <a:rPr lang="en-US" altLang="en-US" sz="1100" dirty="0"/>
              <a:t>common unit used to set the relative size of user stories, features, or any other portfolio items.</a:t>
            </a:r>
          </a:p>
          <a:p>
            <a:pPr marL="0" indent="0">
              <a:lnSpc>
                <a:spcPct val="90000"/>
              </a:lnSpc>
              <a:buNone/>
            </a:pPr>
            <a:r>
              <a:rPr lang="en-US" altLang="en-US" sz="1100" dirty="0" smtClean="0"/>
              <a:t>Release: A </a:t>
            </a:r>
            <a:r>
              <a:rPr lang="en-US" altLang="en-US" sz="1100" dirty="0"/>
              <a:t>time box where work is done to support delivery of testable increment to a software. In scrum, a release consists of multiple iterations.</a:t>
            </a:r>
          </a:p>
          <a:p>
            <a:pPr marL="0" indent="0">
              <a:lnSpc>
                <a:spcPct val="90000"/>
              </a:lnSpc>
              <a:buNone/>
            </a:pPr>
            <a:r>
              <a:rPr lang="en-US" altLang="en-US" sz="1100" dirty="0" smtClean="0"/>
              <a:t>Requirement: A </a:t>
            </a:r>
            <a:r>
              <a:rPr lang="en-US" altLang="en-US" sz="1100" dirty="0"/>
              <a:t>specification of a software product to satisfy a stated contract or functionality. User stories and portfolio items are types of requirements.</a:t>
            </a:r>
          </a:p>
          <a:p>
            <a:pPr marL="0" indent="0">
              <a:lnSpc>
                <a:spcPct val="90000"/>
              </a:lnSpc>
              <a:buNone/>
            </a:pPr>
            <a:r>
              <a:rPr lang="en-US" altLang="en-US" sz="1100" dirty="0" smtClean="0"/>
              <a:t>Story Points: A </a:t>
            </a:r>
            <a:r>
              <a:rPr lang="en-US" altLang="en-US" sz="1100" dirty="0"/>
              <a:t>unit used by the agile team to estimate relative sizes of user stories and features.</a:t>
            </a:r>
          </a:p>
          <a:p>
            <a:pPr marL="0" indent="0">
              <a:lnSpc>
                <a:spcPct val="90000"/>
              </a:lnSpc>
              <a:buNone/>
            </a:pPr>
            <a:r>
              <a:rPr lang="en-US" altLang="en-US" sz="1100" dirty="0" err="1" smtClean="0"/>
              <a:t>Timebox</a:t>
            </a:r>
            <a:r>
              <a:rPr lang="en-US" altLang="en-US" sz="1100" dirty="0" smtClean="0"/>
              <a:t>: A </a:t>
            </a:r>
            <a:r>
              <a:rPr lang="en-US" altLang="en-US" sz="1100" dirty="0"/>
              <a:t>fixed duration of time in which a deliverable is to be developed. Normally, along with fixing start and end date of a </a:t>
            </a:r>
            <a:r>
              <a:rPr lang="en-US" altLang="en-US" sz="1100" dirty="0" err="1"/>
              <a:t>timebox</a:t>
            </a:r>
            <a:r>
              <a:rPr lang="en-US" altLang="en-US" sz="1100" dirty="0"/>
              <a:t>, the number of resources is also fixed.</a:t>
            </a:r>
          </a:p>
          <a:p>
            <a:pPr marL="0" indent="0">
              <a:lnSpc>
                <a:spcPct val="90000"/>
              </a:lnSpc>
              <a:buNone/>
            </a:pPr>
            <a:r>
              <a:rPr lang="en-US" altLang="en-US" sz="1100" dirty="0" smtClean="0"/>
              <a:t>Task: It </a:t>
            </a:r>
            <a:r>
              <a:rPr lang="en-US" altLang="en-US" sz="1100" dirty="0"/>
              <a:t>is a unit of work that contributes towards the completion of a user story within an iteration. User stories are decomposed into multiple tasks and each task can be divided between team members marking them as owner of the tasks. Team members can take responsibility of each task, update estimates, log work done or to-do as desired.</a:t>
            </a:r>
          </a:p>
          <a:p>
            <a:pPr marL="0" indent="0">
              <a:lnSpc>
                <a:spcPct val="90000"/>
              </a:lnSpc>
              <a:buNone/>
            </a:pPr>
            <a:r>
              <a:rPr lang="en-US" altLang="en-US" sz="1100" dirty="0" smtClean="0"/>
              <a:t>User Story: A </a:t>
            </a:r>
            <a:r>
              <a:rPr lang="en-US" altLang="en-US" sz="1100" dirty="0"/>
              <a:t>listed acceptance criteria to fulfil certain requirements of a user. It is normally written from the perspective of an end-user.</a:t>
            </a:r>
          </a:p>
          <a:p>
            <a:pPr marL="0" indent="0">
              <a:lnSpc>
                <a:spcPct val="90000"/>
              </a:lnSpc>
              <a:buNone/>
            </a:pPr>
            <a:endParaRPr lang="en-US" altLang="en-US" sz="1100"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Agile – Useful terms(contd.)</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3381391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Drop an email to </a:t>
            </a:r>
            <a:r>
              <a:rPr lang="en-US" dirty="0" smtClean="0">
                <a:hlinkClick r:id="rId2"/>
              </a:rPr>
              <a:t>Revathi_Anumola@epam.com</a:t>
            </a:r>
            <a:endParaRPr lang="en-US" dirty="0" smtClean="0"/>
          </a:p>
          <a:p>
            <a:pPr marL="0" indent="0">
              <a:buNone/>
            </a:pPr>
            <a:endParaRPr lang="en-US"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Questions?</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2988028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02047"/>
            <a:ext cx="8769874" cy="913527"/>
          </a:xfrm>
        </p:spPr>
        <p:txBody>
          <a:bodyPr/>
          <a:lstStyle/>
          <a:p>
            <a:pPr marL="0" indent="0" algn="ctr">
              <a:buNone/>
            </a:pPr>
            <a:r>
              <a:rPr lang="en-US" b="1" dirty="0" smtClean="0">
                <a:solidFill>
                  <a:schemeClr val="tx1"/>
                </a:solidFill>
              </a:rPr>
              <a:t>Thank You!</a:t>
            </a:r>
            <a:endParaRPr lang="en-US" b="1" dirty="0">
              <a:solidFill>
                <a:schemeClr val="tx1"/>
              </a:solidFill>
            </a:endParaRPr>
          </a:p>
        </p:txBody>
      </p:sp>
    </p:spTree>
    <p:extLst>
      <p:ext uri="{BB962C8B-B14F-4D97-AF65-F5344CB8AC3E}">
        <p14:creationId xmlns:p14="http://schemas.microsoft.com/office/powerpoint/2010/main" val="2540147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827723"/>
            <a:ext cx="8769874" cy="3531394"/>
          </a:xfrm>
        </p:spPr>
        <p:txBody>
          <a:bodyPr/>
          <a:lstStyle/>
          <a:p>
            <a:pPr marL="0" indent="0">
              <a:buNone/>
            </a:pPr>
            <a:r>
              <a:rPr lang="en-US" dirty="0"/>
              <a:t>Agile is a software development methodology to build a software incrementally using short iterations of 1 to 4 weeks so that the development is aligned with the changing business needs.</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What is Agile?</a:t>
            </a:r>
            <a:endParaRPr lang="en-US" sz="2000" dirty="0">
              <a:solidFill>
                <a:schemeClr val="tx1"/>
              </a:solidFill>
              <a:latin typeface="Arial Black"/>
              <a:ea typeface="+mn-ea"/>
              <a:cs typeface="Arial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847179"/>
            <a:ext cx="8769874" cy="3531394"/>
          </a:xfrm>
        </p:spPr>
        <p:txBody>
          <a:bodyPr/>
          <a:lstStyle/>
          <a:p>
            <a:r>
              <a:rPr lang="en-US" dirty="0" smtClean="0"/>
              <a:t>Interested Stakeholders</a:t>
            </a:r>
          </a:p>
          <a:p>
            <a:r>
              <a:rPr lang="en-US" dirty="0" smtClean="0"/>
              <a:t>Productive Team</a:t>
            </a:r>
          </a:p>
          <a:p>
            <a:r>
              <a:rPr lang="en-US" dirty="0" smtClean="0"/>
              <a:t>Speed-to-market</a:t>
            </a:r>
          </a:p>
          <a:p>
            <a:r>
              <a:rPr lang="en-US" dirty="0" smtClean="0"/>
              <a:t>Quality</a:t>
            </a:r>
          </a:p>
          <a:p>
            <a:r>
              <a:rPr lang="en-US" dirty="0" smtClean="0"/>
              <a:t>Fun Part</a:t>
            </a:r>
            <a:endParaRPr lang="en-US" dirty="0"/>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Why Agile?</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2125560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730447"/>
            <a:ext cx="8769874" cy="3531394"/>
          </a:xfrm>
        </p:spPr>
        <p:txBody>
          <a:bodyPr/>
          <a:lstStyle/>
          <a:p>
            <a:r>
              <a:rPr lang="en-US" sz="1600" dirty="0"/>
              <a:t>Our highest priority is to satisfy the customer through early and continuous delivery of </a:t>
            </a:r>
            <a:r>
              <a:rPr lang="en-US" sz="1600" dirty="0" smtClean="0"/>
              <a:t>valuable </a:t>
            </a:r>
            <a:r>
              <a:rPr lang="en-US" sz="1600" dirty="0"/>
              <a:t>software</a:t>
            </a:r>
            <a:r>
              <a:rPr lang="en-US" sz="1600" dirty="0" smtClean="0"/>
              <a:t>.</a:t>
            </a:r>
          </a:p>
          <a:p>
            <a:r>
              <a:rPr lang="en-US" sz="1600" dirty="0"/>
              <a:t>Welcome changing requirements, even late in development. Agile processes harness change for the customer's competitive advantage</a:t>
            </a:r>
            <a:r>
              <a:rPr lang="en-US" sz="1600" dirty="0" smtClean="0"/>
              <a:t>.</a:t>
            </a:r>
          </a:p>
          <a:p>
            <a:r>
              <a:rPr lang="en-US" sz="1600" dirty="0"/>
              <a:t>Deliver working software frequently, from a couple of weeks to a couple of months, with a preference to the shorter timescale</a:t>
            </a:r>
            <a:r>
              <a:rPr lang="en-US" sz="1600" dirty="0" smtClean="0"/>
              <a:t>.</a:t>
            </a:r>
          </a:p>
          <a:p>
            <a:r>
              <a:rPr lang="en-US" sz="1600" dirty="0"/>
              <a:t>Business people and developers must work together daily throughout the project</a:t>
            </a:r>
            <a:r>
              <a:rPr lang="en-US" sz="1600" dirty="0" smtClean="0"/>
              <a:t>.</a:t>
            </a:r>
          </a:p>
          <a:p>
            <a:r>
              <a:rPr lang="en-US" sz="1600" dirty="0"/>
              <a:t>Build projects around motivated individuals. Give them the environment and support they need, and trust them to get the job done</a:t>
            </a:r>
            <a:r>
              <a:rPr lang="en-US" sz="1600" dirty="0" smtClean="0"/>
              <a:t>.</a:t>
            </a:r>
          </a:p>
          <a:p>
            <a:r>
              <a:rPr lang="en-US" sz="1600" dirty="0"/>
              <a:t>The most efficient and effective method of conveying information to and within a development team is face-to-face conversation.</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Agile Principles</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1786217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730447"/>
            <a:ext cx="8769874" cy="3531394"/>
          </a:xfrm>
        </p:spPr>
        <p:txBody>
          <a:bodyPr/>
          <a:lstStyle/>
          <a:p>
            <a:r>
              <a:rPr lang="en-US" sz="1600" dirty="0"/>
              <a:t>Working software is the primary measure of progress</a:t>
            </a:r>
            <a:r>
              <a:rPr lang="en-US" sz="1600" dirty="0" smtClean="0"/>
              <a:t>.</a:t>
            </a:r>
          </a:p>
          <a:p>
            <a:r>
              <a:rPr lang="en-US" sz="1600" dirty="0"/>
              <a:t>Agile processes promote sustainable development. The sponsors, developers, and users should be able to maintain a constant pace indefinitely</a:t>
            </a:r>
            <a:r>
              <a:rPr lang="en-US" sz="1600" dirty="0" smtClean="0"/>
              <a:t>.</a:t>
            </a:r>
          </a:p>
          <a:p>
            <a:r>
              <a:rPr lang="en-US" sz="1600" dirty="0"/>
              <a:t>Continuous attention to technical excellence and good design enhances agility</a:t>
            </a:r>
            <a:r>
              <a:rPr lang="en-US" sz="1600" dirty="0" smtClean="0"/>
              <a:t>.</a:t>
            </a:r>
          </a:p>
          <a:p>
            <a:r>
              <a:rPr lang="en-US" sz="1600" dirty="0"/>
              <a:t>Simplicity--the art of maximizing the amount of work not done--is essential</a:t>
            </a:r>
            <a:r>
              <a:rPr lang="en-US" sz="1600" dirty="0" smtClean="0"/>
              <a:t>.</a:t>
            </a:r>
          </a:p>
          <a:p>
            <a:r>
              <a:rPr lang="en-US" sz="1600" dirty="0"/>
              <a:t>The best architectures, requirements, and designs emerge from self-organizing teams</a:t>
            </a:r>
            <a:r>
              <a:rPr lang="en-US" sz="1600" dirty="0" smtClean="0"/>
              <a:t>.</a:t>
            </a:r>
          </a:p>
          <a:p>
            <a:r>
              <a:rPr lang="en-US" sz="1600" dirty="0" smtClean="0"/>
              <a:t>At </a:t>
            </a:r>
            <a:r>
              <a:rPr lang="en-US" sz="1600" dirty="0"/>
              <a:t>regular intervals, the team reflects on how to become more effective, then tunes and adjusts its behavior accordingly.</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Agile Principles(Contd.)</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901494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876362"/>
            <a:ext cx="8769874" cy="3531394"/>
          </a:xfrm>
        </p:spPr>
        <p:txBody>
          <a:bodyPr/>
          <a:lstStyle/>
          <a:p>
            <a:r>
              <a:rPr lang="en-US" sz="2000" dirty="0">
                <a:solidFill>
                  <a:schemeClr val="tx1"/>
                </a:solidFill>
              </a:rPr>
              <a:t>Agile Scrum Methodology</a:t>
            </a:r>
          </a:p>
          <a:p>
            <a:r>
              <a:rPr lang="en-US" sz="2000" dirty="0">
                <a:solidFill>
                  <a:schemeClr val="tx1"/>
                </a:solidFill>
              </a:rPr>
              <a:t>Lean and Kanban Software Development</a:t>
            </a:r>
          </a:p>
          <a:p>
            <a:r>
              <a:rPr lang="en-US" sz="2000" dirty="0">
                <a:solidFill>
                  <a:schemeClr val="tx1"/>
                </a:solidFill>
              </a:rPr>
              <a:t>Extreme Programming (XP)</a:t>
            </a:r>
          </a:p>
          <a:p>
            <a:r>
              <a:rPr lang="en-US" sz="2000" dirty="0">
                <a:solidFill>
                  <a:schemeClr val="tx1"/>
                </a:solidFill>
              </a:rPr>
              <a:t>Crystal</a:t>
            </a:r>
          </a:p>
          <a:p>
            <a:r>
              <a:rPr lang="en-US" sz="2000" dirty="0">
                <a:solidFill>
                  <a:schemeClr val="tx1"/>
                </a:solidFill>
              </a:rPr>
              <a:t>Dynamic Systems Development Method (DSDM)</a:t>
            </a:r>
          </a:p>
          <a:p>
            <a:r>
              <a:rPr lang="en-US" sz="2000" dirty="0">
                <a:solidFill>
                  <a:schemeClr val="tx1"/>
                </a:solidFill>
              </a:rPr>
              <a:t>Feature-Driven Development (FDD)</a:t>
            </a:r>
            <a:endParaRPr lang="en-US" sz="2000" dirty="0">
              <a:solidFill>
                <a:schemeClr val="tx1"/>
              </a:solidFill>
            </a:endParaRP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Agile Development Methodologies</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181283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15" y="876362"/>
            <a:ext cx="8769874" cy="3531394"/>
          </a:xfrm>
        </p:spPr>
        <p:txBody>
          <a:bodyPr/>
          <a:lstStyle/>
          <a:p>
            <a:r>
              <a:rPr lang="en-US" sz="2000" dirty="0">
                <a:solidFill>
                  <a:schemeClr val="tx1"/>
                </a:solidFill>
              </a:rPr>
              <a:t>Scrum is an agile process that allows us to focus on delivering the highest business value in the shortest time. </a:t>
            </a:r>
          </a:p>
          <a:p>
            <a:r>
              <a:rPr lang="en-US" sz="2000" dirty="0">
                <a:solidFill>
                  <a:schemeClr val="tx1"/>
                </a:solidFill>
              </a:rPr>
              <a:t>It allows us to rapidly and repeatedly inspect actual working software (every two weeks to one month).</a:t>
            </a:r>
          </a:p>
          <a:p>
            <a:r>
              <a:rPr lang="en-US" sz="2000" dirty="0">
                <a:solidFill>
                  <a:schemeClr val="tx1"/>
                </a:solidFill>
              </a:rPr>
              <a:t>The business sets the priorities. Our teams self-manage to determine the best way to deliver the highest priority features. </a:t>
            </a:r>
          </a:p>
          <a:p>
            <a:r>
              <a:rPr lang="en-US" sz="2000" dirty="0">
                <a:solidFill>
                  <a:schemeClr val="tx1"/>
                </a:solidFill>
              </a:rPr>
              <a:t>Every two weeks to a month anyone can see real working software and decide to release it as is or continue to enhance for another iteration.</a:t>
            </a:r>
          </a:p>
          <a:p>
            <a:endParaRPr lang="en-US" sz="2000" dirty="0">
              <a:solidFill>
                <a:schemeClr val="tx1"/>
              </a:solidFill>
            </a:endParaRP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What is Scrum?</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3632664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91" y="817996"/>
            <a:ext cx="8769874" cy="3531394"/>
          </a:xfrm>
        </p:spPr>
        <p:txBody>
          <a:bodyPr/>
          <a:lstStyle/>
          <a:p>
            <a:r>
              <a:rPr lang="en-US" sz="2000" dirty="0"/>
              <a:t>Scrum projects make progress in a series of “sprints”</a:t>
            </a:r>
          </a:p>
          <a:p>
            <a:r>
              <a:rPr lang="en-US" sz="2000" dirty="0"/>
              <a:t>Target duration is one month, the constant duration leads to a better rhythm</a:t>
            </a:r>
          </a:p>
          <a:p>
            <a:r>
              <a:rPr lang="en-US" sz="2000" dirty="0"/>
              <a:t>Product is designed, coded, and tested during the sprint</a:t>
            </a:r>
          </a:p>
        </p:txBody>
      </p:sp>
      <p:sp>
        <p:nvSpPr>
          <p:cNvPr id="4" name="Title 3"/>
          <p:cNvSpPr>
            <a:spLocks noGrp="1"/>
          </p:cNvSpPr>
          <p:nvPr>
            <p:ph type="title"/>
          </p:nvPr>
        </p:nvSpPr>
        <p:spPr>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lgn="l" defTabSz="342900">
              <a:spcBef>
                <a:spcPct val="20000"/>
              </a:spcBef>
              <a:buFont typeface="Arial"/>
            </a:pPr>
            <a:r>
              <a:rPr lang="en-US" sz="2000" dirty="0" smtClean="0">
                <a:solidFill>
                  <a:schemeClr val="tx1"/>
                </a:solidFill>
                <a:latin typeface="Arial Black"/>
                <a:ea typeface="+mn-ea"/>
                <a:cs typeface="Arial Black"/>
              </a:rPr>
              <a:t>What is Sprint?</a:t>
            </a:r>
            <a:endParaRPr lang="en-US" sz="2000" dirty="0">
              <a:solidFill>
                <a:schemeClr val="tx1"/>
              </a:solidFill>
              <a:latin typeface="Arial Black"/>
              <a:ea typeface="+mn-ea"/>
              <a:cs typeface="Arial Black"/>
            </a:endParaRPr>
          </a:p>
        </p:txBody>
      </p:sp>
    </p:spTree>
    <p:extLst>
      <p:ext uri="{BB962C8B-B14F-4D97-AF65-F5344CB8AC3E}">
        <p14:creationId xmlns:p14="http://schemas.microsoft.com/office/powerpoint/2010/main" val="627595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7DC28551-9579-4424-8B45-A8F2CF6D22A0}" vid="{A178A54B-59BB-49C2-8460-C050129E5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6813C82D95F04C9A67A7AC5B89C6C1" ma:contentTypeVersion="1" ma:contentTypeDescription="Create a new document." ma:contentTypeScope="" ma:versionID="18c4ef62e776a1a5f5c0fa0290c242aa">
  <xsd:schema xmlns:xsd="http://www.w3.org/2001/XMLSchema" xmlns:xs="http://www.w3.org/2001/XMLSchema" xmlns:p="http://schemas.microsoft.com/office/2006/metadata/properties" xmlns:ns1="http://schemas.microsoft.com/sharepoint/v3" xmlns:ns2="407dedb1-67bf-4f4b-ae21-258f6f7d55c0" targetNamespace="http://schemas.microsoft.com/office/2006/metadata/properties" ma:root="true" ma:fieldsID="496c6af653496bf559655022e556cfd4" ns1:_="" ns2:_="">
    <xsd:import namespace="http://schemas.microsoft.com/sharepoint/v3"/>
    <xsd:import namespace="407dedb1-67bf-4f4b-ae21-258f6f7d55c0"/>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07dedb1-67bf-4f4b-ae21-258f6f7d55c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407dedb1-67bf-4f4b-ae21-258f6f7d55c0">6TPTWEV53YJE-1002642352-633</_dlc_DocId>
    <_dlc_DocIdUrl xmlns="407dedb1-67bf-4f4b-ae21-258f6f7d55c0">
      <Url>https://sharepoint.epam.com/project/EPM-SPI/AGS_Integration/_layouts/15/DocIdRedir.aspx?ID=6TPTWEV53YJE-1002642352-633</Url>
      <Description>6TPTWEV53YJE-1002642352-633</Description>
    </_dlc_DocIdUrl>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E42D2F9-2382-4640-984C-4E0E17E57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07dedb1-67bf-4f4b-ae21-258f6f7d55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61C930-A49E-4B48-814B-864C5B88CC67}">
  <ds:schemaRefs>
    <ds:schemaRef ds:uri="http://schemas.microsoft.com/sharepoint/events"/>
  </ds:schemaRefs>
</ds:datastoreItem>
</file>

<file path=customXml/itemProps3.xml><?xml version="1.0" encoding="utf-8"?>
<ds:datastoreItem xmlns:ds="http://schemas.openxmlformats.org/officeDocument/2006/customXml" ds:itemID="{AB4C019F-8284-47C3-8B7E-90F4E7B03553}">
  <ds:schemaRefs>
    <ds:schemaRef ds:uri="http://schemas.microsoft.com/sharepoint/v3/contenttype/forms"/>
  </ds:schemaRefs>
</ds:datastoreItem>
</file>

<file path=customXml/itemProps4.xml><?xml version="1.0" encoding="utf-8"?>
<ds:datastoreItem xmlns:ds="http://schemas.openxmlformats.org/officeDocument/2006/customXml" ds:itemID="{72BFE556-A12A-43B8-B62F-8F914F08D32A}">
  <ds:schemaRefs>
    <ds:schemaRef ds:uri="http://www.w3.org/XML/1998/namespace"/>
    <ds:schemaRef ds:uri="http://schemas.microsoft.com/office/2006/documentManagement/types"/>
    <ds:schemaRef ds:uri="http://schemas.microsoft.com/sharepoint/v3"/>
    <ds:schemaRef ds:uri="407dedb1-67bf-4f4b-ae21-258f6f7d55c0"/>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Presentation2</Template>
  <TotalTime>16345</TotalTime>
  <Words>1599</Words>
  <Application>Microsoft Office PowerPoint</Application>
  <PresentationFormat>On-screen Show (16:9)</PresentationFormat>
  <Paragraphs>187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ＭＳ Ｐゴシック</vt:lpstr>
      <vt:lpstr>Arial</vt:lpstr>
      <vt:lpstr>Arial Black</vt:lpstr>
      <vt:lpstr>Calibri</vt:lpstr>
      <vt:lpstr>Century Gothic</vt:lpstr>
      <vt:lpstr>Lucida Grande</vt:lpstr>
      <vt:lpstr>Trebuchet MS</vt:lpstr>
      <vt:lpstr>Wingdings</vt:lpstr>
      <vt:lpstr>Cover Slides</vt:lpstr>
      <vt:lpstr>PowerPoint Presentation</vt:lpstr>
      <vt:lpstr>Agenda</vt:lpstr>
      <vt:lpstr>What is Agile?</vt:lpstr>
      <vt:lpstr>Why Agile?</vt:lpstr>
      <vt:lpstr>Agile Principles</vt:lpstr>
      <vt:lpstr>Agile Principles(Contd.)</vt:lpstr>
      <vt:lpstr>Agile Development Methodologies</vt:lpstr>
      <vt:lpstr>What is Scrum?</vt:lpstr>
      <vt:lpstr>What is Sprint?</vt:lpstr>
      <vt:lpstr>Scrum Framework</vt:lpstr>
      <vt:lpstr>Roles – Product Owner</vt:lpstr>
      <vt:lpstr>Roles – Scrum Master</vt:lpstr>
      <vt:lpstr>Roles – Scrum Team</vt:lpstr>
      <vt:lpstr>Scrum Ceremonies</vt:lpstr>
      <vt:lpstr>Sprint Planning</vt:lpstr>
      <vt:lpstr>Daily Scrum</vt:lpstr>
      <vt:lpstr>Sprint Review Meeting/Demo</vt:lpstr>
      <vt:lpstr>Sprint Retrospective</vt:lpstr>
      <vt:lpstr>Artifacts – Product Backlog</vt:lpstr>
      <vt:lpstr>Artifacts – Sprint Backlog</vt:lpstr>
      <vt:lpstr>Artifacts – Sprint Backlog</vt:lpstr>
      <vt:lpstr>Artifacts – Burn-down Charts</vt:lpstr>
      <vt:lpstr>Agile – Useful terms</vt:lpstr>
      <vt:lpstr>Agile – Useful terms(contd.)</vt:lpstr>
      <vt:lpstr>Questions?</vt:lpstr>
      <vt:lpstr>PowerPoint Presentation</vt:lpstr>
    </vt:vector>
  </TitlesOfParts>
  <Company>Alliance Global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Pamidimarthi</dc:creator>
  <cp:lastModifiedBy>Revathi Anumola</cp:lastModifiedBy>
  <cp:revision>199</cp:revision>
  <cp:lastPrinted>2015-01-16T15:57:36Z</cp:lastPrinted>
  <dcterms:created xsi:type="dcterms:W3CDTF">2015-01-12T11:35:34Z</dcterms:created>
  <dcterms:modified xsi:type="dcterms:W3CDTF">2018-02-07T06:33:18Z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c0f2f82f-c040-4c7b-a671-97116077e94f</vt:lpwstr>
  </property>
  <property fmtid="{D5CDD505-2E9C-101B-9397-08002B2CF9AE}" pid="3" name="ContentTypeId">
    <vt:lpwstr>0x010100726813C82D95F04C9A67A7AC5B89C6C1</vt:lpwstr>
  </property>
</Properties>
</file>