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9"/>
  </p:notesMasterIdLst>
  <p:handoutMasterIdLst>
    <p:handoutMasterId r:id="rId20"/>
  </p:handoutMasterIdLst>
  <p:sldIdLst>
    <p:sldId id="449" r:id="rId5"/>
    <p:sldId id="495" r:id="rId6"/>
    <p:sldId id="512" r:id="rId7"/>
    <p:sldId id="513" r:id="rId8"/>
    <p:sldId id="515" r:id="rId9"/>
    <p:sldId id="516" r:id="rId10"/>
    <p:sldId id="517" r:id="rId11"/>
    <p:sldId id="518" r:id="rId12"/>
    <p:sldId id="519" r:id="rId13"/>
    <p:sldId id="523" r:id="rId14"/>
    <p:sldId id="520" r:id="rId15"/>
    <p:sldId id="521" r:id="rId16"/>
    <p:sldId id="514" r:id="rId17"/>
    <p:sldId id="4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CD7"/>
    <a:srgbClr val="D3F4F9"/>
    <a:srgbClr val="E1F7FB"/>
    <a:srgbClr val="FF3300"/>
    <a:srgbClr val="2C2622"/>
    <a:srgbClr val="6D6864"/>
    <a:srgbClr val="87C6C6"/>
    <a:srgbClr val="B22746"/>
    <a:srgbClr val="E6E6E6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7" autoAdjust="0"/>
    <p:restoredTop sz="94080" autoAdjust="0"/>
  </p:normalViewPr>
  <p:slideViewPr>
    <p:cSldViewPr snapToGrid="0">
      <p:cViewPr varScale="1">
        <p:scale>
          <a:sx n="70" d="100"/>
          <a:sy n="70" d="100"/>
        </p:scale>
        <p:origin x="768" y="6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2433" y="5455612"/>
            <a:ext cx="85344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42434" y="4466210"/>
            <a:ext cx="3382786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504826"/>
            <a:ext cx="188212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4117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12192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47489" y="2023717"/>
            <a:ext cx="5010288" cy="1354217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Overview Of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47489" y="6401316"/>
            <a:ext cx="4866216" cy="3730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Mar 19, 2019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596809" y="4635467"/>
            <a:ext cx="4479235" cy="58477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 smtClean="0"/>
              <a:t>VENU KANDAGATLA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8" t="21517" r="26347" b="19727"/>
          <a:stretch/>
        </p:blipFill>
        <p:spPr>
          <a:xfrm>
            <a:off x="10386390" y="91367"/>
            <a:ext cx="1689654" cy="2117035"/>
          </a:xfrm>
          <a:prstGeom prst="rect">
            <a:avLst/>
          </a:prstGeom>
          <a:ln w="508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7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Algorithms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2069" y="1571707"/>
            <a:ext cx="9187861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Sortin</a:t>
            </a:r>
            <a:r>
              <a:rPr lang="en-US" altLang="en-US" dirty="0">
                <a:cs typeface="Arial" panose="020B0604020202020204" pitchFamily="34" charset="0"/>
              </a:rPr>
              <a:t>g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Heap Sort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Arial" panose="020B0604020202020204" pitchFamily="34" charset="0"/>
              </a:rPr>
              <a:t>Quick Sort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Radix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Sort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Graph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Arial" panose="020B0604020202020204" pitchFamily="34" charset="0"/>
              </a:rPr>
              <a:t>Shortest Path Algorithms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Arial" panose="020B0604020202020204" pitchFamily="34" charset="0"/>
              </a:rPr>
              <a:t>Strategies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Binary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Search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baseline="0" dirty="0" smtClean="0">
                <a:cs typeface="Arial" panose="020B0604020202020204" pitchFamily="34" charset="0"/>
              </a:rPr>
              <a:t>Greedy Method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Arial" panose="020B0604020202020204" pitchFamily="34" charset="0"/>
              </a:rPr>
              <a:t>Fractional Knapsack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baseline="0" dirty="0" smtClean="0">
                <a:cs typeface="Arial" panose="020B0604020202020204" pitchFamily="34" charset="0"/>
              </a:rPr>
              <a:t>Dynamic</a:t>
            </a:r>
            <a:r>
              <a:rPr lang="en-US" altLang="en-US" dirty="0" smtClean="0">
                <a:cs typeface="Arial" panose="020B0604020202020204" pitchFamily="34" charset="0"/>
              </a:rPr>
              <a:t> Programming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dirty="0" err="1" smtClean="0">
                <a:cs typeface="Arial" panose="020B0604020202020204" pitchFamily="34" charset="0"/>
              </a:rPr>
              <a:t>Memoization</a:t>
            </a:r>
            <a:endParaRPr lang="en-US" altLang="en-US" dirty="0" smtClean="0">
              <a:cs typeface="Arial" panose="020B0604020202020204" pitchFamily="34" charset="0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baseline="0" dirty="0" smtClean="0">
                <a:cs typeface="Arial" panose="020B0604020202020204" pitchFamily="34" charset="0"/>
              </a:rPr>
              <a:t>0-1</a:t>
            </a:r>
            <a:r>
              <a:rPr lang="en-US" altLang="en-US" dirty="0" smtClean="0">
                <a:cs typeface="Arial" panose="020B0604020202020204" pitchFamily="34" charset="0"/>
              </a:rPr>
              <a:t> Knapsack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baseline="0" dirty="0" smtClean="0">
                <a:cs typeface="Arial" panose="020B0604020202020204" pitchFamily="34" charset="0"/>
              </a:rPr>
              <a:t>Longest</a:t>
            </a:r>
            <a:r>
              <a:rPr lang="en-US" altLang="en-US" dirty="0" smtClean="0">
                <a:cs typeface="Arial" panose="020B0604020202020204" pitchFamily="34" charset="0"/>
              </a:rPr>
              <a:t> Common Sequence (DNA Analysis example)</a:t>
            </a:r>
            <a:endParaRPr lang="en-US" altLang="en-US" baseline="0" dirty="0" smtClean="0">
              <a:cs typeface="Arial" panose="020B0604020202020204" pitchFamily="34" charset="0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2069" y="1807054"/>
            <a:ext cx="9187861" cy="48885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182880" rIns="182880" bIns="182880" numCol="1" spcCol="18288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https://www.hackerearth.com/problem/algorithm/rod-cutting-problem-7</a:t>
            </a:r>
            <a:r>
              <a:rPr lang="en-US" altLang="en-US" dirty="0" smtClean="0">
                <a:cs typeface="Arial" panose="020B0604020202020204" pitchFamily="34" charset="0"/>
              </a:rPr>
              <a:t>/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https://www.hackerearth.com/practice/algorithms/searching/binary-search/practice-problems/algorithm/glowing-bulbs</a:t>
            </a:r>
            <a:r>
              <a:rPr lang="en-US" altLang="en-US" dirty="0" smtClean="0">
                <a:cs typeface="Arial" panose="020B0604020202020204" pitchFamily="34" charset="0"/>
              </a:rPr>
              <a:t>/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https://www.hackerearth.com/practice/algorithms/greedy/basics-of-greedy-algorithms/practice-problems/algorithm/help-out-the-indian-army</a:t>
            </a:r>
            <a:r>
              <a:rPr lang="en-US" altLang="en-US" dirty="0" smtClean="0">
                <a:cs typeface="Arial" panose="020B0604020202020204" pitchFamily="34" charset="0"/>
              </a:rPr>
              <a:t>/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https://www.hackerearth.com/practice/algorithms/graphs/shortest-path-algorithms/practice-problems/algorithm/metro-6db2ba1b</a:t>
            </a:r>
            <a:r>
              <a:rPr lang="en-US" altLang="en-US" dirty="0" smtClean="0">
                <a:cs typeface="Arial" panose="020B0604020202020204" pitchFamily="34" charset="0"/>
              </a:rPr>
              <a:t>/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https://www.hackerearth.com/practice/algorithms/string-algorithm/z-algorithm/practice-problems/algorithm/statistics-of-strings-3bec3843</a:t>
            </a:r>
            <a:r>
              <a:rPr lang="en-US" altLang="en-US" dirty="0" smtClean="0">
                <a:cs typeface="Arial" panose="020B0604020202020204" pitchFamily="34" charset="0"/>
              </a:rPr>
              <a:t>/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https://www.hackerearth.com/practice/algorithms/sorting/bucket-sort/practice-problems/algorithm/sort-the-array-5</a:t>
            </a:r>
            <a:r>
              <a:rPr lang="en-US" altLang="en-US" dirty="0" smtClean="0"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2576" y="1151580"/>
            <a:ext cx="7686848" cy="369332"/>
          </a:xfrm>
          <a:prstGeom prst="rect">
            <a:avLst/>
          </a:prstGeom>
          <a:solidFill>
            <a:srgbClr val="00B0F0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1F7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Forms URL for Task </a:t>
            </a:r>
            <a:r>
              <a:rPr lang="en-US" dirty="0">
                <a:solidFill>
                  <a:srgbClr val="E1F7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submission: </a:t>
            </a:r>
            <a:r>
              <a:rPr lang="en-US" b="1" dirty="0">
                <a:solidFill>
                  <a:srgbClr val="E1F7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b="1" dirty="0" smtClean="0">
                <a:solidFill>
                  <a:srgbClr val="E1F7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epa.ms/PEP19032019</a:t>
            </a:r>
          </a:p>
        </p:txBody>
      </p:sp>
    </p:spTree>
    <p:extLst>
      <p:ext uri="{BB962C8B-B14F-4D97-AF65-F5344CB8AC3E}">
        <p14:creationId xmlns:p14="http://schemas.microsoft.com/office/powerpoint/2010/main" val="22892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382" y="1074768"/>
            <a:ext cx="8289235" cy="5243295"/>
          </a:xfrm>
          <a:prstGeom prst="rect">
            <a:avLst/>
          </a:prstGeom>
          <a:solidFill>
            <a:schemeClr val="bg1">
              <a:alpha val="97000"/>
            </a:schemeClr>
          </a:solidFill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https://ocw.mit.edu/courses/electrical-engineering-and-computer-science/6-046j-introduction-to-algorithms-sma-5503-fall-2005/video-lectures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https://www.geeksforgeeks.org/analysis-of-algorithms-set-1-asymptotic-analysis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www.cs.purdue.edu/homes/ayg/CS251/slides/chap2.pdf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https://aofa.cs.princeton.edu/10analysis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Algorithms -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Thomas H.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Cormen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Charles E.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Leiserson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Ronald L.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Rivest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Clifford Stein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web.ist.utl.pt/fabio.ferreira/material/asa/clrs.pdf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www.amazon.com/Introduction-Algorithms-3rd-MIT-Press/dp/0262033844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www.tutorialspoint.com/design_and_analysis_of_algorithms/index.htm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:/www.javapuzzlers.com/</a:t>
            </a:r>
          </a:p>
          <a:p>
            <a:pPr>
              <a:lnSpc>
                <a:spcPct val="150000"/>
              </a:lnSpc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2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dirty="0" smtClean="0">
                <a:solidFill>
                  <a:srgbClr val="2C2622"/>
                </a:solidFill>
              </a:rPr>
              <a:t>VENU KANDAGATLA</a:t>
            </a:r>
            <a:endParaRPr lang="en-US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3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803" y="1843951"/>
            <a:ext cx="810039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any well-defined computational procedure that takes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value, or set of values, as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produces some value, or set of values, as</a:t>
            </a: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An algorithm is thus a sequence of computational steps that transform the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into the output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 also view an algorithm as a tool for solving a well-specified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Placeholder 7" descr="logo_cover_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of a Problem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383" y="2151728"/>
            <a:ext cx="8289235" cy="2554545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of an algorithm called instance of a problem.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sequence of n numbers [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…. , 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permutation (reordering)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input sequence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such that 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Problems Can We Solve?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382" y="1755488"/>
            <a:ext cx="8289235" cy="5016758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Human Genome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100000 Genes in human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DNA      ALGO:-SEQUENCE MATCHING ALGO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 Billion Chemical Base pairs to make DNA – Determined!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of DNA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Routing  ALGO:-ROUTING ALGO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 good in which will travel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relevant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Commerce ALGO:-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 products based on user profile preference, place, age and sentiment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see amazon home page, it is different for each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Algorithms to determine nearest best restaurant, nearest service point, nearest delivery boy reaches in 30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Geo routing algorithms to help find better routes, auto driving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vehicles		ALGO:-localized routing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382" y="1755488"/>
            <a:ext cx="8289235" cy="156966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Worst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Best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Amortized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8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Asymptotic Notations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1382" y="1755488"/>
            <a:ext cx="8289235" cy="341632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− Big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Asymptotic Upper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Ω −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Big omega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θ −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Big theta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− Little Oh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ω −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Little omega</a:t>
            </a: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7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− Big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1640" y="1179056"/>
            <a:ext cx="11348720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‘O’ (Big Oh) is the most commonly used notation. A function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can be represented is the order of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that is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O(g(n))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if there exists a value of positive integer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as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1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and a positive constant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such that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f(n)⩽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for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n&gt;n</a:t>
            </a:r>
            <a:r>
              <a:rPr lang="en-US" altLang="en-US" baseline="-25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in all 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Hence, function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an upper bound for function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as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grows faster than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Let us consider a given function,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f(n)=4.n</a:t>
            </a:r>
            <a:r>
              <a:rPr kumimoji="0" lang="en-US" altLang="en-US" b="1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+10.n</a:t>
            </a:r>
            <a:r>
              <a:rPr lang="en-US" altLang="en-US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+5.n+1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Considering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g(n)=n</a:t>
            </a:r>
            <a:r>
              <a:rPr lang="en-US" altLang="en-US" b="1" baseline="300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 ⩽ 5.g(n)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all the values of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n&gt;2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Hence, the complexity of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can be represented as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O(g(n)), i.e. O(n</a:t>
            </a:r>
            <a:r>
              <a:rPr lang="en-US" altLang="en-US" b="1" baseline="300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l-G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 −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omega</a:t>
            </a: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1640" y="1179057"/>
            <a:ext cx="11348720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‘</a:t>
            </a:r>
            <a:r>
              <a:rPr lang="el-GR" dirty="0">
                <a:cs typeface="Arial" panose="020B0604020202020204" pitchFamily="34" charset="0"/>
              </a:rPr>
              <a:t>Ω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’ (Big Omega) is the most commonly used notation. A function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can be represented is the order of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that is </a:t>
            </a:r>
            <a:r>
              <a:rPr lang="el-GR" dirty="0">
                <a:cs typeface="Arial" panose="020B0604020202020204" pitchFamily="34" charset="0"/>
              </a:rPr>
              <a:t> Ω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(g(n))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if there exists a value of positive integer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as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1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and a positive constant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such that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lvl="0" defTabSz="91440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f(n)</a:t>
            </a:r>
            <a:r>
              <a:rPr lang="en-US" dirty="0"/>
              <a:t> ⩾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for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n&gt;n</a:t>
            </a:r>
            <a:r>
              <a:rPr lang="en-US" altLang="en-US" baseline="-25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in all 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Hence, function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an upper bound for function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as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grows faster than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Let us consider a given function,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f(n)=4.n</a:t>
            </a:r>
            <a:r>
              <a:rPr kumimoji="0" lang="en-US" altLang="en-US" b="1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+10.n</a:t>
            </a:r>
            <a:r>
              <a:rPr lang="en-US" altLang="en-US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+5.n+1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Considering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g(n)=n</a:t>
            </a:r>
            <a:r>
              <a:rPr lang="en-US" altLang="en-US" b="1" baseline="300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lvl="0" defTabSz="914400"/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lang="en-US" dirty="0"/>
              <a:t> ⩾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5.g(n)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all the values of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n&gt;2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lvl="0" defTabSz="91440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Hence, the complexity of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can be represented as </a:t>
            </a:r>
            <a:r>
              <a:rPr lang="el-GR" dirty="0">
                <a:cs typeface="Arial" panose="020B0604020202020204" pitchFamily="34" charset="0"/>
              </a:rPr>
              <a:t> Ω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(g(n)), i.e. </a:t>
            </a:r>
            <a:r>
              <a:rPr lang="el-GR" dirty="0">
                <a:cs typeface="Arial" panose="020B0604020202020204" pitchFamily="34" charset="0"/>
              </a:rPr>
              <a:t> Ω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(n</a:t>
            </a:r>
            <a:r>
              <a:rPr lang="en-US" altLang="en-US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9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l-G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θ −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theta</a:t>
            </a: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2069" y="1294702"/>
            <a:ext cx="9187861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cs typeface="Arial" panose="020B0604020202020204" pitchFamily="34" charset="0"/>
              </a:rPr>
              <a:t>Asymptotic Tight Bound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121214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We say that f(n)=θ(g(n)) when there exist constants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</a:t>
            </a:r>
            <a:r>
              <a:rPr kumimoji="0" lang="en-US" altLang="en-US" b="1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and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</a:t>
            </a:r>
            <a:r>
              <a:rPr kumimoji="0" lang="en-US" altLang="en-US" b="1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that c</a:t>
            </a:r>
            <a:r>
              <a:rPr lang="en-US" altLang="en-US" b="1" baseline="-300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.g(n)⩽f(n)⩽c</a:t>
            </a:r>
            <a:r>
              <a:rPr lang="en-US" altLang="en-US" b="1" baseline="-300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.g(n) for all sufficiently large value of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Here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a positive integer. This means function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a tight bound for function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Example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Let us consider a given function,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f(n)=4.n</a:t>
            </a:r>
            <a:r>
              <a:rPr kumimoji="0" lang="en-US" altLang="en-US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+10.n</a:t>
            </a:r>
            <a:r>
              <a:rPr lang="en-US" altLang="en-US" baseline="300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+5.n+1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Considering g(n)=n</a:t>
            </a:r>
            <a:r>
              <a:rPr lang="en-US" altLang="en-US" baseline="300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4.g(n)⩽f(n)⩽5.g(n)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for all the large values of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Hence, the complexity of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can be represented as θ(g(n)), i.e. θ(n</a:t>
            </a:r>
            <a:r>
              <a:rPr lang="en-US" altLang="en-US" baseline="300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57001</TotalTime>
  <Words>464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mayank dixit</cp:lastModifiedBy>
  <cp:revision>1745</cp:revision>
  <cp:lastPrinted>2014-07-09T13:30:36Z</cp:lastPrinted>
  <dcterms:created xsi:type="dcterms:W3CDTF">2014-07-08T13:27:24Z</dcterms:created>
  <dcterms:modified xsi:type="dcterms:W3CDTF">2019-03-19T15:58:45Z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