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7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" y="60325"/>
            <a:ext cx="9028114" cy="671195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 flipV="1">
            <a:off x="69850" y="2376486"/>
            <a:ext cx="9013825" cy="920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69850" y="2341561"/>
            <a:ext cx="9013825" cy="4604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8" name="Rectangle"/>
          <p:cNvSpPr/>
          <p:nvPr/>
        </p:nvSpPr>
        <p:spPr>
          <a:xfrm>
            <a:off x="68261" y="2468561"/>
            <a:ext cx="9015415" cy="46040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46050" y="6338201"/>
            <a:ext cx="457200" cy="198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9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50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51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2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3" name="Rectangle"/>
          <p:cNvSpPr/>
          <p:nvPr/>
        </p:nvSpPr>
        <p:spPr>
          <a:xfrm flipV="1">
            <a:off x="68262" y="4683123"/>
            <a:ext cx="9007476" cy="920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4" name="Rectangle"/>
          <p:cNvSpPr/>
          <p:nvPr/>
        </p:nvSpPr>
        <p:spPr>
          <a:xfrm>
            <a:off x="68262" y="4649787"/>
            <a:ext cx="9007476" cy="4604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5" name="Rectangle"/>
          <p:cNvSpPr/>
          <p:nvPr/>
        </p:nvSpPr>
        <p:spPr>
          <a:xfrm>
            <a:off x="68262" y="4773612"/>
            <a:ext cx="9007476" cy="47627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46050" y="6338201"/>
            <a:ext cx="457200" cy="198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" name="Rounded Rectangle"/>
          <p:cNvSpPr/>
          <p:nvPr/>
        </p:nvSpPr>
        <p:spPr>
          <a:xfrm>
            <a:off x="65086" y="69850"/>
            <a:ext cx="9013827" cy="6691314"/>
          </a:xfrm>
          <a:prstGeom prst="roundRect">
            <a:avLst>
              <a:gd name="adj" fmla="val 4931"/>
            </a:avLst>
          </a:prstGeom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63500" y="1449387"/>
            <a:ext cx="9020175" cy="15271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5" name="Rectangle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6" name="Rectangle"/>
          <p:cNvSpPr/>
          <p:nvPr/>
        </p:nvSpPr>
        <p:spPr>
          <a:xfrm>
            <a:off x="63500" y="2976561"/>
            <a:ext cx="9020175" cy="111127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o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1pPr>
      <a:lvl2pPr marL="566737" marR="0" indent="-2476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2pPr>
      <a:lvl3pPr marL="890905" marR="0" indent="-2971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3pPr>
      <a:lvl4pPr marL="1198562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4pPr>
      <a:lvl5pPr marL="147320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o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5pPr>
      <a:lvl6pPr marL="0" marR="0" indent="160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6pPr>
      <a:lvl7pPr marL="0" marR="0" indent="2057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7pPr>
      <a:lvl8pPr marL="0" marR="0" indent="2514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8pPr>
      <a:lvl9pPr marL="0" marR="0" indent="2971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Java Beans"/>
          <p:cNvSpPr txBox="1"/>
          <p:nvPr>
            <p:ph type="title" idx="4294967295"/>
          </p:nvPr>
        </p:nvSpPr>
        <p:spPr>
          <a:xfrm>
            <a:off x="457200" y="2071686"/>
            <a:ext cx="8229600" cy="2154239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pPr/>
            <a:r>
              <a:t>Java Beans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ttaching Event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Attaching Events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057400"/>
            <a:ext cx="3729038" cy="457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2514600"/>
            <a:ext cx="4343400" cy="383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enerating Adapter...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Generating Adapter...</a:t>
            </a:r>
          </a:p>
        </p:txBody>
      </p:sp>
      <p:pic>
        <p:nvPicPr>
          <p:cNvPr id="11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600200"/>
            <a:ext cx="4164013" cy="510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0" y="2362200"/>
            <a:ext cx="4648200" cy="4106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s of files use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Types of files use </a:t>
            </a:r>
          </a:p>
        </p:txBody>
      </p:sp>
      <p:sp>
        <p:nvSpPr>
          <p:cNvPr id="122" name="Java Archive(JAR) files:- A JAR files allows us to efficiently deploy a set of classes and their associated resources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  <a:defRPr>
                <a:solidFill>
                  <a:srgbClr val="C00000"/>
                </a:solidFill>
              </a:defRPr>
            </a:pPr>
            <a:r>
              <a:t>Java Archive(JAR) files</a:t>
            </a:r>
            <a:r>
              <a:rPr>
                <a:solidFill>
                  <a:srgbClr val="000000"/>
                </a:solidFill>
              </a:rPr>
              <a:t>:- </a:t>
            </a:r>
            <a:r>
              <a:rPr sz="2800">
                <a:solidFill>
                  <a:srgbClr val="000000"/>
                </a:solidFill>
              </a:rPr>
              <a:t>A JAR files allows us to efficiently deploy a set of classes and their associated resources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>
              <a:buChar char="●"/>
              <a:defRPr>
                <a:solidFill>
                  <a:srgbClr val="C00000"/>
                </a:solidFill>
              </a:defRPr>
            </a:pPr>
            <a:r>
              <a:t>Manifest files</a:t>
            </a:r>
            <a:r>
              <a:rPr>
                <a:solidFill>
                  <a:srgbClr val="000000"/>
                </a:solidFill>
              </a:rPr>
              <a:t>:- </a:t>
            </a:r>
            <a:r>
              <a:rPr sz="2800">
                <a:solidFill>
                  <a:srgbClr val="000000"/>
                </a:solidFill>
              </a:rPr>
              <a:t>A developer must provide a manifest file to indicate which components in a JAR file are Java Beans.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makes this possible?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What makes this possible?</a:t>
            </a:r>
          </a:p>
        </p:txBody>
      </p:sp>
      <p:sp>
        <p:nvSpPr>
          <p:cNvPr id="125" name="Properties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Properties</a:t>
            </a:r>
          </a:p>
          <a:p>
            <a:pPr>
              <a:buChar char="●"/>
            </a:pPr>
            <a:r>
              <a:t>Persistence</a:t>
            </a:r>
          </a:p>
          <a:p>
            <a:pPr>
              <a:buChar char="●"/>
            </a:pPr>
            <a:r>
              <a:t>Introspection</a:t>
            </a:r>
          </a:p>
          <a:p>
            <a:pPr>
              <a:buChar char="●"/>
            </a:pPr>
            <a:r>
              <a:t>Customization</a:t>
            </a:r>
          </a:p>
          <a:p>
            <a:pPr>
              <a:buChar char="●"/>
            </a:pPr>
            <a:r>
              <a:t>Events.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pertie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128" name="Attributes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Attributes.</a:t>
            </a:r>
          </a:p>
          <a:p>
            <a:pPr>
              <a:buChar char="●"/>
            </a:pPr>
            <a:r>
              <a:t>Can be read/write, read-only or write-only.</a:t>
            </a:r>
          </a:p>
          <a:p>
            <a:pPr>
              <a:buChar char="●"/>
            </a:pPr>
          </a:p>
          <a:p>
            <a:pPr>
              <a:buChar char="●"/>
            </a:pPr>
            <a:r>
              <a:t>Several </a:t>
            </a:r>
            <a:r>
              <a:rPr>
                <a:solidFill>
                  <a:srgbClr val="C00000"/>
                </a:solidFill>
              </a:rPr>
              <a:t>types of properties</a:t>
            </a:r>
            <a:r>
              <a:t>: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/>
            </a:pPr>
            <a:r>
              <a:t>Simple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/>
            </a:pPr>
            <a:r>
              <a:t>Boolean 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/>
            </a:pPr>
            <a:r>
              <a:t>Indexed.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Constructors…"/>
          <p:cNvSpPr txBox="1"/>
          <p:nvPr/>
        </p:nvSpPr>
        <p:spPr>
          <a:xfrm>
            <a:off x="352423" y="1007289"/>
            <a:ext cx="8791579" cy="557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2743200" indent="-2743200">
              <a:spcBef>
                <a:spcPts val="1600"/>
              </a:spcBef>
              <a:defRPr sz="2800"/>
            </a:pPr>
            <a:r>
              <a:t>Constructors </a:t>
            </a:r>
            <a:r>
              <a:rPr sz="2400"/>
              <a:t> 	</a:t>
            </a:r>
            <a:endParaRPr sz="2400"/>
          </a:p>
          <a:p>
            <a:pPr marL="2743200" indent="-2743200">
              <a:spcBef>
                <a:spcPts val="1400"/>
              </a:spcBef>
              <a:defRPr sz="2400"/>
            </a:pPr>
            <a:r>
              <a:t>Simple Properties 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T getN()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void setN( T value)</a:t>
            </a:r>
          </a:p>
          <a:p>
            <a:pPr marL="2743200" indent="-2743200">
              <a:spcBef>
                <a:spcPts val="1400"/>
              </a:spcBef>
              <a:defRPr sz="2400"/>
            </a:pPr>
            <a:r>
              <a:t>Boolean Properties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boolean isN()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boolean getN()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void setN(boolean value)</a:t>
            </a:r>
          </a:p>
          <a:p>
            <a:pPr marL="2743200" indent="-2743200">
              <a:spcBef>
                <a:spcPts val="1400"/>
              </a:spcBef>
              <a:defRPr sz="2400"/>
            </a:pPr>
            <a:r>
              <a:t>Indexed Properties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T getN(int index)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T[] getN()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void setN(int index, T value)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public void setN(T[] values)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indent="-2743200">
              <a:spcBef>
                <a:spcPts val="1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Here </a:t>
            </a:r>
            <a:r>
              <a:rPr b="1"/>
              <a:t>N</a:t>
            </a:r>
            <a:r>
              <a:t> is the </a:t>
            </a:r>
            <a:r>
              <a:rPr b="1"/>
              <a:t>name of the property</a:t>
            </a:r>
            <a:endParaRPr b="1"/>
          </a:p>
          <a:p>
            <a:pPr marL="2743200" indent="-2743200">
              <a:spcBef>
                <a:spcPts val="1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and </a:t>
            </a:r>
            <a:r>
              <a:rPr b="1"/>
              <a:t>T</a:t>
            </a:r>
            <a:r>
              <a:t> is its </a:t>
            </a:r>
            <a:r>
              <a:rPr b="1"/>
              <a:t>type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spection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Introspection</a:t>
            </a:r>
          </a:p>
        </p:txBody>
      </p:sp>
      <p:sp>
        <p:nvSpPr>
          <p:cNvPr id="134" name="A mechanism that allows the builder tool to analyze a bean to determine its capacities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A mechanism that allows the builder tool to analyze a bean to determine its capacities.</a:t>
            </a:r>
          </a:p>
          <a:p>
            <a:pPr>
              <a:buChar char="●"/>
            </a:pPr>
            <a:r>
              <a:t>Two ways to analyze a bean: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/>
            </a:pPr>
            <a:r>
              <a:t>low-level reflection APIs.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/>
            </a:pPr>
            <a:r>
              <a:t>vendor provided explicit information (Customization).</a:t>
            </a:r>
          </a:p>
          <a:p>
            <a:pPr>
              <a:buChar char="●"/>
            </a:pPr>
            <a:r>
              <a:t>Application builder will provide default BeanInfo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ersistence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Persistence</a:t>
            </a:r>
          </a:p>
        </p:txBody>
      </p:sp>
      <p:sp>
        <p:nvSpPr>
          <p:cNvPr id="137" name="Allows the graphical builder to recall the state of a bean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</a:p>
          <a:p>
            <a:pPr>
              <a:buChar char="●"/>
            </a:pPr>
            <a:r>
              <a:t>Allows the graphical builder to recall the state of a bean.</a:t>
            </a:r>
          </a:p>
          <a:p>
            <a:pPr>
              <a:buChar char="●"/>
            </a:pPr>
            <a:r>
              <a:t>writeObject and readObject</a:t>
            </a:r>
          </a:p>
          <a:p>
            <a:pPr>
              <a:buChar char="●"/>
            </a:pPr>
            <a:r>
              <a:t>Allows the customization of objects.</a:t>
            </a:r>
          </a:p>
          <a:p>
            <a:pPr>
              <a:buChar char="●"/>
            </a:pPr>
            <a:r>
              <a:t>Appearance and behavior can be stored and recalled.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ization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Customization</a:t>
            </a:r>
          </a:p>
        </p:txBody>
      </p:sp>
      <p:sp>
        <p:nvSpPr>
          <p:cNvPr id="140" name="Similar to Introspection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Similar to Introspection.</a:t>
            </a:r>
          </a:p>
          <a:p>
            <a:pPr>
              <a:buChar char="●"/>
            </a:pPr>
            <a:r>
              <a:t>Develop your own </a:t>
            </a:r>
            <a:r>
              <a:rPr i="1">
                <a:solidFill>
                  <a:srgbClr val="3366FF"/>
                </a:solidFill>
              </a:rPr>
              <a:t>&lt;classname&gt;BeanInfo</a:t>
            </a:r>
            <a:r>
              <a:rPr i="1"/>
              <a:t> </a:t>
            </a:r>
            <a:r>
              <a:t>class which extends </a:t>
            </a:r>
            <a:r>
              <a:rPr i="1">
                <a:solidFill>
                  <a:srgbClr val="3366FF"/>
                </a:solidFill>
              </a:rPr>
              <a:t>SimpleBeanInfo</a:t>
            </a:r>
            <a:r>
              <a:t>.</a:t>
            </a:r>
          </a:p>
          <a:p>
            <a:pPr>
              <a:buChar char="●"/>
            </a:pPr>
            <a:r>
              <a:t>Develop your own </a:t>
            </a:r>
            <a:r>
              <a:rPr i="1">
                <a:solidFill>
                  <a:srgbClr val="3366FF"/>
                </a:solidFill>
              </a:rPr>
              <a:t>&lt;classname&gt;Editor</a:t>
            </a:r>
            <a:r>
              <a:t> class which extends </a:t>
            </a:r>
            <a:r>
              <a:rPr i="1">
                <a:solidFill>
                  <a:srgbClr val="3366FF"/>
                </a:solidFill>
              </a:rPr>
              <a:t>PropertyEditorSupport</a:t>
            </a:r>
            <a:r>
              <a:t> to custom build your property editor.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vent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Events</a:t>
            </a:r>
          </a:p>
        </p:txBody>
      </p:sp>
      <p:sp>
        <p:nvSpPr>
          <p:cNvPr id="143" name="Two types of objects are involved: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Two types of objects are involved: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t>“</a:t>
            </a:r>
            <a:r>
              <a:rPr>
                <a:latin typeface="Perpetua"/>
                <a:ea typeface="Perpetua"/>
                <a:cs typeface="Perpetua"/>
                <a:sym typeface="Perpetua"/>
              </a:rPr>
              <a:t>Source</a:t>
            </a:r>
            <a:r>
              <a:t>”</a:t>
            </a:r>
            <a:r>
              <a:rPr>
                <a:latin typeface="Perpetua"/>
                <a:ea typeface="Perpetua"/>
                <a:cs typeface="Perpetua"/>
                <a:sym typeface="Perpetua"/>
              </a:rPr>
              <a:t> objects.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t>“</a:t>
            </a:r>
            <a:r>
              <a:rPr>
                <a:latin typeface="Perpetua"/>
                <a:ea typeface="Perpetua"/>
                <a:cs typeface="Perpetua"/>
                <a:sym typeface="Perpetua"/>
              </a:rPr>
              <a:t>Listener</a:t>
            </a:r>
            <a:r>
              <a:t>”</a:t>
            </a:r>
            <a:r>
              <a:rPr>
                <a:latin typeface="Perpetua"/>
                <a:ea typeface="Perpetua"/>
                <a:cs typeface="Perpetua"/>
                <a:sym typeface="Perpetua"/>
              </a:rPr>
              <a:t> objects.</a:t>
            </a:r>
          </a:p>
          <a:p>
            <a:pPr>
              <a:buChar char="●"/>
            </a:pPr>
            <a:r>
              <a:t>Based on registration.</a:t>
            </a:r>
          </a:p>
          <a:p>
            <a:pPr>
              <a:buChar char="●"/>
            </a:pPr>
            <a:r>
              <a:t>Makes use of parametric polymorphism.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80" name="What is a Java Bean?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What is a Java Bean?</a:t>
            </a:r>
          </a:p>
          <a:p>
            <a:pPr>
              <a:buChar char="●"/>
            </a:pPr>
            <a:r>
              <a:t>Advantages</a:t>
            </a:r>
          </a:p>
          <a:p>
            <a:pPr>
              <a:buChar char="●"/>
            </a:pPr>
            <a:r>
              <a:t>Properties</a:t>
            </a:r>
          </a:p>
          <a:p>
            <a:pPr>
              <a:buChar char="●"/>
            </a:pPr>
            <a:r>
              <a:t>Bean Developers Kit (BDK)</a:t>
            </a:r>
          </a:p>
          <a:p>
            <a:pPr>
              <a:buChar char="●"/>
            </a:pPr>
            <a:r>
              <a:t>What makes Bean possible?</a:t>
            </a:r>
          </a:p>
          <a:p>
            <a:pPr>
              <a:buChar char="●"/>
            </a:pPr>
            <a:r>
              <a:t>Support for Java Bean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vent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Events</a:t>
            </a:r>
          </a:p>
        </p:txBody>
      </p:sp>
      <p:sp>
        <p:nvSpPr>
          <p:cNvPr id="146" name="Message sent from one object to another.…"/>
          <p:cNvSpPr txBox="1"/>
          <p:nvPr>
            <p:ph type="body" idx="4294967295"/>
          </p:nvPr>
        </p:nvSpPr>
        <p:spPr>
          <a:xfrm>
            <a:off x="468312" y="1628775"/>
            <a:ext cx="8229601" cy="4114800"/>
          </a:xfrm>
          <a:prstGeom prst="rect">
            <a:avLst/>
          </a:prstGeom>
        </p:spPr>
        <p:txBody>
          <a:bodyPr/>
          <a:lstStyle/>
          <a:p>
            <a:pPr>
              <a:buChar char="●"/>
              <a:defRPr sz="2800"/>
            </a:pPr>
            <a:r>
              <a:t>Message sent from one object to another.</a:t>
            </a:r>
          </a:p>
          <a:p>
            <a:pPr>
              <a:buChar char="●"/>
              <a:defRPr sz="2800"/>
            </a:pPr>
            <a:r>
              <a:t>Sender </a:t>
            </a:r>
            <a:r>
              <a:rPr i="1"/>
              <a:t>fires</a:t>
            </a:r>
            <a:r>
              <a:t> event, recipient (listener) </a:t>
            </a:r>
            <a:r>
              <a:rPr i="1"/>
              <a:t>handles</a:t>
            </a:r>
            <a:r>
              <a:t> the event</a:t>
            </a:r>
          </a:p>
          <a:p>
            <a:pPr>
              <a:buChar char="●"/>
              <a:defRPr sz="2800"/>
            </a:pPr>
            <a:r>
              <a:t>There may be many listeners.</a:t>
            </a:r>
          </a:p>
        </p:txBody>
      </p:sp>
      <p:sp>
        <p:nvSpPr>
          <p:cNvPr id="147" name="Oval"/>
          <p:cNvSpPr/>
          <p:nvPr/>
        </p:nvSpPr>
        <p:spPr>
          <a:xfrm>
            <a:off x="508000" y="3771900"/>
            <a:ext cx="2032000" cy="6858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48" name="Event…"/>
          <p:cNvSpPr txBox="1"/>
          <p:nvPr/>
        </p:nvSpPr>
        <p:spPr>
          <a:xfrm>
            <a:off x="1042987" y="3716337"/>
            <a:ext cx="899625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Event</a:t>
            </a:r>
          </a:p>
          <a:p>
            <a:pPr>
              <a:defRPr sz="2400"/>
            </a:pPr>
            <a:r>
              <a:t>source</a:t>
            </a:r>
          </a:p>
        </p:txBody>
      </p:sp>
      <p:sp>
        <p:nvSpPr>
          <p:cNvPr id="149" name="Oval"/>
          <p:cNvSpPr/>
          <p:nvPr/>
        </p:nvSpPr>
        <p:spPr>
          <a:xfrm>
            <a:off x="5486400" y="5029200"/>
            <a:ext cx="2032000" cy="6858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50" name="Event…"/>
          <p:cNvSpPr txBox="1"/>
          <p:nvPr/>
        </p:nvSpPr>
        <p:spPr>
          <a:xfrm>
            <a:off x="6013450" y="4941887"/>
            <a:ext cx="1001274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Event</a:t>
            </a:r>
          </a:p>
          <a:p>
            <a:pPr>
              <a:defRPr sz="2400"/>
            </a:pPr>
            <a:r>
              <a:t>listener</a:t>
            </a:r>
          </a:p>
        </p:txBody>
      </p:sp>
      <p:sp>
        <p:nvSpPr>
          <p:cNvPr id="151" name="Line"/>
          <p:cNvSpPr/>
          <p:nvPr/>
        </p:nvSpPr>
        <p:spPr>
          <a:xfrm>
            <a:off x="1524000" y="4457698"/>
            <a:ext cx="3962401" cy="91440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Fire event"/>
          <p:cNvSpPr txBox="1"/>
          <p:nvPr/>
        </p:nvSpPr>
        <p:spPr>
          <a:xfrm>
            <a:off x="1828800" y="4972050"/>
            <a:ext cx="1331375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Fire event</a:t>
            </a:r>
          </a:p>
        </p:txBody>
      </p:sp>
      <p:sp>
        <p:nvSpPr>
          <p:cNvPr id="153" name="Oval"/>
          <p:cNvSpPr/>
          <p:nvPr/>
        </p:nvSpPr>
        <p:spPr>
          <a:xfrm>
            <a:off x="1828800" y="5372100"/>
            <a:ext cx="2032000" cy="6858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54" name="Event…"/>
          <p:cNvSpPr txBox="1"/>
          <p:nvPr/>
        </p:nvSpPr>
        <p:spPr>
          <a:xfrm>
            <a:off x="2424111" y="5300662"/>
            <a:ext cx="967491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Event </a:t>
            </a:r>
          </a:p>
          <a:p>
            <a:pPr>
              <a:defRPr sz="2400"/>
            </a:pPr>
            <a:r>
              <a:t>Object</a:t>
            </a:r>
          </a:p>
        </p:txBody>
      </p:sp>
      <p:sp>
        <p:nvSpPr>
          <p:cNvPr id="155" name="Line"/>
          <p:cNvSpPr/>
          <p:nvPr/>
        </p:nvSpPr>
        <p:spPr>
          <a:xfrm flipH="1" flipV="1">
            <a:off x="2539999" y="4229098"/>
            <a:ext cx="3556002" cy="8001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Register listener"/>
          <p:cNvSpPr txBox="1"/>
          <p:nvPr/>
        </p:nvSpPr>
        <p:spPr>
          <a:xfrm>
            <a:off x="3840162" y="4203700"/>
            <a:ext cx="2093227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Register listener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upport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Support</a:t>
            </a:r>
          </a:p>
        </p:txBody>
      </p:sp>
      <p:sp>
        <p:nvSpPr>
          <p:cNvPr id="159" name="BDK &amp; Bean Builder  - Sun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BDK &amp; Bean Builder  - </a:t>
            </a:r>
            <a:r>
              <a:rPr i="1"/>
              <a:t>Sun</a:t>
            </a:r>
            <a:endParaRPr i="1"/>
          </a:p>
          <a:p>
            <a:pPr>
              <a:buChar char="●"/>
            </a:pPr>
            <a:r>
              <a:t>NetBeans 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–</a:t>
            </a:r>
            <a:r>
              <a:t> www.netbeans.org</a:t>
            </a:r>
          </a:p>
          <a:p>
            <a:pPr>
              <a:buChar char="●"/>
            </a:pPr>
            <a:r>
              <a:t>Jbuilder - </a:t>
            </a:r>
            <a:r>
              <a:rPr i="1"/>
              <a:t>Inprise</a:t>
            </a:r>
            <a:endParaRPr i="1"/>
          </a:p>
          <a:p>
            <a:pPr>
              <a:buChar char="●"/>
            </a:pPr>
            <a:r>
              <a:t>Visual Age for Java - </a:t>
            </a:r>
            <a:r>
              <a:rPr i="1"/>
              <a:t>IBM</a:t>
            </a:r>
            <a:endParaRPr i="1"/>
          </a:p>
          <a:p>
            <a:pPr>
              <a:buChar char="●"/>
            </a:pPr>
            <a:r>
              <a:t>Visual Cafe - </a:t>
            </a:r>
            <a:r>
              <a:rPr i="1"/>
              <a:t>Symantec Corporation</a:t>
            </a:r>
            <a:endParaRPr i="1"/>
          </a:p>
          <a:p>
            <a:pPr>
              <a:buChar char="●"/>
            </a:pPr>
            <a:r>
              <a:t>JDeveloper Suite - </a:t>
            </a:r>
            <a:r>
              <a:rPr i="1"/>
              <a:t>Oracle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</a:t>
            </a:r>
          </a:p>
        </p:txBody>
      </p:sp>
      <p:sp>
        <p:nvSpPr>
          <p:cNvPr id="162" name="Easy to use.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Easy to use.</a:t>
            </a:r>
          </a:p>
          <a:p>
            <a:pPr>
              <a:buChar char="●"/>
            </a:pPr>
            <a:r>
              <a:t>Difficult to build.</a:t>
            </a:r>
          </a:p>
          <a:p>
            <a:pPr>
              <a:buChar char="●"/>
            </a:pPr>
            <a:r>
              <a:t>Like all OO design, needs careful planning.</a:t>
            </a:r>
          </a:p>
          <a:p>
            <a:pPr>
              <a:buChar char="●"/>
            </a:pPr>
            <a:r>
              <a:t>Similar to the String library in C++.</a:t>
            </a:r>
          </a:p>
          <a:p>
            <a:pPr>
              <a:buChar char="●"/>
            </a:pPr>
            <a:r>
              <a:t>Wide selection of JavaBeans in the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THANKS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  <a:p>
            <a:pPr>
              <a:buChar char="●"/>
            </a:pPr>
          </a:p>
          <a:p>
            <a:pPr>
              <a:buChar char="●"/>
            </a:pPr>
          </a:p>
          <a:p>
            <a:pPr>
              <a:buSzTx/>
              <a:buNone/>
            </a:pPr>
            <a:r>
              <a:t>                      </a:t>
            </a:r>
            <a:r>
              <a:rPr sz="6000"/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What is Java Bean? ..."/>
          <p:cNvSpPr txBox="1"/>
          <p:nvPr>
            <p:ph type="title" idx="4294967295"/>
          </p:nvPr>
        </p:nvSpPr>
        <p:spPr>
          <a:xfrm>
            <a:off x="457200" y="0"/>
            <a:ext cx="82296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What is Java Bean? ...</a:t>
            </a:r>
          </a:p>
        </p:txBody>
      </p:sp>
      <p:sp>
        <p:nvSpPr>
          <p:cNvPr id="83" name="“A Java Bean is a reusable software component that can be manipulated visually in a builder tool.”…"/>
          <p:cNvSpPr txBox="1"/>
          <p:nvPr>
            <p:ph type="body" idx="4294967295"/>
          </p:nvPr>
        </p:nvSpPr>
        <p:spPr>
          <a:xfrm>
            <a:off x="838200" y="15240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48474" indent="-248474" defTabSz="832103">
              <a:lnSpc>
                <a:spcPct val="90000"/>
              </a:lnSpc>
              <a:spcBef>
                <a:spcPts val="400"/>
              </a:spcBef>
              <a:buChar char="●"/>
              <a:defRPr sz="2100">
                <a:solidFill>
                  <a:srgbClr val="FF0000"/>
                </a:solidFill>
              </a:defRPr>
            </a:pPr>
            <a:r>
              <a:t>“A Java Bean is a reusable software component that can be manipulated visually in a builder tool.”</a:t>
            </a:r>
          </a:p>
          <a:p>
            <a:pPr marL="248474" indent="-248474" defTabSz="832103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CC9900"/>
                </a:solidFill>
              </a:defRPr>
            </a:pPr>
          </a:p>
          <a:p>
            <a:pPr lvl="1" marL="498395" indent="-208025" defTabSz="832103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1800"/>
            </a:pPr>
            <a:r>
              <a:t>JavaBeans is a </a:t>
            </a:r>
            <a:r>
              <a:rPr>
                <a:solidFill>
                  <a:srgbClr val="0000FF"/>
                </a:solidFill>
              </a:rPr>
              <a:t>portable, platform-independent component model</a:t>
            </a:r>
            <a:r>
              <a:t> written in the Java programming language, developed in collaboration with industry leaders. </a:t>
            </a:r>
          </a:p>
          <a:p>
            <a:pPr lvl="1" marL="498395" indent="-208025" defTabSz="832103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1800"/>
            </a:pPr>
            <a:r>
              <a:t>It enables developers to </a:t>
            </a:r>
            <a:r>
              <a:rPr>
                <a:solidFill>
                  <a:srgbClr val="0000FF"/>
                </a:solidFill>
              </a:rPr>
              <a:t>write</a:t>
            </a:r>
            <a:r>
              <a:t> reusable components </a:t>
            </a:r>
            <a:r>
              <a:rPr>
                <a:solidFill>
                  <a:srgbClr val="0000FF"/>
                </a:solidFill>
              </a:rPr>
              <a:t>once</a:t>
            </a:r>
            <a:r>
              <a:t> and </a:t>
            </a:r>
            <a:r>
              <a:rPr>
                <a:solidFill>
                  <a:srgbClr val="0000FF"/>
                </a:solidFill>
              </a:rPr>
              <a:t>run</a:t>
            </a:r>
            <a:r>
              <a:t> them </a:t>
            </a:r>
            <a:r>
              <a:rPr>
                <a:solidFill>
                  <a:srgbClr val="0000FF"/>
                </a:solidFill>
              </a:rPr>
              <a:t>anywhere</a:t>
            </a:r>
            <a:r>
              <a:t> -- benefiting from the platform-independent power of Java technology.</a:t>
            </a:r>
          </a:p>
          <a:p>
            <a:pPr lvl="1" marL="498395" indent="-208025" defTabSz="832103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1800"/>
            </a:pPr>
            <a:r>
              <a:t>The goal of JavaBeans is to create a system whereby application developers can take a set of beans from a stock library and wire them together to make a full application</a:t>
            </a:r>
          </a:p>
          <a:p>
            <a:pPr lvl="1" marL="498395" indent="-208025" defTabSz="832103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1800"/>
            </a:pPr>
          </a:p>
          <a:p>
            <a:pPr lvl="1" marL="498395" indent="-208025" defTabSz="832103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1800"/>
            </a:pPr>
            <a:r>
              <a:t>The JavaBeans Specs are available at</a:t>
            </a:r>
            <a:br/>
            <a:r>
              <a:t>http://java.sun.com/products/javabeans/docs/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dvantages of Java Beans"/>
          <p:cNvSpPr txBox="1"/>
          <p:nvPr>
            <p:ph type="title" idx="4294967295"/>
          </p:nvPr>
        </p:nvSpPr>
        <p:spPr>
          <a:xfrm>
            <a:off x="457200" y="-2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Advantages of Java Beans</a:t>
            </a:r>
          </a:p>
        </p:txBody>
      </p:sp>
      <p:sp>
        <p:nvSpPr>
          <p:cNvPr id="86" name="It obtains all the benefits of Java “write-once, run-anywhere (WORA)” paradigm.…"/>
          <p:cNvSpPr txBox="1"/>
          <p:nvPr>
            <p:ph type="body" idx="4294967295"/>
          </p:nvPr>
        </p:nvSpPr>
        <p:spPr>
          <a:xfrm>
            <a:off x="457200" y="1071562"/>
            <a:ext cx="8229600" cy="5024438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It obtains all the benefits of Java “</a:t>
            </a:r>
            <a:r>
              <a:rPr>
                <a:solidFill>
                  <a:srgbClr val="00B0F0"/>
                </a:solidFill>
              </a:rPr>
              <a:t>write-once, run-anywhere (WORA)</a:t>
            </a:r>
            <a:r>
              <a:t>” paradigm.</a:t>
            </a:r>
          </a:p>
          <a:p>
            <a:pPr>
              <a:buChar char="●"/>
            </a:pPr>
            <a:r>
              <a:t>The </a:t>
            </a:r>
            <a:r>
              <a:rPr>
                <a:solidFill>
                  <a:srgbClr val="00B0F0"/>
                </a:solidFill>
              </a:rPr>
              <a:t>properties, events and methods</a:t>
            </a:r>
            <a:r>
              <a:t> of a bean that are exposed to an application builder tool can be controlled.</a:t>
            </a:r>
          </a:p>
          <a:p>
            <a:pPr>
              <a:buChar char="●"/>
            </a:pPr>
            <a:r>
              <a:t>A Bean may be designed to operate correctly in different environment, which makes it useful in global market.</a:t>
            </a:r>
          </a:p>
          <a:p>
            <a:pPr>
              <a:buChar char="●"/>
            </a:pPr>
            <a:r>
              <a:t>The configuration settings of a Bean can be saved in persistent storage and restored at a later time.  </a:t>
            </a:r>
          </a:p>
          <a:p>
            <a:pPr>
              <a:buChar char="●"/>
            </a:pPr>
            <a:r>
              <a:t>A Bean may register to receive events from other objects and can generate events that are sent to other objects.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eatures of JavaBeans"/>
          <p:cNvSpPr txBox="1"/>
          <p:nvPr>
            <p:ph type="title" idx="4294967295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Features of JavaBeans</a:t>
            </a:r>
          </a:p>
        </p:txBody>
      </p:sp>
      <p:sp>
        <p:nvSpPr>
          <p:cNvPr id="89" name="Support for introspection…"/>
          <p:cNvSpPr txBox="1"/>
          <p:nvPr>
            <p:ph type="body" idx="4294967295"/>
          </p:nvPr>
        </p:nvSpPr>
        <p:spPr>
          <a:xfrm>
            <a:off x="685800" y="1524000"/>
            <a:ext cx="7772400" cy="4419600"/>
          </a:xfrm>
          <a:prstGeom prst="rect">
            <a:avLst/>
          </a:prstGeom>
        </p:spPr>
        <p:txBody>
          <a:bodyPr/>
          <a:lstStyle/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000"/>
            </a:pPr>
            <a:r>
              <a:t>Support for </a:t>
            </a:r>
            <a:r>
              <a:rPr>
                <a:solidFill>
                  <a:srgbClr val="FF0000"/>
                </a:solidFill>
              </a:rPr>
              <a:t>introspection</a:t>
            </a:r>
          </a:p>
          <a:p>
            <a:pPr lvl="2" marL="822325" indent="-228600">
              <a:spcBef>
                <a:spcPts val="0"/>
              </a:spcBef>
              <a:buClr>
                <a:srgbClr val="E6B1AB"/>
              </a:buClr>
              <a:defRPr sz="2000"/>
            </a:pPr>
            <a:r>
              <a:t>so that a builder tool can analyze how a bean works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000"/>
            </a:pPr>
            <a:r>
              <a:t>Support for </a:t>
            </a:r>
            <a:r>
              <a:rPr>
                <a:solidFill>
                  <a:srgbClr val="FF0000"/>
                </a:solidFill>
              </a:rPr>
              <a:t>customization</a:t>
            </a:r>
          </a:p>
          <a:p>
            <a:pPr lvl="2" marL="822325" indent="-228600">
              <a:spcBef>
                <a:spcPts val="0"/>
              </a:spcBef>
              <a:buClr>
                <a:srgbClr val="E6B1AB"/>
              </a:buClr>
              <a:defRPr sz="2000"/>
            </a:pPr>
            <a:r>
              <a:t>so that when using an application builder a user can customize the appearance and behavior of a bean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000"/>
            </a:pPr>
            <a:r>
              <a:t>Support for </a:t>
            </a:r>
            <a:r>
              <a:rPr>
                <a:solidFill>
                  <a:srgbClr val="FF0000"/>
                </a:solidFill>
              </a:rPr>
              <a:t>events</a:t>
            </a:r>
          </a:p>
          <a:p>
            <a:pPr lvl="2" marL="822325" indent="-228600">
              <a:spcBef>
                <a:spcPts val="0"/>
              </a:spcBef>
              <a:buClr>
                <a:srgbClr val="E6B1AB"/>
              </a:buClr>
              <a:defRPr sz="2000"/>
            </a:pPr>
            <a:r>
              <a:t>as a simple communicator than can be used to connect up beans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000"/>
            </a:pPr>
            <a:r>
              <a:t>Support for </a:t>
            </a:r>
            <a:r>
              <a:rPr>
                <a:solidFill>
                  <a:srgbClr val="FF0000"/>
                </a:solidFill>
              </a:rPr>
              <a:t>properties</a:t>
            </a:r>
          </a:p>
          <a:p>
            <a:pPr lvl="2" marL="822325" indent="-228600">
              <a:spcBef>
                <a:spcPts val="0"/>
              </a:spcBef>
              <a:buClr>
                <a:srgbClr val="E6B1AB"/>
              </a:buClr>
              <a:defRPr sz="2000"/>
            </a:pPr>
            <a:r>
              <a:t>both for customization and for programmatic use</a:t>
            </a:r>
          </a:p>
          <a:p>
            <a:pPr lvl="1" marL="547687" indent="-228600">
              <a:spcBef>
                <a:spcPts val="300"/>
              </a:spcBef>
              <a:buClr>
                <a:schemeClr val="accent2"/>
              </a:buClr>
              <a:defRPr sz="2000"/>
            </a:pPr>
            <a:r>
              <a:t>Support for </a:t>
            </a:r>
            <a:r>
              <a:rPr>
                <a:solidFill>
                  <a:srgbClr val="FF0000"/>
                </a:solidFill>
              </a:rPr>
              <a:t>persistence</a:t>
            </a:r>
          </a:p>
          <a:p>
            <a:pPr lvl="2" marL="822325" indent="-228600">
              <a:spcBef>
                <a:spcPts val="0"/>
              </a:spcBef>
              <a:buClr>
                <a:srgbClr val="E6B1AB"/>
              </a:buClr>
              <a:defRPr sz="2000"/>
            </a:pPr>
            <a:r>
              <a:t>so that a bean can be customized in an application builder and then have its customized state saved away and reloaded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pes of Bean application builder tool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 defTabSz="886967">
              <a:defRPr sz="3400">
                <a:solidFill>
                  <a:srgbClr val="C00000"/>
                </a:solidFill>
              </a:defRPr>
            </a:lvl1pPr>
          </a:lstStyle>
          <a:p>
            <a:pPr/>
            <a:r>
              <a:t>Types of Bean application builder tools</a:t>
            </a:r>
          </a:p>
        </p:txBody>
      </p:sp>
      <p:sp>
        <p:nvSpPr>
          <p:cNvPr id="92" name="Sun provides two Bean application builder tools:-…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 marL="514350" indent="-514350">
              <a:buSzTx/>
              <a:buNone/>
            </a:pPr>
            <a:r>
              <a:t>   </a:t>
            </a:r>
          </a:p>
          <a:p>
            <a:pPr marL="514350" indent="-514350">
              <a:buSzTx/>
              <a:buNone/>
            </a:pPr>
            <a:r>
              <a:t> Sun provides </a:t>
            </a:r>
            <a:r>
              <a:rPr>
                <a:solidFill>
                  <a:srgbClr val="00B0F0"/>
                </a:solidFill>
              </a:rPr>
              <a:t>two Bean application builder tools</a:t>
            </a:r>
            <a:r>
              <a:t>:-</a:t>
            </a:r>
          </a:p>
          <a:p>
            <a:pPr marL="514350" indent="-514350">
              <a:buSzTx/>
              <a:buNone/>
            </a:pPr>
          </a:p>
          <a:p>
            <a:pPr marL="514350" indent="-514350">
              <a:buAutoNum type="arabicPeriod" startAt="1"/>
              <a:defRPr>
                <a:solidFill>
                  <a:srgbClr val="00B0F0"/>
                </a:solidFill>
              </a:defRPr>
            </a:pPr>
            <a:r>
              <a:t>Bean Developer Kit (BDK)</a:t>
            </a:r>
            <a:r>
              <a:rPr>
                <a:solidFill>
                  <a:srgbClr val="000000"/>
                </a:solidFill>
              </a:rPr>
              <a:t>-BeanBox compatible with ealier version of Java 2, version 1.4.</a:t>
            </a:r>
            <a:endParaRPr>
              <a:solidFill>
                <a:srgbClr val="000000"/>
              </a:solidFill>
            </a:endParaRPr>
          </a:p>
          <a:p>
            <a:pPr marL="514350" indent="-514350">
              <a:buAutoNum type="arabicPeriod" startAt="1"/>
            </a:pPr>
          </a:p>
          <a:p>
            <a:pPr marL="514350" indent="-514350">
              <a:buAutoNum type="arabicPeriod" startAt="2"/>
              <a:defRPr>
                <a:solidFill>
                  <a:srgbClr val="00B0F0"/>
                </a:solidFill>
              </a:defRPr>
            </a:pPr>
            <a:r>
              <a:t>Bean Builder</a:t>
            </a:r>
            <a:r>
              <a:rPr>
                <a:solidFill>
                  <a:srgbClr val="000000"/>
                </a:solidFill>
              </a:rPr>
              <a:t>- compatible with Java 2, version 1.4 or later.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ean Developer Kit (BDK)  Visually Manipulated, Builder Tools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 defTabSz="365759">
              <a:defRPr sz="1400"/>
            </a:pPr>
            <a:br/>
            <a:r>
              <a:rPr>
                <a:solidFill>
                  <a:srgbClr val="C00000"/>
                </a:solidFill>
              </a:rPr>
              <a:t>Bean Developer Kit (BDK)</a:t>
            </a:r>
            <a:br>
              <a:rPr>
                <a:solidFill>
                  <a:srgbClr val="C00000"/>
                </a:solidFill>
              </a:rPr>
            </a:br>
            <a:br>
              <a:rPr>
                <a:solidFill>
                  <a:srgbClr val="C00000"/>
                </a:solidFill>
              </a:rPr>
            </a:br>
            <a:r>
              <a:t>Visually Manipulated, Builder Tools</a:t>
            </a:r>
            <a:br/>
          </a:p>
        </p:txBody>
      </p:sp>
      <p:sp>
        <p:nvSpPr>
          <p:cNvPr id="95" name="Body"/>
          <p:cNvSpPr txBox="1"/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819400"/>
            <a:ext cx="1235075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00" y="3048000"/>
            <a:ext cx="1790700" cy="112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2200" y="5257800"/>
            <a:ext cx="2713039" cy="1196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1800" y="2667000"/>
            <a:ext cx="2971800" cy="250666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Property Sheet"/>
          <p:cNvSpPr txBox="1"/>
          <p:nvPr/>
        </p:nvSpPr>
        <p:spPr>
          <a:xfrm>
            <a:off x="6705600" y="2590800"/>
            <a:ext cx="2209800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/>
            </a:lvl1pPr>
          </a:lstStyle>
          <a:p>
            <a:pPr/>
            <a:r>
              <a:t>Property Sheet</a:t>
            </a:r>
          </a:p>
        </p:txBody>
      </p:sp>
      <p:sp>
        <p:nvSpPr>
          <p:cNvPr id="101" name="Method Tracer"/>
          <p:cNvSpPr txBox="1"/>
          <p:nvPr/>
        </p:nvSpPr>
        <p:spPr>
          <a:xfrm>
            <a:off x="6553200" y="4724400"/>
            <a:ext cx="2362200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/>
            </a:lvl1pPr>
          </a:lstStyle>
          <a:p>
            <a:pPr/>
            <a:r>
              <a:t>Method Tracer</a:t>
            </a:r>
          </a:p>
        </p:txBody>
      </p:sp>
      <p:sp>
        <p:nvSpPr>
          <p:cNvPr id="102" name="BeanBox"/>
          <p:cNvSpPr txBox="1"/>
          <p:nvPr/>
        </p:nvSpPr>
        <p:spPr>
          <a:xfrm>
            <a:off x="3657600" y="2209800"/>
            <a:ext cx="1600200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/>
            </a:lvl1pPr>
          </a:lstStyle>
          <a:p>
            <a:pPr/>
            <a:r>
              <a:t>BeanBox</a:t>
            </a:r>
          </a:p>
        </p:txBody>
      </p:sp>
      <p:sp>
        <p:nvSpPr>
          <p:cNvPr id="103" name="ToolBox"/>
          <p:cNvSpPr txBox="1"/>
          <p:nvPr/>
        </p:nvSpPr>
        <p:spPr>
          <a:xfrm>
            <a:off x="685800" y="2209800"/>
            <a:ext cx="1371600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/>
            </a:lvl1pPr>
          </a:lstStyle>
          <a:p>
            <a:pPr/>
            <a:r>
              <a:t>ToolBox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ean Developer Kit (BDK)..."/>
          <p:cNvSpPr txBox="1"/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Bean Developer Kit (BDK)...</a:t>
            </a:r>
          </a:p>
        </p:txBody>
      </p:sp>
      <p:pic>
        <p:nvPicPr>
          <p:cNvPr id="10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2057400"/>
            <a:ext cx="3789363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2825" y="2286000"/>
            <a:ext cx="3051175" cy="373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0" y="2057400"/>
            <a:ext cx="1754189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lecting the events"/>
          <p:cNvSpPr txBox="1"/>
          <p:nvPr>
            <p:ph type="title" idx="4294967295"/>
          </p:nvPr>
        </p:nvSpPr>
        <p:spPr>
          <a:xfrm>
            <a:off x="685800" y="152398"/>
            <a:ext cx="7772400" cy="1143004"/>
          </a:xfrm>
          <a:prstGeom prst="rect">
            <a:avLst/>
          </a:prstGeom>
        </p:spPr>
        <p:txBody>
          <a:bodyPr/>
          <a:lstStyle/>
          <a:p>
            <a:pPr/>
            <a:r>
              <a:t>Selecting the events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524000"/>
            <a:ext cx="52578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quity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quity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