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7"/>
          </a:xfrm>
          <a:prstGeom prst="rect">
            <a:avLst/>
          </a:prstGeom>
        </p:spPr>
        <p:txBody>
          <a:bodyPr/>
          <a:lstStyle/>
          <a:p>
            <a:pPr/>
            <a:r>
              <a:t>Title Text</a:t>
            </a:r>
          </a:p>
        </p:txBody>
      </p:sp>
      <p:sp>
        <p:nvSpPr>
          <p:cNvPr id="102" name="Body Level One…"/>
          <p:cNvSpPr txBox="1"/>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5"/>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6"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8" y="1435100"/>
            <a:ext cx="3008317"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3"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3"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java.io"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a:t>
            </a:r>
          </a:p>
        </p:txBody>
      </p:sp>
      <p:sp>
        <p:nvSpPr>
          <p:cNvPr id="113" name="Subtitle 2"/>
          <p:cNvSpPr txBox="1"/>
          <p:nvPr>
            <p:ph type="subTitle" sz="quarter" idx="1"/>
          </p:nvPr>
        </p:nvSpPr>
        <p:spPr>
          <a:prstGeom prst="rect">
            <a:avLst/>
          </a:prstGeom>
        </p:spPr>
        <p:txBody>
          <a:bodyPr/>
          <a:lstStyle/>
          <a:p>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Init( )</a:t>
            </a:r>
          </a:p>
        </p:txBody>
      </p:sp>
      <p:sp>
        <p:nvSpPr>
          <p:cNvPr id="140" name="Content Placeholder 2"/>
          <p:cNvSpPr txBox="1"/>
          <p:nvPr>
            <p:ph type="body" idx="1"/>
          </p:nvPr>
        </p:nvSpPr>
        <p:spPr>
          <a:xfrm>
            <a:off x="457200" y="1600200"/>
            <a:ext cx="8229600" cy="4525963"/>
          </a:xfrm>
          <a:prstGeom prst="rect">
            <a:avLst/>
          </a:prstGeom>
        </p:spPr>
        <p:txBody>
          <a:bodyPr/>
          <a:lstStyle/>
          <a:p>
            <a:pPr marL="0" indent="0">
              <a:buSzTx/>
              <a:buNone/>
              <a:defRPr>
                <a:solidFill>
                  <a:srgbClr val="FF0000"/>
                </a:solidFill>
                <a:latin typeface="Times New Roman"/>
                <a:ea typeface="Times New Roman"/>
                <a:cs typeface="Times New Roman"/>
                <a:sym typeface="Times New Roman"/>
              </a:defRPr>
            </a:pPr>
            <a:r>
              <a:t>Called once</a:t>
            </a:r>
          </a:p>
          <a:p>
            <a:pPr marL="0" indent="0">
              <a:buSzTx/>
              <a:buNone/>
              <a:defRPr>
                <a:solidFill>
                  <a:srgbClr val="FF0000"/>
                </a:solidFill>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Public void init() throws ServletException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Service( )</a:t>
            </a:r>
          </a:p>
        </p:txBody>
      </p:sp>
      <p:sp>
        <p:nvSpPr>
          <p:cNvPr id="143" name="Content Placeholder 2"/>
          <p:cNvSpPr txBox="1"/>
          <p:nvPr>
            <p:ph type="body" idx="1"/>
          </p:nvPr>
        </p:nvSpPr>
        <p:spPr>
          <a:xfrm>
            <a:off x="457200" y="1600200"/>
            <a:ext cx="8229600" cy="4525963"/>
          </a:xfrm>
          <a:prstGeom prst="rect">
            <a:avLst/>
          </a:prstGeom>
        </p:spPr>
        <p:txBody>
          <a:bodyPr/>
          <a:lstStyle/>
          <a:p>
            <a:pPr algn="just">
              <a:lnSpc>
                <a:spcPct val="80000"/>
              </a:lnSpc>
              <a:spcBef>
                <a:spcPts val="600"/>
              </a:spcBef>
              <a:defRPr sz="2900">
                <a:latin typeface="Times New Roman"/>
                <a:ea typeface="Times New Roman"/>
                <a:cs typeface="Times New Roman"/>
                <a:sym typeface="Times New Roman"/>
              </a:defRPr>
            </a:pPr>
            <a:r>
              <a:t>It is called by the Servlet container after the init method to allow the servlet to respond to a request.</a:t>
            </a:r>
          </a:p>
          <a:p>
            <a:pPr marL="0" indent="0" algn="just">
              <a:lnSpc>
                <a:spcPct val="80000"/>
              </a:lnSpc>
              <a:spcBef>
                <a:spcPts val="600"/>
              </a:spcBef>
              <a:buSzTx/>
              <a:buNone/>
              <a:defRPr sz="2900">
                <a:latin typeface="Times New Roman"/>
                <a:ea typeface="Times New Roman"/>
                <a:cs typeface="Times New Roman"/>
                <a:sym typeface="Times New Roman"/>
              </a:defRPr>
            </a:pPr>
          </a:p>
          <a:p>
            <a:pPr algn="just">
              <a:lnSpc>
                <a:spcPct val="80000"/>
              </a:lnSpc>
              <a:spcBef>
                <a:spcPts val="600"/>
              </a:spcBef>
              <a:defRPr sz="2900">
                <a:latin typeface="Times New Roman"/>
                <a:ea typeface="Times New Roman"/>
                <a:cs typeface="Times New Roman"/>
                <a:sym typeface="Times New Roman"/>
              </a:defRPr>
            </a:pPr>
            <a:r>
              <a:t>Receives the request from the client and identifies the type of request and deligates them to doGet( ) or doPost( ) for processing.</a:t>
            </a:r>
          </a:p>
          <a:p>
            <a:pPr marL="0" indent="0" algn="just">
              <a:lnSpc>
                <a:spcPct val="80000"/>
              </a:lnSpc>
              <a:spcBef>
                <a:spcPts val="600"/>
              </a:spcBef>
              <a:buSzTx/>
              <a:buNone/>
              <a:defRPr sz="2900">
                <a:latin typeface="Times New Roman"/>
                <a:ea typeface="Times New Roman"/>
                <a:cs typeface="Times New Roman"/>
                <a:sym typeface="Times New Roman"/>
              </a:defRPr>
            </a:pPr>
          </a:p>
          <a:p>
            <a:pPr algn="just">
              <a:lnSpc>
                <a:spcPct val="80000"/>
              </a:lnSpc>
              <a:spcBef>
                <a:spcPts val="600"/>
              </a:spcBef>
              <a:defRPr sz="2900">
                <a:latin typeface="Times New Roman"/>
                <a:ea typeface="Times New Roman"/>
                <a:cs typeface="Times New Roman"/>
                <a:sym typeface="Times New Roman"/>
              </a:defRPr>
            </a:pPr>
            <a:r>
              <a:t>Public void service(ServletRequest request,ServletResponce response) throws ServletException, IOException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doGet() and doPost()</a:t>
            </a:r>
          </a:p>
        </p:txBody>
      </p:sp>
      <p:sp>
        <p:nvSpPr>
          <p:cNvPr id="146"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600"/>
              </a:spcBef>
              <a:buSzTx/>
              <a:buNone/>
              <a:defRPr sz="2700">
                <a:latin typeface="Times New Roman"/>
                <a:ea typeface="Times New Roman"/>
                <a:cs typeface="Times New Roman"/>
                <a:sym typeface="Times New Roman"/>
              </a:defRPr>
            </a:pPr>
            <a:r>
              <a:t>Based on HTTP request type(Get or Post) following methods are called:</a:t>
            </a:r>
          </a:p>
          <a:p>
            <a:pPr marL="0" indent="0">
              <a:lnSpc>
                <a:spcPct val="80000"/>
              </a:lnSpc>
              <a:spcBef>
                <a:spcPts val="600"/>
              </a:spcBef>
              <a:buSzTx/>
              <a:buNone/>
              <a:defRPr sz="2700">
                <a:latin typeface="Times New Roman"/>
                <a:ea typeface="Times New Roman"/>
                <a:cs typeface="Times New Roman"/>
                <a:sym typeface="Times New Roman"/>
              </a:defRPr>
            </a:pPr>
          </a:p>
          <a:p>
            <a:pPr>
              <a:lnSpc>
                <a:spcPct val="80000"/>
              </a:lnSpc>
              <a:spcBef>
                <a:spcPts val="600"/>
              </a:spcBef>
              <a:defRPr sz="2700">
                <a:latin typeface="Times New Roman"/>
                <a:ea typeface="Times New Roman"/>
                <a:cs typeface="Times New Roman"/>
                <a:sym typeface="Times New Roman"/>
              </a:defRPr>
            </a:pPr>
            <a:r>
              <a:t>Public void doGet(ServletRequest request,ServletResponce response) throws ServletException, IOException</a:t>
            </a:r>
          </a:p>
          <a:p>
            <a:pPr>
              <a:lnSpc>
                <a:spcPct val="80000"/>
              </a:lnSpc>
              <a:spcBef>
                <a:spcPts val="600"/>
              </a:spcBef>
              <a:defRPr sz="2700"/>
            </a:pPr>
          </a:p>
          <a:p>
            <a:pPr>
              <a:lnSpc>
                <a:spcPct val="80000"/>
              </a:lnSpc>
              <a:spcBef>
                <a:spcPts val="600"/>
              </a:spcBef>
              <a:defRPr sz="2700"/>
            </a:pPr>
          </a:p>
          <a:p>
            <a:pPr>
              <a:lnSpc>
                <a:spcPct val="80000"/>
              </a:lnSpc>
              <a:spcBef>
                <a:spcPts val="600"/>
              </a:spcBef>
              <a:defRPr sz="2700">
                <a:latin typeface="Times New Roman"/>
                <a:ea typeface="Times New Roman"/>
                <a:cs typeface="Times New Roman"/>
                <a:sym typeface="Times New Roman"/>
              </a:defRPr>
            </a:pPr>
            <a:r>
              <a:t>Public void doPost(ServletRequest request,ServletResponce response) throws ServletException, IOException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Service( )</a:t>
            </a:r>
          </a:p>
        </p:txBody>
      </p:sp>
      <p:sp>
        <p:nvSpPr>
          <p:cNvPr id="149" name="Content Placeholder 2"/>
          <p:cNvSpPr txBox="1"/>
          <p:nvPr>
            <p:ph type="body" idx="1"/>
          </p:nvPr>
        </p:nvSpPr>
        <p:spPr>
          <a:xfrm>
            <a:off x="457200" y="1600200"/>
            <a:ext cx="8229600" cy="4525963"/>
          </a:xfrm>
          <a:prstGeom prst="rect">
            <a:avLst/>
          </a:prstGeom>
        </p:spPr>
        <p:txBody>
          <a:bodyPr/>
          <a:lstStyle/>
          <a:p>
            <a:pPr marL="0" indent="0" algn="just">
              <a:buSzTx/>
              <a:buNone/>
              <a:defRPr>
                <a:latin typeface="Times New Roman"/>
                <a:ea typeface="Times New Roman"/>
                <a:cs typeface="Times New Roman"/>
                <a:sym typeface="Times New Roman"/>
              </a:defRPr>
            </a:pPr>
            <a:r>
              <a:t>If services() are both for get and post methods. </a:t>
            </a:r>
          </a:p>
          <a:p>
            <a:pPr algn="just">
              <a:defRPr>
                <a:latin typeface="Times New Roman"/>
                <a:ea typeface="Times New Roman"/>
                <a:cs typeface="Times New Roman"/>
                <a:sym typeface="Times New Roman"/>
              </a:defRPr>
            </a:pPr>
            <a:r>
              <a:t>So if u want to use post method in html page, we use doPost() or services() in servlet class. </a:t>
            </a:r>
          </a:p>
          <a:p>
            <a:pPr algn="just">
              <a:defRPr>
                <a:latin typeface="Times New Roman"/>
                <a:ea typeface="Times New Roman"/>
                <a:cs typeface="Times New Roman"/>
                <a:sym typeface="Times New Roman"/>
              </a:defRPr>
            </a:pPr>
            <a:r>
              <a:t>if want to use get methods in html page,we can use doGet() or services() in servlet calss. </a:t>
            </a:r>
          </a:p>
          <a:p>
            <a:pPr algn="just">
              <a:defRPr>
                <a:latin typeface="Times New Roman"/>
                <a:ea typeface="Times New Roman"/>
                <a:cs typeface="Times New Roman"/>
                <a:sym typeface="Times New Roman"/>
              </a:defRPr>
            </a:pPr>
            <a:r>
              <a:t>Finally destory() is used to free the object.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Destroy( )</a:t>
            </a:r>
          </a:p>
        </p:txBody>
      </p:sp>
      <p:sp>
        <p:nvSpPr>
          <p:cNvPr id="152" name="Content Placeholder 2"/>
          <p:cNvSpPr txBox="1"/>
          <p:nvPr>
            <p:ph type="body" idx="1"/>
          </p:nvPr>
        </p:nvSpPr>
        <p:spPr>
          <a:xfrm>
            <a:off x="457200" y="1600200"/>
            <a:ext cx="8229600" cy="4525963"/>
          </a:xfrm>
          <a:prstGeom prst="rect">
            <a:avLst/>
          </a:prstGeom>
        </p:spPr>
        <p:txBody>
          <a:bodyPr/>
          <a:lstStyle/>
          <a:p>
            <a:pPr marL="0" indent="0" algn="just">
              <a:lnSpc>
                <a:spcPct val="90000"/>
              </a:lnSpc>
              <a:spcBef>
                <a:spcPts val="600"/>
              </a:spcBef>
              <a:buSzTx/>
              <a:buNone/>
              <a:defRPr sz="2900">
                <a:latin typeface="Times New Roman"/>
                <a:ea typeface="Times New Roman"/>
                <a:cs typeface="Times New Roman"/>
                <a:sym typeface="Times New Roman"/>
              </a:defRPr>
            </a:pPr>
            <a:r>
              <a:t>The Servlet Container calls the destroy( ) before removing a Servlet Instance from Service. </a:t>
            </a:r>
          </a:p>
          <a:p>
            <a:pPr marL="0" indent="0" algn="just">
              <a:lnSpc>
                <a:spcPct val="90000"/>
              </a:lnSpc>
              <a:spcBef>
                <a:spcPts val="600"/>
              </a:spcBef>
              <a:buSzTx/>
              <a:buNone/>
              <a:defRPr sz="2900">
                <a:latin typeface="Times New Roman"/>
                <a:ea typeface="Times New Roman"/>
                <a:cs typeface="Times New Roman"/>
                <a:sym typeface="Times New Roman"/>
              </a:defRPr>
            </a:pPr>
          </a:p>
          <a:p>
            <a:pPr marL="0" indent="0" algn="just">
              <a:lnSpc>
                <a:spcPct val="90000"/>
              </a:lnSpc>
              <a:spcBef>
                <a:spcPts val="600"/>
              </a:spcBef>
              <a:buSzTx/>
              <a:buNone/>
              <a:defRPr sz="2900">
                <a:latin typeface="Times New Roman"/>
                <a:ea typeface="Times New Roman"/>
                <a:cs typeface="Times New Roman"/>
                <a:sym typeface="Times New Roman"/>
              </a:defRPr>
            </a:pPr>
            <a:r>
              <a:t>Executes only once when the Servlet is removed from Server. </a:t>
            </a:r>
          </a:p>
          <a:p>
            <a:pPr marL="0" indent="0" algn="just">
              <a:lnSpc>
                <a:spcPct val="90000"/>
              </a:lnSpc>
              <a:spcBef>
                <a:spcPts val="600"/>
              </a:spcBef>
              <a:buSzTx/>
              <a:buNone/>
              <a:defRPr sz="2900">
                <a:latin typeface="Times New Roman"/>
                <a:ea typeface="Times New Roman"/>
                <a:cs typeface="Times New Roman"/>
                <a:sym typeface="Times New Roman"/>
              </a:defRPr>
            </a:pPr>
          </a:p>
          <a:p>
            <a:pPr marL="0" indent="0" algn="just">
              <a:lnSpc>
                <a:spcPct val="90000"/>
              </a:lnSpc>
              <a:spcBef>
                <a:spcPts val="600"/>
              </a:spcBef>
              <a:buSzTx/>
              <a:buNone/>
              <a:defRPr sz="2900">
                <a:solidFill>
                  <a:srgbClr val="FF0000"/>
                </a:solidFill>
                <a:latin typeface="Times New Roman"/>
                <a:ea typeface="Times New Roman"/>
                <a:cs typeface="Times New Roman"/>
                <a:sym typeface="Times New Roman"/>
              </a:defRPr>
            </a:pPr>
            <a:r>
              <a:t>Called once</a:t>
            </a:r>
          </a:p>
          <a:p>
            <a:pPr marL="0" indent="0" algn="just">
              <a:lnSpc>
                <a:spcPct val="90000"/>
              </a:lnSpc>
              <a:spcBef>
                <a:spcPts val="600"/>
              </a:spcBef>
              <a:buSzTx/>
              <a:buNone/>
              <a:defRPr sz="2900">
                <a:latin typeface="Times New Roman"/>
                <a:ea typeface="Times New Roman"/>
                <a:cs typeface="Times New Roman"/>
                <a:sym typeface="Times New Roman"/>
              </a:defRPr>
            </a:pPr>
          </a:p>
          <a:p>
            <a:pPr marL="0" indent="0" algn="just">
              <a:lnSpc>
                <a:spcPct val="90000"/>
              </a:lnSpc>
              <a:spcBef>
                <a:spcPts val="600"/>
              </a:spcBef>
              <a:buSzTx/>
              <a:buNone/>
              <a:defRPr sz="2900">
                <a:latin typeface="Times New Roman"/>
                <a:ea typeface="Times New Roman"/>
                <a:cs typeface="Times New Roman"/>
                <a:sym typeface="Times New Roman"/>
              </a:defRPr>
            </a:pPr>
            <a:r>
              <a:t>Public void destroy(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Types of Servlets </a:t>
            </a:r>
          </a:p>
        </p:txBody>
      </p:sp>
      <p:sp>
        <p:nvSpPr>
          <p:cNvPr id="155" name="Content Placeholder 2"/>
          <p:cNvSpPr txBox="1"/>
          <p:nvPr>
            <p:ph type="body" idx="1"/>
          </p:nvPr>
        </p:nvSpPr>
        <p:spPr>
          <a:xfrm>
            <a:off x="457200" y="1600200"/>
            <a:ext cx="8229600" cy="4525963"/>
          </a:xfrm>
          <a:prstGeom prst="rect">
            <a:avLst/>
          </a:prstGeom>
        </p:spPr>
        <p:txBody>
          <a:bodyPr/>
          <a:lstStyle/>
          <a:p>
            <a:pPr algn="just">
              <a:defRPr>
                <a:solidFill>
                  <a:srgbClr val="FF0000"/>
                </a:solidFill>
                <a:latin typeface="Times New Roman"/>
                <a:ea typeface="Times New Roman"/>
                <a:cs typeface="Times New Roman"/>
                <a:sym typeface="Times New Roman"/>
              </a:defRPr>
            </a:pPr>
            <a:r>
              <a:t>Generic Servlets</a:t>
            </a:r>
          </a:p>
          <a:p>
            <a:pPr marL="0" indent="0" algn="just">
              <a:buSzTx/>
              <a:buNone/>
              <a:defRPr>
                <a:latin typeface="Times New Roman"/>
                <a:ea typeface="Times New Roman"/>
                <a:cs typeface="Times New Roman"/>
                <a:sym typeface="Times New Roman"/>
              </a:defRPr>
            </a:pPr>
            <a:r>
              <a:t> – Must extend javax.servlet.Servlet </a:t>
            </a:r>
          </a:p>
          <a:p>
            <a:pPr marL="0" indent="0" algn="just">
              <a:buSzTx/>
              <a:buNone/>
              <a:defRPr>
                <a:latin typeface="Times New Roman"/>
                <a:ea typeface="Times New Roman"/>
                <a:cs typeface="Times New Roman"/>
                <a:sym typeface="Times New Roman"/>
              </a:defRPr>
            </a:pPr>
            <a:r>
              <a:t>– Protocol-independent </a:t>
            </a:r>
          </a:p>
          <a:p>
            <a:pPr marL="0" indent="0" algn="just">
              <a:buSzTx/>
              <a:buNone/>
              <a:defRPr>
                <a:latin typeface="Times New Roman"/>
                <a:ea typeface="Times New Roman"/>
                <a:cs typeface="Times New Roman"/>
                <a:sym typeface="Times New Roman"/>
              </a:defRPr>
            </a:pPr>
          </a:p>
          <a:p>
            <a:pPr marL="0" indent="0" algn="just">
              <a:buSzTx/>
              <a:buNone/>
              <a:defRPr>
                <a:solidFill>
                  <a:srgbClr val="FF0000"/>
                </a:solidFill>
                <a:latin typeface="Times New Roman"/>
                <a:ea typeface="Times New Roman"/>
                <a:cs typeface="Times New Roman"/>
                <a:sym typeface="Times New Roman"/>
              </a:defRPr>
            </a:pPr>
            <a:r>
              <a:t>• HTTP Servlets </a:t>
            </a:r>
          </a:p>
          <a:p>
            <a:pPr marL="0" indent="0" algn="just">
              <a:buSzTx/>
              <a:buNone/>
              <a:defRPr>
                <a:latin typeface="Times New Roman"/>
                <a:ea typeface="Times New Roman"/>
                <a:cs typeface="Times New Roman"/>
                <a:sym typeface="Times New Roman"/>
              </a:defRPr>
            </a:pPr>
            <a:r>
              <a:t>– Must extend javax.servlet.http.HttpServlet </a:t>
            </a:r>
          </a:p>
          <a:p>
            <a:pPr marL="0" indent="0" algn="just">
              <a:buSzTx/>
              <a:buNone/>
              <a:defRPr>
                <a:latin typeface="Times New Roman"/>
                <a:ea typeface="Times New Roman"/>
                <a:cs typeface="Times New Roman"/>
                <a:sym typeface="Times New Roman"/>
              </a:defRPr>
            </a:pPr>
            <a:r>
              <a:t>– Handling HTTP request/reply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457200" y="274635"/>
            <a:ext cx="8229600" cy="634088"/>
          </a:xfrm>
          <a:prstGeom prst="rect">
            <a:avLst/>
          </a:prstGeom>
        </p:spPr>
        <p:txBody>
          <a:bodyPr/>
          <a:lstStyle>
            <a:lvl1pPr>
              <a:defRPr b="1" sz="3900">
                <a:solidFill>
                  <a:srgbClr val="0070C0"/>
                </a:solidFill>
                <a:latin typeface="Times New Roman"/>
                <a:ea typeface="Times New Roman"/>
                <a:cs typeface="Times New Roman"/>
                <a:sym typeface="Times New Roman"/>
              </a:defRPr>
            </a:lvl1pPr>
          </a:lstStyle>
          <a:p>
            <a:pPr/>
            <a:r>
              <a:t>Example</a:t>
            </a:r>
          </a:p>
        </p:txBody>
      </p:sp>
      <p:sp>
        <p:nvSpPr>
          <p:cNvPr id="158" name="Content Placeholder 2"/>
          <p:cNvSpPr txBox="1"/>
          <p:nvPr>
            <p:ph type="body" idx="1"/>
          </p:nvPr>
        </p:nvSpPr>
        <p:spPr>
          <a:xfrm>
            <a:off x="457200" y="1124742"/>
            <a:ext cx="8229600" cy="5001424"/>
          </a:xfrm>
          <a:prstGeom prst="rect">
            <a:avLst/>
          </a:prstGeom>
        </p:spPr>
        <p:txBody>
          <a:bodyPr/>
          <a:lstStyle/>
          <a:p>
            <a:pPr marL="0" indent="0">
              <a:lnSpc>
                <a:spcPct val="80000"/>
              </a:lnSpc>
              <a:spcBef>
                <a:spcPts val="600"/>
              </a:spcBef>
              <a:buSzTx/>
              <a:buNone/>
              <a:defRPr sz="2700">
                <a:latin typeface="Times New Roman"/>
                <a:ea typeface="Times New Roman"/>
                <a:cs typeface="Times New Roman"/>
                <a:sym typeface="Times New Roman"/>
              </a:defRPr>
            </a:pPr>
            <a:r>
              <a:t>import java.io.*;</a:t>
            </a:r>
          </a:p>
          <a:p>
            <a:pPr marL="0" indent="0">
              <a:lnSpc>
                <a:spcPct val="80000"/>
              </a:lnSpc>
              <a:spcBef>
                <a:spcPts val="600"/>
              </a:spcBef>
              <a:buSzTx/>
              <a:buNone/>
              <a:defRPr sz="2700">
                <a:latin typeface="Times New Roman"/>
                <a:ea typeface="Times New Roman"/>
                <a:cs typeface="Times New Roman"/>
                <a:sym typeface="Times New Roman"/>
              </a:defRPr>
            </a:pPr>
            <a:r>
              <a:t>import javax.servlet.*;</a:t>
            </a:r>
          </a:p>
          <a:p>
            <a:pPr marL="0" indent="0">
              <a:lnSpc>
                <a:spcPct val="80000"/>
              </a:lnSpc>
              <a:spcBef>
                <a:spcPts val="600"/>
              </a:spcBef>
              <a:buSzTx/>
              <a:buNone/>
              <a:defRPr sz="2700">
                <a:latin typeface="Times New Roman"/>
                <a:ea typeface="Times New Roman"/>
                <a:cs typeface="Times New Roman"/>
                <a:sym typeface="Times New Roman"/>
              </a:defRPr>
            </a:pPr>
            <a:r>
              <a:t>import javax.servlet.http.*;</a:t>
            </a:r>
          </a:p>
          <a:p>
            <a:pPr marL="0" indent="0">
              <a:lnSpc>
                <a:spcPct val="80000"/>
              </a:lnSpc>
              <a:spcBef>
                <a:spcPts val="600"/>
              </a:spcBef>
              <a:buSzTx/>
              <a:buNone/>
              <a:defRPr sz="2700">
                <a:latin typeface="Times New Roman"/>
                <a:ea typeface="Times New Roman"/>
                <a:cs typeface="Times New Roman"/>
                <a:sym typeface="Times New Roman"/>
              </a:defRPr>
            </a:pPr>
          </a:p>
          <a:p>
            <a:pPr marL="0" indent="0">
              <a:lnSpc>
                <a:spcPct val="80000"/>
              </a:lnSpc>
              <a:spcBef>
                <a:spcPts val="600"/>
              </a:spcBef>
              <a:buSzTx/>
              <a:buNone/>
              <a:defRPr sz="2700">
                <a:latin typeface="Times New Roman"/>
                <a:ea typeface="Times New Roman"/>
                <a:cs typeface="Times New Roman"/>
                <a:sym typeface="Times New Roman"/>
              </a:defRPr>
            </a:pPr>
            <a:r>
              <a:t>public class HelloWorld extends HttpServlet </a:t>
            </a:r>
          </a:p>
          <a:p>
            <a:pPr marL="0" indent="0">
              <a:lnSpc>
                <a:spcPct val="80000"/>
              </a:lnSpc>
              <a:spcBef>
                <a:spcPts val="600"/>
              </a:spcBef>
              <a:buSzTx/>
              <a:buNone/>
              <a:defRPr sz="2700">
                <a:latin typeface="Times New Roman"/>
                <a:ea typeface="Times New Roman"/>
                <a:cs typeface="Times New Roman"/>
                <a:sym typeface="Times New Roman"/>
              </a:defRPr>
            </a:pPr>
            <a:r>
              <a:t>{</a:t>
            </a:r>
          </a:p>
          <a:p>
            <a:pPr marL="0" indent="0">
              <a:lnSpc>
                <a:spcPct val="80000"/>
              </a:lnSpc>
              <a:spcBef>
                <a:spcPts val="600"/>
              </a:spcBef>
              <a:buSzTx/>
              <a:buNone/>
              <a:defRPr sz="2700">
                <a:latin typeface="Times New Roman"/>
                <a:ea typeface="Times New Roman"/>
                <a:cs typeface="Times New Roman"/>
                <a:sym typeface="Times New Roman"/>
              </a:defRPr>
            </a:pPr>
            <a:r>
              <a:t>	private String message;</a:t>
            </a:r>
          </a:p>
          <a:p>
            <a:pPr marL="0" indent="0">
              <a:lnSpc>
                <a:spcPct val="80000"/>
              </a:lnSpc>
              <a:spcBef>
                <a:spcPts val="600"/>
              </a:spcBef>
              <a:buSzTx/>
              <a:buNone/>
              <a:defRPr sz="2700">
                <a:latin typeface="Times New Roman"/>
                <a:ea typeface="Times New Roman"/>
                <a:cs typeface="Times New Roman"/>
                <a:sym typeface="Times New Roman"/>
              </a:defRPr>
            </a:pPr>
            <a:r>
              <a:t>	public void init() throws ServletException </a:t>
            </a:r>
          </a:p>
          <a:p>
            <a:pPr marL="0" indent="0">
              <a:lnSpc>
                <a:spcPct val="80000"/>
              </a:lnSpc>
              <a:spcBef>
                <a:spcPts val="600"/>
              </a:spcBef>
              <a:buSzTx/>
              <a:buNone/>
              <a:defRPr sz="2700">
                <a:latin typeface="Times New Roman"/>
                <a:ea typeface="Times New Roman"/>
                <a:cs typeface="Times New Roman"/>
                <a:sym typeface="Times New Roman"/>
              </a:defRPr>
            </a:pPr>
            <a:r>
              <a:t>	{</a:t>
            </a:r>
          </a:p>
          <a:p>
            <a:pPr marL="0" indent="0">
              <a:lnSpc>
                <a:spcPct val="80000"/>
              </a:lnSpc>
              <a:spcBef>
                <a:spcPts val="600"/>
              </a:spcBef>
              <a:buSzTx/>
              <a:buNone/>
              <a:defRPr sz="2700">
                <a:latin typeface="Times New Roman"/>
                <a:ea typeface="Times New Roman"/>
                <a:cs typeface="Times New Roman"/>
                <a:sym typeface="Times New Roman"/>
              </a:defRPr>
            </a:pPr>
            <a:r>
              <a:t>     		 </a:t>
            </a:r>
            <a:r>
              <a:rPr>
                <a:solidFill>
                  <a:srgbClr val="FF0000"/>
                </a:solidFill>
              </a:rPr>
              <a:t>// Do required initialization</a:t>
            </a:r>
          </a:p>
          <a:p>
            <a:pPr marL="0" indent="0">
              <a:lnSpc>
                <a:spcPct val="80000"/>
              </a:lnSpc>
              <a:spcBef>
                <a:spcPts val="600"/>
              </a:spcBef>
              <a:buSzTx/>
              <a:buNone/>
              <a:defRPr sz="2700">
                <a:latin typeface="Times New Roman"/>
                <a:ea typeface="Times New Roman"/>
                <a:cs typeface="Times New Roman"/>
                <a:sym typeface="Times New Roman"/>
              </a:defRPr>
            </a:pPr>
            <a:r>
              <a:t>      		message = "Hello World";</a:t>
            </a:r>
          </a:p>
          <a:p>
            <a:pPr marL="0" indent="0">
              <a:lnSpc>
                <a:spcPct val="80000"/>
              </a:lnSpc>
              <a:spcBef>
                <a:spcPts val="600"/>
              </a:spcBef>
              <a:buSzTx/>
              <a:buNone/>
              <a:defRPr sz="2700">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8">
                                            <p:txEl>
                                              <p:pRg st="4" end="4"/>
                                            </p:txEl>
                                          </p:spTgt>
                                        </p:tgtEl>
                                        <p:attrNameLst>
                                          <p:attrName>style.visibility</p:attrName>
                                        </p:attrNameLst>
                                      </p:cBhvr>
                                      <p:to>
                                        <p:strVal val="visible"/>
                                      </p:to>
                                    </p:set>
                                    <p:animEffect filter="dissolve" transition="in">
                                      <p:cBhvr>
                                        <p:cTn id="7" dur="500"/>
                                        <p:tgtEl>
                                          <p:spTgt spid="15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1" fill="hold">
                                  <p:stCondLst>
                                    <p:cond delay="0"/>
                                  </p:stCondLst>
                                  <p:iterate type="el" backwards="0">
                                    <p:tmAbs val="0"/>
                                  </p:iterate>
                                  <p:childTnLst>
                                    <p:set>
                                      <p:cBhvr>
                                        <p:cTn id="11" fill="hold"/>
                                        <p:tgtEl>
                                          <p:spTgt spid="158">
                                            <p:txEl>
                                              <p:pRg st="5" end="5"/>
                                            </p:txEl>
                                          </p:spTgt>
                                        </p:tgtEl>
                                        <p:attrNameLst>
                                          <p:attrName>style.visibility</p:attrName>
                                        </p:attrNameLst>
                                      </p:cBhvr>
                                      <p:to>
                                        <p:strVal val="visible"/>
                                      </p:to>
                                    </p:set>
                                    <p:animEffect filter="dissolve" transition="in">
                                      <p:cBhvr>
                                        <p:cTn id="12" dur="500"/>
                                        <p:tgtEl>
                                          <p:spTgt spid="15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1" fill="hold">
                                  <p:stCondLst>
                                    <p:cond delay="0"/>
                                  </p:stCondLst>
                                  <p:iterate type="el" backwards="0">
                                    <p:tmAbs val="0"/>
                                  </p:iterate>
                                  <p:childTnLst>
                                    <p:set>
                                      <p:cBhvr>
                                        <p:cTn id="16" fill="hold"/>
                                        <p:tgtEl>
                                          <p:spTgt spid="158">
                                            <p:txEl>
                                              <p:pRg st="6" end="6"/>
                                            </p:txEl>
                                          </p:spTgt>
                                        </p:tgtEl>
                                        <p:attrNameLst>
                                          <p:attrName>style.visibility</p:attrName>
                                        </p:attrNameLst>
                                      </p:cBhvr>
                                      <p:to>
                                        <p:strVal val="visible"/>
                                      </p:to>
                                    </p:set>
                                    <p:animEffect filter="dissolve" transition="in">
                                      <p:cBhvr>
                                        <p:cTn id="17" dur="500"/>
                                        <p:tgtEl>
                                          <p:spTgt spid="15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1" fill="hold">
                                  <p:stCondLst>
                                    <p:cond delay="0"/>
                                  </p:stCondLst>
                                  <p:iterate type="el" backwards="0">
                                    <p:tmAbs val="0"/>
                                  </p:iterate>
                                  <p:childTnLst>
                                    <p:set>
                                      <p:cBhvr>
                                        <p:cTn id="21" fill="hold"/>
                                        <p:tgtEl>
                                          <p:spTgt spid="158">
                                            <p:txEl>
                                              <p:pRg st="7" end="7"/>
                                            </p:txEl>
                                          </p:spTgt>
                                        </p:tgtEl>
                                        <p:attrNameLst>
                                          <p:attrName>style.visibility</p:attrName>
                                        </p:attrNameLst>
                                      </p:cBhvr>
                                      <p:to>
                                        <p:strVal val="visible"/>
                                      </p:to>
                                    </p:set>
                                    <p:animEffect filter="dissolve" transition="in">
                                      <p:cBhvr>
                                        <p:cTn id="22" dur="500"/>
                                        <p:tgtEl>
                                          <p:spTgt spid="15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1" fill="hold">
                                  <p:stCondLst>
                                    <p:cond delay="0"/>
                                  </p:stCondLst>
                                  <p:iterate type="el" backwards="0">
                                    <p:tmAbs val="0"/>
                                  </p:iterate>
                                  <p:childTnLst>
                                    <p:set>
                                      <p:cBhvr>
                                        <p:cTn id="26" fill="hold"/>
                                        <p:tgtEl>
                                          <p:spTgt spid="158">
                                            <p:txEl>
                                              <p:pRg st="8" end="8"/>
                                            </p:txEl>
                                          </p:spTgt>
                                        </p:tgtEl>
                                        <p:attrNameLst>
                                          <p:attrName>style.visibility</p:attrName>
                                        </p:attrNameLst>
                                      </p:cBhvr>
                                      <p:to>
                                        <p:strVal val="visible"/>
                                      </p:to>
                                    </p:set>
                                    <p:animEffect filter="dissolve" transition="in">
                                      <p:cBhvr>
                                        <p:cTn id="27" dur="500"/>
                                        <p:tgtEl>
                                          <p:spTgt spid="158">
                                            <p:txEl>
                                              <p:pRg st="8" end="8"/>
                                            </p:txEl>
                                          </p:spTgt>
                                        </p:tgtEl>
                                      </p:cBhvr>
                                    </p:animEffect>
                                  </p:childTnLst>
                                </p:cTn>
                              </p:par>
                            </p:childTnLst>
                          </p:cTn>
                        </p:par>
                        <p:par>
                          <p:cTn id="28" fill="hold">
                            <p:stCondLst>
                              <p:cond delay="500"/>
                            </p:stCondLst>
                            <p:childTnLst>
                              <p:par>
                                <p:cTn id="29" presetClass="entr" nodeType="afterEffect" presetID="9" grpId="1" fill="hold">
                                  <p:stCondLst>
                                    <p:cond delay="0"/>
                                  </p:stCondLst>
                                  <p:iterate type="el" backwards="0">
                                    <p:tmAbs val="0"/>
                                  </p:iterate>
                                  <p:childTnLst>
                                    <p:set>
                                      <p:cBhvr>
                                        <p:cTn id="30" fill="hold"/>
                                        <p:tgtEl>
                                          <p:spTgt spid="158">
                                            <p:txEl>
                                              <p:pRg st="9" end="9"/>
                                            </p:txEl>
                                          </p:spTgt>
                                        </p:tgtEl>
                                        <p:attrNameLst>
                                          <p:attrName>style.visibility</p:attrName>
                                        </p:attrNameLst>
                                      </p:cBhvr>
                                      <p:to>
                                        <p:strVal val="visible"/>
                                      </p:to>
                                    </p:set>
                                    <p:animEffect filter="dissolve" transition="in">
                                      <p:cBhvr>
                                        <p:cTn id="31" dur="500"/>
                                        <p:tgtEl>
                                          <p:spTgt spid="158">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1" fill="hold">
                                  <p:stCondLst>
                                    <p:cond delay="0"/>
                                  </p:stCondLst>
                                  <p:iterate type="el" backwards="0">
                                    <p:tmAbs val="0"/>
                                  </p:iterate>
                                  <p:childTnLst>
                                    <p:set>
                                      <p:cBhvr>
                                        <p:cTn id="35" fill="hold"/>
                                        <p:tgtEl>
                                          <p:spTgt spid="158">
                                            <p:txEl>
                                              <p:pRg st="10" end="10"/>
                                            </p:txEl>
                                          </p:spTgt>
                                        </p:tgtEl>
                                        <p:attrNameLst>
                                          <p:attrName>style.visibility</p:attrName>
                                        </p:attrNameLst>
                                      </p:cBhvr>
                                      <p:to>
                                        <p:strVal val="visible"/>
                                      </p:to>
                                    </p:set>
                                    <p:animEffect filter="dissolve" transition="in">
                                      <p:cBhvr>
                                        <p:cTn id="36" dur="500"/>
                                        <p:tgtEl>
                                          <p:spTgt spid="158">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1" fill="hold">
                                  <p:stCondLst>
                                    <p:cond delay="0"/>
                                  </p:stCondLst>
                                  <p:iterate type="el" backwards="0">
                                    <p:tmAbs val="0"/>
                                  </p:iterate>
                                  <p:childTnLst>
                                    <p:set>
                                      <p:cBhvr>
                                        <p:cTn id="40" fill="hold"/>
                                        <p:tgtEl>
                                          <p:spTgt spid="158">
                                            <p:txEl>
                                              <p:pRg st="11" end="11"/>
                                            </p:txEl>
                                          </p:spTgt>
                                        </p:tgtEl>
                                        <p:attrNameLst>
                                          <p:attrName>style.visibility</p:attrName>
                                        </p:attrNameLst>
                                      </p:cBhvr>
                                      <p:to>
                                        <p:strVal val="visible"/>
                                      </p:to>
                                    </p:set>
                                    <p:animEffect filter="dissolve" transition="in">
                                      <p:cBhvr>
                                        <p:cTn id="41" dur="500"/>
                                        <p:tgtEl>
                                          <p:spTgt spid="158">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457200" y="274636"/>
            <a:ext cx="8229600" cy="994126"/>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Example</a:t>
            </a:r>
          </a:p>
        </p:txBody>
      </p:sp>
      <p:sp>
        <p:nvSpPr>
          <p:cNvPr id="161" name="Content Placeholder 2"/>
          <p:cNvSpPr txBox="1"/>
          <p:nvPr>
            <p:ph type="body" idx="1"/>
          </p:nvPr>
        </p:nvSpPr>
        <p:spPr>
          <a:xfrm>
            <a:off x="457200" y="1600200"/>
            <a:ext cx="8229600" cy="4525963"/>
          </a:xfrm>
          <a:prstGeom prst="rect">
            <a:avLst/>
          </a:prstGeom>
        </p:spPr>
        <p:txBody>
          <a:bodyPr/>
          <a:lstStyle/>
          <a:p>
            <a:pPr marL="0" indent="0">
              <a:spcBef>
                <a:spcPts val="500"/>
              </a:spcBef>
              <a:buSzTx/>
              <a:buNone/>
              <a:defRPr sz="2400">
                <a:latin typeface="Times New Roman"/>
                <a:ea typeface="Times New Roman"/>
                <a:cs typeface="Times New Roman"/>
                <a:sym typeface="Times New Roman"/>
              </a:defRPr>
            </a:pPr>
            <a:r>
              <a:t>public void doGet(HttpServletRequest request, HttpServletResponse response) throws ServletException, IOException </a:t>
            </a:r>
          </a:p>
          <a:p>
            <a:pPr marL="0" indent="0">
              <a:spcBef>
                <a:spcPts val="500"/>
              </a:spcBef>
              <a:buSzTx/>
              <a:buNone/>
              <a:defRPr sz="2400">
                <a:latin typeface="Times New Roman"/>
                <a:ea typeface="Times New Roman"/>
                <a:cs typeface="Times New Roman"/>
                <a:sym typeface="Times New Roman"/>
              </a:defRPr>
            </a:pPr>
            <a:r>
              <a:t>{</a:t>
            </a:r>
          </a:p>
          <a:p>
            <a:pPr marL="0" indent="0">
              <a:spcBef>
                <a:spcPts val="500"/>
              </a:spcBef>
              <a:buSzTx/>
              <a:buNone/>
              <a:defRPr sz="2400">
                <a:latin typeface="Times New Roman"/>
                <a:ea typeface="Times New Roman"/>
                <a:cs typeface="Times New Roman"/>
                <a:sym typeface="Times New Roman"/>
              </a:defRPr>
            </a:pPr>
            <a:r>
              <a:t>      </a:t>
            </a:r>
            <a:r>
              <a:rPr>
                <a:solidFill>
                  <a:srgbClr val="FF0000"/>
                </a:solidFill>
              </a:rPr>
              <a:t>// Set response content type</a:t>
            </a:r>
            <a:endParaRPr>
              <a:solidFill>
                <a:srgbClr val="FF0000"/>
              </a:solidFill>
            </a:endParaRPr>
          </a:p>
          <a:p>
            <a:pPr marL="0" indent="0">
              <a:spcBef>
                <a:spcPts val="500"/>
              </a:spcBef>
              <a:buSzTx/>
              <a:buNone/>
              <a:defRPr sz="2400">
                <a:latin typeface="Times New Roman"/>
                <a:ea typeface="Times New Roman"/>
                <a:cs typeface="Times New Roman"/>
                <a:sym typeface="Times New Roman"/>
              </a:defRPr>
            </a:pPr>
            <a:r>
              <a:t>      response.setContentType("text/html");</a:t>
            </a:r>
          </a:p>
          <a:p>
            <a:pPr marL="0" indent="0">
              <a:buSzTx/>
              <a:buNone/>
              <a:defRPr sz="2400">
                <a:latin typeface="Times New Roman"/>
                <a:ea typeface="Times New Roman"/>
                <a:cs typeface="Times New Roman"/>
                <a:sym typeface="Times New Roman"/>
              </a:defRPr>
            </a:pPr>
          </a:p>
          <a:p>
            <a:pPr marL="0" indent="0">
              <a:spcBef>
                <a:spcPts val="500"/>
              </a:spcBef>
              <a:buSzTx/>
              <a:buNone/>
              <a:defRPr sz="2400">
                <a:latin typeface="Times New Roman"/>
                <a:ea typeface="Times New Roman"/>
                <a:cs typeface="Times New Roman"/>
                <a:sym typeface="Times New Roman"/>
              </a:defRPr>
            </a:pPr>
            <a:r>
              <a:t>      </a:t>
            </a:r>
            <a:r>
              <a:rPr>
                <a:solidFill>
                  <a:srgbClr val="FF0000"/>
                </a:solidFill>
              </a:rPr>
              <a:t>// Actual logic goes here</a:t>
            </a:r>
            <a:endParaRPr>
              <a:solidFill>
                <a:srgbClr val="FF0000"/>
              </a:solidFill>
            </a:endParaRPr>
          </a:p>
          <a:p>
            <a:pPr marL="0" indent="0">
              <a:spcBef>
                <a:spcPts val="500"/>
              </a:spcBef>
              <a:buSzTx/>
              <a:buNone/>
              <a:defRPr sz="2400">
                <a:latin typeface="Times New Roman"/>
                <a:ea typeface="Times New Roman"/>
                <a:cs typeface="Times New Roman"/>
                <a:sym typeface="Times New Roman"/>
              </a:defRPr>
            </a:pPr>
            <a:r>
              <a:t>      PrintWriter out = response.getWriter();</a:t>
            </a:r>
          </a:p>
          <a:p>
            <a:pPr marL="0" indent="0">
              <a:spcBef>
                <a:spcPts val="500"/>
              </a:spcBef>
              <a:buSzTx/>
              <a:buNone/>
              <a:defRPr sz="2400">
                <a:latin typeface="Times New Roman"/>
                <a:ea typeface="Times New Roman"/>
                <a:cs typeface="Times New Roman"/>
                <a:sym typeface="Times New Roman"/>
              </a:defRPr>
            </a:pPr>
            <a:r>
              <a:t>      out.println("&lt;h1&gt;" + message + "&lt;/h1&gt;");</a:t>
            </a:r>
          </a:p>
          <a:p>
            <a:pPr marL="0" indent="0">
              <a:spcBef>
                <a:spcPts val="500"/>
              </a:spcBef>
              <a:buSzTx/>
              <a:buNone/>
              <a:defRPr sz="2400">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1">
                                            <p:bg/>
                                          </p:spTgt>
                                        </p:tgtEl>
                                        <p:attrNameLst>
                                          <p:attrName>style.visibility</p:attrName>
                                        </p:attrNameLst>
                                      </p:cBhvr>
                                      <p:to>
                                        <p:strVal val="visible"/>
                                      </p:to>
                                    </p:set>
                                    <p:animEffect filter="dissolve" transition="in">
                                      <p:cBhvr>
                                        <p:cTn id="7" dur="500"/>
                                        <p:tgtEl>
                                          <p:spTgt spid="16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61">
                                            <p:txEl>
                                              <p:pRg st="0" end="0"/>
                                            </p:txEl>
                                          </p:spTgt>
                                        </p:tgtEl>
                                        <p:attrNameLst>
                                          <p:attrName>style.visibility</p:attrName>
                                        </p:attrNameLst>
                                      </p:cBhvr>
                                      <p:to>
                                        <p:strVal val="visible"/>
                                      </p:to>
                                    </p:set>
                                    <p:animEffect filter="dissolve" transition="in">
                                      <p:cBhvr>
                                        <p:cTn id="10" dur="500"/>
                                        <p:tgtEl>
                                          <p:spTgt spid="161">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61">
                                            <p:txEl>
                                              <p:pRg st="1" end="1"/>
                                            </p:txEl>
                                          </p:spTgt>
                                        </p:tgtEl>
                                        <p:attrNameLst>
                                          <p:attrName>style.visibility</p:attrName>
                                        </p:attrNameLst>
                                      </p:cBhvr>
                                      <p:to>
                                        <p:strVal val="visible"/>
                                      </p:to>
                                    </p:set>
                                    <p:animEffect filter="dissolve" transition="in">
                                      <p:cBhvr>
                                        <p:cTn id="14" dur="500"/>
                                        <p:tgtEl>
                                          <p:spTgt spid="161">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61">
                                            <p:txEl>
                                              <p:pRg st="2" end="2"/>
                                            </p:txEl>
                                          </p:spTgt>
                                        </p:tgtEl>
                                        <p:attrNameLst>
                                          <p:attrName>style.visibility</p:attrName>
                                        </p:attrNameLst>
                                      </p:cBhvr>
                                      <p:to>
                                        <p:strVal val="visible"/>
                                      </p:to>
                                    </p:set>
                                    <p:animEffect filter="dissolve" transition="in">
                                      <p:cBhvr>
                                        <p:cTn id="18" dur="500"/>
                                        <p:tgtEl>
                                          <p:spTgt spid="16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161">
                                            <p:txEl>
                                              <p:pRg st="3" end="3"/>
                                            </p:txEl>
                                          </p:spTgt>
                                        </p:tgtEl>
                                        <p:attrNameLst>
                                          <p:attrName>style.visibility</p:attrName>
                                        </p:attrNameLst>
                                      </p:cBhvr>
                                      <p:to>
                                        <p:strVal val="visible"/>
                                      </p:to>
                                    </p:set>
                                    <p:animEffect filter="dissolve" transition="in">
                                      <p:cBhvr>
                                        <p:cTn id="23" dur="500"/>
                                        <p:tgtEl>
                                          <p:spTgt spid="16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1" fill="hold">
                                  <p:stCondLst>
                                    <p:cond delay="0"/>
                                  </p:stCondLst>
                                  <p:iterate type="el" backwards="0">
                                    <p:tmAbs val="0"/>
                                  </p:iterate>
                                  <p:childTnLst>
                                    <p:set>
                                      <p:cBhvr>
                                        <p:cTn id="27" fill="hold"/>
                                        <p:tgtEl>
                                          <p:spTgt spid="161">
                                            <p:txEl>
                                              <p:pRg st="4" end="4"/>
                                            </p:txEl>
                                          </p:spTgt>
                                        </p:tgtEl>
                                        <p:attrNameLst>
                                          <p:attrName>style.visibility</p:attrName>
                                        </p:attrNameLst>
                                      </p:cBhvr>
                                      <p:to>
                                        <p:strVal val="visible"/>
                                      </p:to>
                                    </p:set>
                                    <p:animEffect filter="dissolve" transition="in">
                                      <p:cBhvr>
                                        <p:cTn id="28" dur="500"/>
                                        <p:tgtEl>
                                          <p:spTgt spid="16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1" fill="hold">
                                  <p:stCondLst>
                                    <p:cond delay="0"/>
                                  </p:stCondLst>
                                  <p:iterate type="el" backwards="0">
                                    <p:tmAbs val="0"/>
                                  </p:iterate>
                                  <p:childTnLst>
                                    <p:set>
                                      <p:cBhvr>
                                        <p:cTn id="32" fill="hold"/>
                                        <p:tgtEl>
                                          <p:spTgt spid="161">
                                            <p:txEl>
                                              <p:pRg st="5" end="5"/>
                                            </p:txEl>
                                          </p:spTgt>
                                        </p:tgtEl>
                                        <p:attrNameLst>
                                          <p:attrName>style.visibility</p:attrName>
                                        </p:attrNameLst>
                                      </p:cBhvr>
                                      <p:to>
                                        <p:strVal val="visible"/>
                                      </p:to>
                                    </p:set>
                                    <p:animEffect filter="dissolve" transition="in">
                                      <p:cBhvr>
                                        <p:cTn id="33" dur="500"/>
                                        <p:tgtEl>
                                          <p:spTgt spid="161">
                                            <p:txEl>
                                              <p:pRg st="5" end="5"/>
                                            </p:txEl>
                                          </p:spTgt>
                                        </p:tgtEl>
                                      </p:cBhvr>
                                    </p:animEffect>
                                  </p:childTnLst>
                                </p:cTn>
                              </p:par>
                            </p:childTnLst>
                          </p:cTn>
                        </p:par>
                        <p:par>
                          <p:cTn id="34" fill="hold">
                            <p:stCondLst>
                              <p:cond delay="500"/>
                            </p:stCondLst>
                            <p:childTnLst>
                              <p:par>
                                <p:cTn id="35" presetClass="entr" nodeType="afterEffect" presetID="9" grpId="1" fill="hold">
                                  <p:stCondLst>
                                    <p:cond delay="0"/>
                                  </p:stCondLst>
                                  <p:iterate type="el" backwards="0">
                                    <p:tmAbs val="0"/>
                                  </p:iterate>
                                  <p:childTnLst>
                                    <p:set>
                                      <p:cBhvr>
                                        <p:cTn id="36" fill="hold"/>
                                        <p:tgtEl>
                                          <p:spTgt spid="161">
                                            <p:txEl>
                                              <p:pRg st="6" end="6"/>
                                            </p:txEl>
                                          </p:spTgt>
                                        </p:tgtEl>
                                        <p:attrNameLst>
                                          <p:attrName>style.visibility</p:attrName>
                                        </p:attrNameLst>
                                      </p:cBhvr>
                                      <p:to>
                                        <p:strVal val="visible"/>
                                      </p:to>
                                    </p:set>
                                    <p:animEffect filter="dissolve" transition="in">
                                      <p:cBhvr>
                                        <p:cTn id="37" dur="500"/>
                                        <p:tgtEl>
                                          <p:spTgt spid="1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1" fill="hold">
                                  <p:stCondLst>
                                    <p:cond delay="0"/>
                                  </p:stCondLst>
                                  <p:iterate type="el" backwards="0">
                                    <p:tmAbs val="0"/>
                                  </p:iterate>
                                  <p:childTnLst>
                                    <p:set>
                                      <p:cBhvr>
                                        <p:cTn id="41" fill="hold"/>
                                        <p:tgtEl>
                                          <p:spTgt spid="161">
                                            <p:txEl>
                                              <p:pRg st="7" end="7"/>
                                            </p:txEl>
                                          </p:spTgt>
                                        </p:tgtEl>
                                        <p:attrNameLst>
                                          <p:attrName>style.visibility</p:attrName>
                                        </p:attrNameLst>
                                      </p:cBhvr>
                                      <p:to>
                                        <p:strVal val="visible"/>
                                      </p:to>
                                    </p:set>
                                    <p:animEffect filter="dissolve" transition="in">
                                      <p:cBhvr>
                                        <p:cTn id="42" dur="500"/>
                                        <p:tgtEl>
                                          <p:spTgt spid="16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 fill="hold">
                                  <p:stCondLst>
                                    <p:cond delay="0"/>
                                  </p:stCondLst>
                                  <p:iterate type="el" backwards="0">
                                    <p:tmAbs val="0"/>
                                  </p:iterate>
                                  <p:childTnLst>
                                    <p:set>
                                      <p:cBhvr>
                                        <p:cTn id="46" fill="hold"/>
                                        <p:tgtEl>
                                          <p:spTgt spid="161">
                                            <p:txEl>
                                              <p:pRg st="8" end="8"/>
                                            </p:txEl>
                                          </p:spTgt>
                                        </p:tgtEl>
                                        <p:attrNameLst>
                                          <p:attrName>style.visibility</p:attrName>
                                        </p:attrNameLst>
                                      </p:cBhvr>
                                      <p:to>
                                        <p:strVal val="visible"/>
                                      </p:to>
                                    </p:set>
                                    <p:animEffect filter="dissolve" transition="in">
                                      <p:cBhvr>
                                        <p:cTn id="47" dur="500"/>
                                        <p:tgtEl>
                                          <p:spTgt spid="16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1"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Example</a:t>
            </a:r>
          </a:p>
        </p:txBody>
      </p:sp>
      <p:sp>
        <p:nvSpPr>
          <p:cNvPr id="164" name="Content Placeholder 2"/>
          <p:cNvSpPr txBox="1"/>
          <p:nvPr>
            <p:ph type="body" idx="1"/>
          </p:nvPr>
        </p:nvSpPr>
        <p:spPr>
          <a:xfrm>
            <a:off x="457200" y="1600200"/>
            <a:ext cx="8229600" cy="4525963"/>
          </a:xfrm>
          <a:prstGeom prst="rect">
            <a:avLst/>
          </a:prstGeom>
        </p:spPr>
        <p:txBody>
          <a:bodyPr/>
          <a:lstStyle/>
          <a:p>
            <a:pPr marL="0" indent="0">
              <a:buSzTx/>
              <a:buNone/>
              <a:defRPr>
                <a:latin typeface="Times New Roman"/>
                <a:ea typeface="Times New Roman"/>
                <a:cs typeface="Times New Roman"/>
                <a:sym typeface="Times New Roman"/>
              </a:defRPr>
            </a:pPr>
            <a:r>
              <a:t> public void destroy() {</a:t>
            </a:r>
          </a:p>
          <a:p>
            <a:pPr marL="0" indent="0">
              <a:buSzTx/>
              <a:buNone/>
              <a:defRPr>
                <a:solidFill>
                  <a:srgbClr val="FF0000"/>
                </a:solidFill>
                <a:latin typeface="Times New Roman"/>
                <a:ea typeface="Times New Roman"/>
                <a:cs typeface="Times New Roman"/>
                <a:sym typeface="Times New Roman"/>
              </a:defRPr>
            </a:pPr>
            <a:r>
              <a:t>      // do nothing.</a:t>
            </a:r>
          </a:p>
          <a:p>
            <a:pPr marL="0" indent="0">
              <a:buSzTx/>
              <a:buNone/>
              <a:defRPr>
                <a:latin typeface="Times New Roman"/>
                <a:ea typeface="Times New Roman"/>
                <a:cs typeface="Times New Roman"/>
                <a:sym typeface="Times New Roman"/>
              </a:defRPr>
            </a:pPr>
            <a:r>
              <a:t>   }</a:t>
            </a:r>
          </a:p>
          <a:p>
            <a:pPr marL="0" indent="0">
              <a:buSzTx/>
              <a:buNone/>
              <a:defRPr>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Compiling a Servlet</a:t>
            </a:r>
          </a:p>
        </p:txBody>
      </p:sp>
      <p:sp>
        <p:nvSpPr>
          <p:cNvPr id="167" name="Content Placeholder 2"/>
          <p:cNvSpPr txBox="1"/>
          <p:nvPr>
            <p:ph type="body" idx="1"/>
          </p:nvPr>
        </p:nvSpPr>
        <p:spPr>
          <a:xfrm>
            <a:off x="457200" y="1600200"/>
            <a:ext cx="8229600" cy="4525963"/>
          </a:xfrm>
          <a:prstGeom prst="rect">
            <a:avLst/>
          </a:prstGeom>
        </p:spPr>
        <p:txBody>
          <a:bodyPr/>
          <a:lstStyle/>
          <a:p>
            <a:pPr marL="0" indent="0">
              <a:buSzTx/>
              <a:buNone/>
              <a:defRPr>
                <a:solidFill>
                  <a:srgbClr val="FF0000"/>
                </a:solidFill>
                <a:latin typeface="Times New Roman"/>
                <a:ea typeface="Times New Roman"/>
                <a:cs typeface="Times New Roman"/>
                <a:sym typeface="Times New Roman"/>
              </a:defRPr>
            </a:pPr>
            <a:r>
              <a:t>javac HelloWorld.java</a:t>
            </a:r>
          </a:p>
          <a:p>
            <a:pPr marL="0" indent="0">
              <a:buSzTx/>
              <a:buNone/>
              <a:defRPr>
                <a:solidFill>
                  <a:srgbClr val="FF0000"/>
                </a:solidFill>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If everything goes fine, above compilation would produce </a:t>
            </a:r>
            <a:r>
              <a:rPr b="1"/>
              <a:t>HelloWorld.class </a:t>
            </a:r>
            <a:r>
              <a:t>file in the same directory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a:t>
            </a:r>
          </a:p>
        </p:txBody>
      </p:sp>
      <p:sp>
        <p:nvSpPr>
          <p:cNvPr id="116" name="Content Placeholder 2"/>
          <p:cNvSpPr txBox="1"/>
          <p:nvPr>
            <p:ph type="body" idx="1"/>
          </p:nvPr>
        </p:nvSpPr>
        <p:spPr>
          <a:xfrm>
            <a:off x="457200" y="1600200"/>
            <a:ext cx="8229600" cy="4525963"/>
          </a:xfrm>
          <a:prstGeom prst="rect">
            <a:avLst/>
          </a:prstGeom>
        </p:spPr>
        <p:txBody>
          <a:bodyPr/>
          <a:lstStyle/>
          <a:p>
            <a:pPr algn="just">
              <a:defRPr>
                <a:latin typeface="Times New Roman"/>
                <a:ea typeface="Times New Roman"/>
                <a:cs typeface="Times New Roman"/>
                <a:sym typeface="Times New Roman"/>
              </a:defRPr>
            </a:pPr>
            <a:r>
              <a:t>Java Servlets are the </a:t>
            </a:r>
            <a:r>
              <a:rPr>
                <a:solidFill>
                  <a:srgbClr val="FF0000"/>
                </a:solidFill>
              </a:rPr>
              <a:t>programs</a:t>
            </a:r>
            <a:r>
              <a:t> that run on a web Application Server.</a:t>
            </a:r>
          </a:p>
          <a:p>
            <a:pPr algn="just">
              <a:defRPr>
                <a:latin typeface="Times New Roman"/>
                <a:ea typeface="Times New Roman"/>
                <a:cs typeface="Times New Roman"/>
                <a:sym typeface="Times New Roman"/>
              </a:defRPr>
            </a:pPr>
            <a:r>
              <a:t>It acts as a </a:t>
            </a:r>
            <a:r>
              <a:rPr>
                <a:solidFill>
                  <a:srgbClr val="FF0000"/>
                </a:solidFill>
              </a:rPr>
              <a:t>middle layer </a:t>
            </a:r>
            <a:r>
              <a:t>between a request from web browser /client and database/application on HTTP Server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6">
                                            <p:bg/>
                                          </p:spTgt>
                                        </p:tgtEl>
                                        <p:attrNameLst>
                                          <p:attrName>style.visibility</p:attrName>
                                        </p:attrNameLst>
                                      </p:cBhvr>
                                      <p:to>
                                        <p:strVal val="visible"/>
                                      </p:to>
                                    </p:set>
                                    <p:animEffect filter="dissolve" transition="in">
                                      <p:cBhvr>
                                        <p:cTn id="7" dur="500"/>
                                        <p:tgtEl>
                                          <p:spTgt spid="11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6">
                                            <p:txEl>
                                              <p:pRg st="0" end="0"/>
                                            </p:txEl>
                                          </p:spTgt>
                                        </p:tgtEl>
                                        <p:attrNameLst>
                                          <p:attrName>style.visibility</p:attrName>
                                        </p:attrNameLst>
                                      </p:cBhvr>
                                      <p:to>
                                        <p:strVal val="visible"/>
                                      </p:to>
                                    </p:set>
                                    <p:animEffect filter="dissolve" transition="in">
                                      <p:cBhvr>
                                        <p:cTn id="10" dur="500"/>
                                        <p:tgtEl>
                                          <p:spTgt spid="116">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16">
                                            <p:txEl>
                                              <p:pRg st="1" end="1"/>
                                            </p:txEl>
                                          </p:spTgt>
                                        </p:tgtEl>
                                        <p:attrNameLst>
                                          <p:attrName>style.visibility</p:attrName>
                                        </p:attrNameLst>
                                      </p:cBhvr>
                                      <p:to>
                                        <p:strVal val="visible"/>
                                      </p:to>
                                    </p:set>
                                    <p:animEffect filter="dissolve" transition="in">
                                      <p:cBhvr>
                                        <p:cTn id="14" dur="500"/>
                                        <p:tgtEl>
                                          <p:spTgt spid="11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6"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Deployment</a:t>
            </a:r>
          </a:p>
        </p:txBody>
      </p:sp>
      <p:sp>
        <p:nvSpPr>
          <p:cNvPr id="170" name="Content Placeholder 2"/>
          <p:cNvSpPr txBox="1"/>
          <p:nvPr>
            <p:ph type="body" idx="1"/>
          </p:nvPr>
        </p:nvSpPr>
        <p:spPr>
          <a:xfrm>
            <a:off x="457200" y="1600200"/>
            <a:ext cx="8229600" cy="4525963"/>
          </a:xfrm>
          <a:prstGeom prst="rect">
            <a:avLst/>
          </a:prstGeom>
        </p:spPr>
        <p:txBody>
          <a:bodyPr/>
          <a:lstStyle/>
          <a:p>
            <a:pPr algn="just">
              <a:defRPr>
                <a:latin typeface="Times New Roman"/>
                <a:ea typeface="Times New Roman"/>
                <a:cs typeface="Times New Roman"/>
                <a:sym typeface="Times New Roman"/>
              </a:defRPr>
            </a:pPr>
            <a:r>
              <a:t>Copy your Java program in &lt;Tomcat-installationdirectory&gt;/webapps/ROOT directory</a:t>
            </a:r>
          </a:p>
          <a:p>
            <a:pPr marL="0" indent="0" algn="just">
              <a:buSzTx/>
              <a:buNone/>
              <a:defRPr>
                <a:latin typeface="Times New Roman"/>
                <a:ea typeface="Times New Roman"/>
                <a:cs typeface="Times New Roman"/>
                <a:sym typeface="Times New Roman"/>
              </a:defRPr>
            </a:pPr>
          </a:p>
          <a:p>
            <a:pPr algn="just">
              <a:defRPr>
                <a:latin typeface="Times New Roman"/>
                <a:ea typeface="Times New Roman"/>
                <a:cs typeface="Times New Roman"/>
                <a:sym typeface="Times New Roman"/>
              </a:defRPr>
            </a:pPr>
            <a:r>
              <a:t>And copy .class file in &lt;Tomcat-installationdirectory&gt;/webapps/ROOT/WEB-INF/classes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animEffect filter="dissolve" transition="in">
                                      <p:cBhvr>
                                        <p:cTn id="7" dur="500"/>
                                        <p:tgtEl>
                                          <p:spTgt spid="170">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70">
                                            <p:txEl>
                                              <p:pRg st="0" end="0"/>
                                            </p:txEl>
                                          </p:spTgt>
                                        </p:tgtEl>
                                        <p:attrNameLst>
                                          <p:attrName>style.visibility</p:attrName>
                                        </p:attrNameLst>
                                      </p:cBhvr>
                                      <p:to>
                                        <p:strVal val="visible"/>
                                      </p:to>
                                    </p:set>
                                    <p:animEffect filter="dissolve" transition="in">
                                      <p:cBhvr>
                                        <p:cTn id="10" dur="500"/>
                                        <p:tgtEl>
                                          <p:spTgt spid="170">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70">
                                            <p:txEl>
                                              <p:pRg st="1" end="1"/>
                                            </p:txEl>
                                          </p:spTgt>
                                        </p:tgtEl>
                                        <p:attrNameLst>
                                          <p:attrName>style.visibility</p:attrName>
                                        </p:attrNameLst>
                                      </p:cBhvr>
                                      <p:to>
                                        <p:strVal val="visible"/>
                                      </p:to>
                                    </p:set>
                                    <p:animEffect filter="dissolve" transition="in">
                                      <p:cBhvr>
                                        <p:cTn id="14" dur="500"/>
                                        <p:tgtEl>
                                          <p:spTgt spid="170">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70">
                                            <p:txEl>
                                              <p:pRg st="2" end="2"/>
                                            </p:txEl>
                                          </p:spTgt>
                                        </p:tgtEl>
                                        <p:attrNameLst>
                                          <p:attrName>style.visibility</p:attrName>
                                        </p:attrNameLst>
                                      </p:cBhvr>
                                      <p:to>
                                        <p:strVal val="visible"/>
                                      </p:to>
                                    </p:set>
                                    <p:animEffect filter="dissolve" transition="in">
                                      <p:cBhvr>
                                        <p:cTn id="18" dur="500"/>
                                        <p:tgtEl>
                                          <p:spTgt spid="17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Deployment Descriptor (web.xml)</a:t>
            </a:r>
          </a:p>
        </p:txBody>
      </p:sp>
      <p:sp>
        <p:nvSpPr>
          <p:cNvPr id="173" name="Content Placeholder 2"/>
          <p:cNvSpPr txBox="1"/>
          <p:nvPr>
            <p:ph type="body" sz="half" idx="1"/>
          </p:nvPr>
        </p:nvSpPr>
        <p:spPr>
          <a:xfrm>
            <a:off x="910629" y="1326155"/>
            <a:ext cx="3331172" cy="4927010"/>
          </a:xfrm>
          <a:prstGeom prst="rect">
            <a:avLst/>
          </a:prstGeom>
        </p:spPr>
        <p:txBody>
          <a:bodyPr/>
          <a:lstStyle/>
          <a:p>
            <a:pPr marL="109486" indent="-109486" defTabSz="384047">
              <a:lnSpc>
                <a:spcPts val="3300"/>
              </a:lnSpc>
              <a:spcBef>
                <a:spcPts val="1000"/>
              </a:spcBef>
              <a:buFontTx/>
              <a:defRPr sz="1600">
                <a:latin typeface="Verdana"/>
                <a:ea typeface="Verdana"/>
                <a:cs typeface="Verdana"/>
                <a:sym typeface="Verdana"/>
              </a:defRPr>
            </a:pPr>
            <a:r>
              <a:t>The </a:t>
            </a:r>
            <a:r>
              <a:rPr b="1">
                <a:solidFill>
                  <a:srgbClr val="2F4F4F"/>
                </a:solidFill>
              </a:rPr>
              <a:t>deployment descriptor</a:t>
            </a:r>
            <a:r>
              <a:t> is an xml file, from which Web Container gets the information about the servlet to be invoked.</a:t>
            </a:r>
          </a:p>
          <a:p>
            <a:pPr marL="109486" indent="-109486" defTabSz="384047">
              <a:lnSpc>
                <a:spcPts val="3300"/>
              </a:lnSpc>
              <a:spcBef>
                <a:spcPts val="1000"/>
              </a:spcBef>
              <a:buFontTx/>
              <a:defRPr sz="1600">
                <a:latin typeface="Verdana"/>
                <a:ea typeface="Verdana"/>
                <a:cs typeface="Verdana"/>
                <a:sym typeface="Verdana"/>
              </a:defRPr>
            </a:pPr>
            <a:r>
              <a:t>The web container uses the Parser to get the information from the web.xml file. There are many xml parsers such as SAX, DOM etc.</a:t>
            </a:r>
          </a:p>
        </p:txBody>
      </p:sp>
      <p:grpSp>
        <p:nvGrpSpPr>
          <p:cNvPr id="176" name="Image Gallery"/>
          <p:cNvGrpSpPr/>
          <p:nvPr/>
        </p:nvGrpSpPr>
        <p:grpSpPr>
          <a:xfrm>
            <a:off x="4196952" y="1305990"/>
            <a:ext cx="4426351" cy="4931819"/>
            <a:chOff x="-1" y="0"/>
            <a:chExt cx="4426349" cy="4931818"/>
          </a:xfrm>
        </p:grpSpPr>
        <p:pic>
          <p:nvPicPr>
            <p:cNvPr id="174" name="dd.JPG" descr="dd.JPG"/>
            <p:cNvPicPr>
              <a:picLocks noChangeAspect="1"/>
            </p:cNvPicPr>
            <p:nvPr/>
          </p:nvPicPr>
          <p:blipFill>
            <a:blip r:embed="rId2">
              <a:extLst/>
            </a:blip>
            <a:srcRect l="0" t="4604" r="0" b="4604"/>
            <a:stretch>
              <a:fillRect/>
            </a:stretch>
          </p:blipFill>
          <p:spPr>
            <a:xfrm>
              <a:off x="-2" y="-1"/>
              <a:ext cx="4426351" cy="4525422"/>
            </a:xfrm>
            <a:prstGeom prst="rect">
              <a:avLst/>
            </a:prstGeom>
            <a:ln w="12700" cap="flat">
              <a:noFill/>
              <a:miter lim="400000"/>
            </a:ln>
            <a:effectLst/>
          </p:spPr>
        </p:pic>
        <p:sp>
          <p:nvSpPr>
            <p:cNvPr id="175" name="Type to enter a caption."/>
            <p:cNvSpPr txBox="1"/>
            <p:nvPr/>
          </p:nvSpPr>
          <p:spPr>
            <a:xfrm>
              <a:off x="-2" y="4601617"/>
              <a:ext cx="4426351"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lgn="r">
                <a:defRPr sz="1200">
                  <a:solidFill>
                    <a:srgbClr val="888888"/>
                  </a:solidFill>
                </a:defRPr>
              </a:lvl1pPr>
            </a:lstStyle>
            <a:p>
              <a:pPr/>
              <a:r>
                <a:t>Type to enter a caption.</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Deployment Descriptor (web.xml)</a:t>
            </a:r>
          </a:p>
        </p:txBody>
      </p:sp>
      <p:sp>
        <p:nvSpPr>
          <p:cNvPr id="179" name="Content Placeholder 2"/>
          <p:cNvSpPr txBox="1"/>
          <p:nvPr>
            <p:ph type="body" idx="1"/>
          </p:nvPr>
        </p:nvSpPr>
        <p:spPr>
          <a:xfrm>
            <a:off x="42762" y="1225350"/>
            <a:ext cx="9058476" cy="5310241"/>
          </a:xfrm>
          <a:prstGeom prst="rect">
            <a:avLst/>
          </a:prstGeom>
        </p:spPr>
        <p:txBody>
          <a:bodyPr/>
          <a:lstStyle/>
          <a:p>
            <a:pPr marL="0" indent="0" defTabSz="832102">
              <a:lnSpc>
                <a:spcPct val="80000"/>
              </a:lnSpc>
              <a:spcBef>
                <a:spcPts val="600"/>
              </a:spcBef>
              <a:buSzTx/>
              <a:buNone/>
              <a:defRPr b="1" sz="2700">
                <a:latin typeface="Times New Roman"/>
                <a:ea typeface="Times New Roman"/>
                <a:cs typeface="Times New Roman"/>
                <a:sym typeface="Times New Roman"/>
              </a:defRPr>
            </a:pPr>
            <a:r>
              <a:t>&lt;servlet&gt;</a:t>
            </a:r>
          </a:p>
          <a:p>
            <a:pPr marL="0" indent="0" defTabSz="832102">
              <a:lnSpc>
                <a:spcPct val="80000"/>
              </a:lnSpc>
              <a:spcBef>
                <a:spcPts val="600"/>
              </a:spcBef>
              <a:buSzTx/>
              <a:buNone/>
              <a:defRPr sz="2700">
                <a:latin typeface="Times New Roman"/>
                <a:ea typeface="Times New Roman"/>
                <a:cs typeface="Times New Roman"/>
                <a:sym typeface="Times New Roman"/>
              </a:defRPr>
            </a:pPr>
            <a:r>
              <a:t>&lt;servlet-name&gt;Hello&lt;/servlet-name&gt; </a:t>
            </a:r>
          </a:p>
          <a:p>
            <a:pPr lvl="1" marL="0" indent="694657" defTabSz="832102">
              <a:lnSpc>
                <a:spcPct val="80000"/>
              </a:lnSpc>
              <a:spcBef>
                <a:spcPts val="600"/>
              </a:spcBef>
              <a:buSzTx/>
              <a:buNone/>
              <a:defRPr sz="2700">
                <a:latin typeface="Times New Roman"/>
                <a:ea typeface="Times New Roman"/>
                <a:cs typeface="Times New Roman"/>
                <a:sym typeface="Times New Roman"/>
              </a:defRPr>
            </a:pPr>
            <a:r>
              <a:t>(Internal alias name)   </a:t>
            </a:r>
          </a:p>
          <a:p>
            <a:pPr marL="0" indent="0" defTabSz="832102">
              <a:lnSpc>
                <a:spcPct val="80000"/>
              </a:lnSpc>
              <a:spcBef>
                <a:spcPts val="600"/>
              </a:spcBef>
              <a:buSzTx/>
              <a:buNone/>
              <a:defRPr sz="2700">
                <a:latin typeface="Times New Roman"/>
                <a:ea typeface="Times New Roman"/>
                <a:cs typeface="Times New Roman"/>
                <a:sym typeface="Times New Roman"/>
              </a:defRPr>
            </a:pPr>
            <a:r>
              <a:t>&lt;servlet-class&gt;HelloServlet&lt;/servlet-class&gt; </a:t>
            </a:r>
          </a:p>
          <a:p>
            <a:pPr lvl="1" marL="0" indent="694657" defTabSz="832102">
              <a:lnSpc>
                <a:spcPct val="80000"/>
              </a:lnSpc>
              <a:spcBef>
                <a:spcPts val="600"/>
              </a:spcBef>
              <a:buSzTx/>
              <a:buNone/>
              <a:defRPr sz="2700">
                <a:latin typeface="Times New Roman"/>
                <a:ea typeface="Times New Roman"/>
                <a:cs typeface="Times New Roman"/>
                <a:sym typeface="Times New Roman"/>
              </a:defRPr>
            </a:pPr>
            <a:r>
              <a:t>(Actual Servlet name)</a:t>
            </a:r>
          </a:p>
          <a:p>
            <a:pPr marL="0" indent="0" defTabSz="832102">
              <a:lnSpc>
                <a:spcPct val="80000"/>
              </a:lnSpc>
              <a:spcBef>
                <a:spcPts val="600"/>
              </a:spcBef>
              <a:buSzTx/>
              <a:buNone/>
              <a:defRPr b="1" sz="2700">
                <a:latin typeface="Times New Roman"/>
                <a:ea typeface="Times New Roman"/>
                <a:cs typeface="Times New Roman"/>
                <a:sym typeface="Times New Roman"/>
              </a:defRPr>
            </a:pPr>
            <a:r>
              <a:t>&lt;/servlet&gt;</a:t>
            </a:r>
          </a:p>
          <a:p>
            <a:pPr marL="0" indent="0" defTabSz="832102">
              <a:lnSpc>
                <a:spcPct val="80000"/>
              </a:lnSpc>
              <a:spcBef>
                <a:spcPts val="600"/>
              </a:spcBef>
              <a:buSzTx/>
              <a:buNone/>
              <a:defRPr sz="2700">
                <a:latin typeface="Times New Roman"/>
                <a:ea typeface="Times New Roman"/>
                <a:cs typeface="Times New Roman"/>
                <a:sym typeface="Times New Roman"/>
              </a:defRPr>
            </a:pPr>
          </a:p>
          <a:p>
            <a:pPr marL="0" indent="0" defTabSz="832102">
              <a:lnSpc>
                <a:spcPct val="80000"/>
              </a:lnSpc>
              <a:spcBef>
                <a:spcPts val="600"/>
              </a:spcBef>
              <a:buSzTx/>
              <a:buNone/>
              <a:defRPr b="1" sz="2700">
                <a:latin typeface="Times New Roman"/>
                <a:ea typeface="Times New Roman"/>
                <a:cs typeface="Times New Roman"/>
                <a:sym typeface="Times New Roman"/>
              </a:defRPr>
            </a:pPr>
            <a:r>
              <a:t>&lt;servlet-mapping&gt;</a:t>
            </a:r>
          </a:p>
          <a:p>
            <a:pPr marL="0" indent="0" defTabSz="832102">
              <a:lnSpc>
                <a:spcPct val="80000"/>
              </a:lnSpc>
              <a:spcBef>
                <a:spcPts val="600"/>
              </a:spcBef>
              <a:buSzTx/>
              <a:buNone/>
              <a:defRPr sz="2700">
                <a:latin typeface="Times New Roman"/>
                <a:ea typeface="Times New Roman"/>
                <a:cs typeface="Times New Roman"/>
                <a:sym typeface="Times New Roman"/>
              </a:defRPr>
            </a:pPr>
            <a:r>
              <a:t>&lt;servlet-name&gt;Hello&lt;/servlet-name&gt; </a:t>
            </a:r>
          </a:p>
          <a:p>
            <a:pPr lvl="1" marL="0" indent="694657" defTabSz="832102">
              <a:lnSpc>
                <a:spcPct val="80000"/>
              </a:lnSpc>
              <a:spcBef>
                <a:spcPts val="600"/>
              </a:spcBef>
              <a:buSzTx/>
              <a:buNone/>
              <a:defRPr sz="2700">
                <a:latin typeface="Times New Roman"/>
                <a:ea typeface="Times New Roman"/>
                <a:cs typeface="Times New Roman"/>
                <a:sym typeface="Times New Roman"/>
              </a:defRPr>
            </a:pPr>
            <a:r>
              <a:t>(Internal alias name)</a:t>
            </a:r>
          </a:p>
          <a:p>
            <a:pPr marL="0" indent="0" defTabSz="832102">
              <a:lnSpc>
                <a:spcPct val="80000"/>
              </a:lnSpc>
              <a:spcBef>
                <a:spcPts val="600"/>
              </a:spcBef>
              <a:buSzTx/>
              <a:buNone/>
              <a:defRPr sz="2700">
                <a:latin typeface="Times New Roman"/>
                <a:ea typeface="Times New Roman"/>
                <a:cs typeface="Times New Roman"/>
                <a:sym typeface="Times New Roman"/>
              </a:defRPr>
            </a:pPr>
            <a:r>
              <a:t>&lt;url-pattern&gt;/HelloWorld&lt;/url-pattern&gt; </a:t>
            </a:r>
          </a:p>
          <a:p>
            <a:pPr lvl="1" marL="0" indent="694657" defTabSz="832102">
              <a:lnSpc>
                <a:spcPct val="80000"/>
              </a:lnSpc>
              <a:spcBef>
                <a:spcPts val="600"/>
              </a:spcBef>
              <a:buSzTx/>
              <a:buNone/>
              <a:defRPr sz="2700">
                <a:latin typeface="Times New Roman"/>
                <a:ea typeface="Times New Roman"/>
                <a:cs typeface="Times New Roman"/>
                <a:sym typeface="Times New Roman"/>
              </a:defRPr>
            </a:pPr>
            <a:r>
              <a:t>(External alias name)</a:t>
            </a:r>
          </a:p>
          <a:p>
            <a:pPr marL="0" indent="0" defTabSz="832102">
              <a:lnSpc>
                <a:spcPct val="80000"/>
              </a:lnSpc>
              <a:spcBef>
                <a:spcPts val="600"/>
              </a:spcBef>
              <a:buSzTx/>
              <a:buNone/>
              <a:defRPr b="1" sz="2700">
                <a:latin typeface="Times New Roman"/>
                <a:ea typeface="Times New Roman"/>
                <a:cs typeface="Times New Roman"/>
                <a:sym typeface="Times New Roman"/>
              </a:defRPr>
            </a:pPr>
            <a:r>
              <a:t>&lt;/servlet-mapping&gt;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web.xml</a:t>
            </a:r>
          </a:p>
        </p:txBody>
      </p:sp>
      <p:sp>
        <p:nvSpPr>
          <p:cNvPr id="182" name="Content Placeholder 2"/>
          <p:cNvSpPr txBox="1"/>
          <p:nvPr>
            <p:ph type="body" idx="1"/>
          </p:nvPr>
        </p:nvSpPr>
        <p:spPr>
          <a:xfrm>
            <a:off x="457200" y="1600200"/>
            <a:ext cx="8229600" cy="4525963"/>
          </a:xfrm>
          <a:prstGeom prst="rect">
            <a:avLst/>
          </a:prstGeom>
        </p:spPr>
        <p:txBody>
          <a:bodyPr/>
          <a:lstStyle/>
          <a:p>
            <a:pPr marL="0" indent="0" algn="just">
              <a:buSzTx/>
              <a:buNone/>
              <a:defRPr>
                <a:latin typeface="Times New Roman"/>
                <a:ea typeface="Times New Roman"/>
                <a:cs typeface="Times New Roman"/>
                <a:sym typeface="Times New Roman"/>
              </a:defRPr>
            </a:pPr>
            <a:r>
              <a:t>Entries shown in previous slide are to be created inside &lt;web-app&gt;...&lt;/web-app&gt; tags available in web.xml file.</a:t>
            </a:r>
          </a:p>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Finally,</a:t>
            </a:r>
          </a:p>
          <a:p>
            <a:pPr marL="0" indent="0" algn="just">
              <a:buSzTx/>
              <a:buNone/>
              <a:defRPr>
                <a:latin typeface="Times New Roman"/>
                <a:ea typeface="Times New Roman"/>
                <a:cs typeface="Times New Roman"/>
                <a:sym typeface="Times New Roman"/>
              </a:defRPr>
            </a:pPr>
            <a:r>
              <a:t>type </a:t>
            </a:r>
            <a:r>
              <a:rPr b="1"/>
              <a:t>http://localhost:8080/HelloWorld</a:t>
            </a:r>
            <a:r>
              <a:t> in the browser's address box</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OUTPUT</a:t>
            </a:r>
          </a:p>
        </p:txBody>
      </p:sp>
      <p:pic>
        <p:nvPicPr>
          <p:cNvPr id="185" name="Picture 2" descr="Picture 2"/>
          <p:cNvPicPr>
            <a:picLocks noChangeAspect="1"/>
          </p:cNvPicPr>
          <p:nvPr/>
        </p:nvPicPr>
        <p:blipFill>
          <a:blip r:embed="rId2">
            <a:extLst/>
          </a:blip>
          <a:stretch>
            <a:fillRect/>
          </a:stretch>
        </p:blipFill>
        <p:spPr>
          <a:xfrm>
            <a:off x="2137124" y="2113945"/>
            <a:ext cx="4869751" cy="349847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Reading Form Data using Servlet</a:t>
            </a:r>
          </a:p>
        </p:txBody>
      </p:sp>
      <p:sp>
        <p:nvSpPr>
          <p:cNvPr id="188" name="Content Placeholder 2"/>
          <p:cNvSpPr txBox="1"/>
          <p:nvPr>
            <p:ph type="body" idx="1"/>
          </p:nvPr>
        </p:nvSpPr>
        <p:spPr>
          <a:xfrm>
            <a:off x="457200" y="1600200"/>
            <a:ext cx="8229600" cy="4525963"/>
          </a:xfrm>
          <a:prstGeom prst="rect">
            <a:avLst/>
          </a:prstGeom>
        </p:spPr>
        <p:txBody>
          <a:bodyPr/>
          <a:lstStyle/>
          <a:p>
            <a:pPr marL="0" indent="0" algn="just">
              <a:lnSpc>
                <a:spcPct val="80000"/>
              </a:lnSpc>
              <a:spcBef>
                <a:spcPts val="500"/>
              </a:spcBef>
              <a:buSzTx/>
              <a:buNone/>
              <a:defRPr sz="2400">
                <a:latin typeface="Times New Roman"/>
                <a:ea typeface="Times New Roman"/>
                <a:cs typeface="Times New Roman"/>
                <a:sym typeface="Times New Roman"/>
              </a:defRPr>
            </a:pPr>
            <a:r>
              <a:t>Servlets handles form data parsing automatically using the following methods depending on the situation −</a:t>
            </a:r>
          </a:p>
          <a:p>
            <a:pPr marL="0" indent="0" algn="just">
              <a:lnSpc>
                <a:spcPct val="80000"/>
              </a:lnSpc>
              <a:spcBef>
                <a:spcPts val="500"/>
              </a:spcBef>
              <a:buSzTx/>
              <a:buNone/>
              <a:defRPr sz="2400">
                <a:latin typeface="Times New Roman"/>
                <a:ea typeface="Times New Roman"/>
                <a:cs typeface="Times New Roman"/>
                <a:sym typeface="Times New Roman"/>
              </a:defRPr>
            </a:pPr>
          </a:p>
          <a:p>
            <a:pPr marL="0" indent="0" algn="just">
              <a:lnSpc>
                <a:spcPct val="80000"/>
              </a:lnSpc>
              <a:spcBef>
                <a:spcPts val="500"/>
              </a:spcBef>
              <a:buSzTx/>
              <a:buNone/>
              <a:defRPr b="1" sz="2400">
                <a:solidFill>
                  <a:srgbClr val="FF0000"/>
                </a:solidFill>
                <a:latin typeface="Times New Roman"/>
                <a:ea typeface="Times New Roman"/>
                <a:cs typeface="Times New Roman"/>
                <a:sym typeface="Times New Roman"/>
              </a:defRPr>
            </a:pPr>
            <a:r>
              <a:t>getParameter() </a:t>
            </a:r>
            <a:r>
              <a:rPr b="0">
                <a:solidFill>
                  <a:srgbClr val="000000"/>
                </a:solidFill>
              </a:rPr>
              <a:t>− You call request.getParameter() method to get the value of a form parameter.</a:t>
            </a:r>
          </a:p>
          <a:p>
            <a:pPr marL="0" indent="0" algn="just">
              <a:lnSpc>
                <a:spcPct val="80000"/>
              </a:lnSpc>
              <a:spcBef>
                <a:spcPts val="500"/>
              </a:spcBef>
              <a:buSzTx/>
              <a:buNone/>
              <a:defRPr sz="2400">
                <a:latin typeface="Times New Roman"/>
                <a:ea typeface="Times New Roman"/>
                <a:cs typeface="Times New Roman"/>
                <a:sym typeface="Times New Roman"/>
              </a:defRPr>
            </a:pPr>
          </a:p>
          <a:p>
            <a:pPr marL="0" indent="0" algn="just">
              <a:lnSpc>
                <a:spcPct val="80000"/>
              </a:lnSpc>
              <a:spcBef>
                <a:spcPts val="500"/>
              </a:spcBef>
              <a:buSzTx/>
              <a:buNone/>
              <a:defRPr b="1" sz="2400">
                <a:solidFill>
                  <a:srgbClr val="FF0000"/>
                </a:solidFill>
                <a:latin typeface="Times New Roman"/>
                <a:ea typeface="Times New Roman"/>
                <a:cs typeface="Times New Roman"/>
                <a:sym typeface="Times New Roman"/>
              </a:defRPr>
            </a:pPr>
            <a:r>
              <a:t>getParameterValues() </a:t>
            </a:r>
            <a:r>
              <a:rPr b="0">
                <a:solidFill>
                  <a:srgbClr val="000000"/>
                </a:solidFill>
              </a:rPr>
              <a:t>− Call this method if the parameter appears more than once and returns multiple values, for example checkbox.</a:t>
            </a:r>
          </a:p>
          <a:p>
            <a:pPr marL="0" indent="0" algn="just">
              <a:lnSpc>
                <a:spcPct val="80000"/>
              </a:lnSpc>
              <a:spcBef>
                <a:spcPts val="500"/>
              </a:spcBef>
              <a:buSzTx/>
              <a:buNone/>
              <a:defRPr sz="2400">
                <a:latin typeface="Times New Roman"/>
                <a:ea typeface="Times New Roman"/>
                <a:cs typeface="Times New Roman"/>
                <a:sym typeface="Times New Roman"/>
              </a:defRPr>
            </a:pPr>
          </a:p>
          <a:p>
            <a:pPr marL="0" indent="0" algn="just">
              <a:lnSpc>
                <a:spcPct val="80000"/>
              </a:lnSpc>
              <a:spcBef>
                <a:spcPts val="500"/>
              </a:spcBef>
              <a:buSzTx/>
              <a:buNone/>
              <a:defRPr b="1" sz="2400">
                <a:solidFill>
                  <a:srgbClr val="FF0000"/>
                </a:solidFill>
                <a:latin typeface="Times New Roman"/>
                <a:ea typeface="Times New Roman"/>
                <a:cs typeface="Times New Roman"/>
                <a:sym typeface="Times New Roman"/>
              </a:defRPr>
            </a:pPr>
            <a:r>
              <a:t>getParameterNames() </a:t>
            </a:r>
            <a:r>
              <a:rPr b="0">
                <a:solidFill>
                  <a:srgbClr val="000000"/>
                </a:solidFill>
              </a:rPr>
              <a:t>− Call this method if you want a complete list of all parameters in the current request.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8">
                                            <p:txEl>
                                              <p:pRg st="2" end="2"/>
                                            </p:txEl>
                                          </p:spTgt>
                                        </p:tgtEl>
                                        <p:attrNameLst>
                                          <p:attrName>style.visibility</p:attrName>
                                        </p:attrNameLst>
                                      </p:cBhvr>
                                      <p:to>
                                        <p:strVal val="visible"/>
                                      </p:to>
                                    </p:set>
                                    <p:animEffect filter="dissolve" transition="in">
                                      <p:cBhvr>
                                        <p:cTn id="7" dur="500"/>
                                        <p:tgtEl>
                                          <p:spTgt spid="188">
                                            <p:txEl>
                                              <p:pRg st="2" end="2"/>
                                            </p:txEl>
                                          </p:spTgt>
                                        </p:tgtEl>
                                      </p:cBhvr>
                                    </p:animEffect>
                                  </p:childTnLst>
                                </p:cTn>
                              </p:par>
                            </p:childTnLst>
                          </p:cTn>
                        </p:par>
                        <p:par>
                          <p:cTn id="8" fill="hold">
                            <p:stCondLst>
                              <p:cond delay="500"/>
                            </p:stCondLst>
                            <p:childTnLst>
                              <p:par>
                                <p:cTn id="9" presetClass="entr" nodeType="afterEffect" presetID="9" grpId="1" fill="hold">
                                  <p:stCondLst>
                                    <p:cond delay="0"/>
                                  </p:stCondLst>
                                  <p:iterate type="el" backwards="0">
                                    <p:tmAbs val="0"/>
                                  </p:iterate>
                                  <p:childTnLst>
                                    <p:set>
                                      <p:cBhvr>
                                        <p:cTn id="10" fill="hold"/>
                                        <p:tgtEl>
                                          <p:spTgt spid="188">
                                            <p:txEl>
                                              <p:pRg st="3" end="3"/>
                                            </p:txEl>
                                          </p:spTgt>
                                        </p:tgtEl>
                                        <p:attrNameLst>
                                          <p:attrName>style.visibility</p:attrName>
                                        </p:attrNameLst>
                                      </p:cBhvr>
                                      <p:to>
                                        <p:strVal val="visible"/>
                                      </p:to>
                                    </p:set>
                                    <p:animEffect filter="dissolve" transition="in">
                                      <p:cBhvr>
                                        <p:cTn id="11" dur="500"/>
                                        <p:tgtEl>
                                          <p:spTgt spid="188">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1" fill="hold">
                                  <p:stCondLst>
                                    <p:cond delay="0"/>
                                  </p:stCondLst>
                                  <p:iterate type="el" backwards="0">
                                    <p:tmAbs val="0"/>
                                  </p:iterate>
                                  <p:childTnLst>
                                    <p:set>
                                      <p:cBhvr>
                                        <p:cTn id="15" fill="hold"/>
                                        <p:tgtEl>
                                          <p:spTgt spid="188">
                                            <p:txEl>
                                              <p:pRg st="4" end="4"/>
                                            </p:txEl>
                                          </p:spTgt>
                                        </p:tgtEl>
                                        <p:attrNameLst>
                                          <p:attrName>style.visibility</p:attrName>
                                        </p:attrNameLst>
                                      </p:cBhvr>
                                      <p:to>
                                        <p:strVal val="visible"/>
                                      </p:to>
                                    </p:set>
                                    <p:animEffect filter="dissolve" transition="in">
                                      <p:cBhvr>
                                        <p:cTn id="16" dur="500"/>
                                        <p:tgtEl>
                                          <p:spTgt spid="188">
                                            <p:txEl>
                                              <p:pRg st="4" end="4"/>
                                            </p:txEl>
                                          </p:spTgt>
                                        </p:tgtEl>
                                      </p:cBhvr>
                                    </p:animEffect>
                                  </p:childTnLst>
                                </p:cTn>
                              </p:par>
                            </p:childTnLst>
                          </p:cTn>
                        </p:par>
                        <p:par>
                          <p:cTn id="17" fill="hold">
                            <p:stCondLst>
                              <p:cond delay="500"/>
                            </p:stCondLst>
                            <p:childTnLst>
                              <p:par>
                                <p:cTn id="18" presetClass="entr" nodeType="afterEffect" presetID="9" grpId="1" fill="hold">
                                  <p:stCondLst>
                                    <p:cond delay="0"/>
                                  </p:stCondLst>
                                  <p:iterate type="el" backwards="0">
                                    <p:tmAbs val="0"/>
                                  </p:iterate>
                                  <p:childTnLst>
                                    <p:set>
                                      <p:cBhvr>
                                        <p:cTn id="19" fill="hold"/>
                                        <p:tgtEl>
                                          <p:spTgt spid="188">
                                            <p:txEl>
                                              <p:pRg st="5" end="5"/>
                                            </p:txEl>
                                          </p:spTgt>
                                        </p:tgtEl>
                                        <p:attrNameLst>
                                          <p:attrName>style.visibility</p:attrName>
                                        </p:attrNameLst>
                                      </p:cBhvr>
                                      <p:to>
                                        <p:strVal val="visible"/>
                                      </p:to>
                                    </p:set>
                                    <p:animEffect filter="dissolve" transition="in">
                                      <p:cBhvr>
                                        <p:cTn id="20" dur="500"/>
                                        <p:tgtEl>
                                          <p:spTgt spid="18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88">
                                            <p:txEl>
                                              <p:pRg st="6" end="6"/>
                                            </p:txEl>
                                          </p:spTgt>
                                        </p:tgtEl>
                                        <p:attrNameLst>
                                          <p:attrName>style.visibility</p:attrName>
                                        </p:attrNameLst>
                                      </p:cBhvr>
                                      <p:to>
                                        <p:strVal val="visible"/>
                                      </p:to>
                                    </p:set>
                                    <p:animEffect filter="dissolve" transition="in">
                                      <p:cBhvr>
                                        <p:cTn id="25" dur="500"/>
                                        <p:tgtEl>
                                          <p:spTgt spid="18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HelloForm.java</a:t>
            </a:r>
          </a:p>
        </p:txBody>
      </p:sp>
      <p:sp>
        <p:nvSpPr>
          <p:cNvPr id="191" name="Content Placeholder 2"/>
          <p:cNvSpPr txBox="1"/>
          <p:nvPr>
            <p:ph type="body" idx="1"/>
          </p:nvPr>
        </p:nvSpPr>
        <p:spPr>
          <a:xfrm>
            <a:off x="457200" y="1600200"/>
            <a:ext cx="8229600" cy="4525963"/>
          </a:xfrm>
          <a:prstGeom prst="rect">
            <a:avLst/>
          </a:prstGeom>
        </p:spPr>
        <p:txBody>
          <a:bodyPr/>
          <a:lstStyle/>
          <a:p>
            <a:pPr marL="0" indent="0" algn="just" defTabSz="859536">
              <a:lnSpc>
                <a:spcPct val="80000"/>
              </a:lnSpc>
              <a:spcBef>
                <a:spcPts val="300"/>
              </a:spcBef>
              <a:buSzTx/>
              <a:buNone/>
              <a:defRPr sz="1900">
                <a:solidFill>
                  <a:srgbClr val="FF0000"/>
                </a:solidFill>
                <a:latin typeface="Times New Roman"/>
                <a:ea typeface="Times New Roman"/>
                <a:cs typeface="Times New Roman"/>
                <a:sym typeface="Times New Roman"/>
              </a:defRPr>
            </a:pPr>
            <a:r>
              <a:t>// Import required java libraries</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import java.io.*;</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import javax.servlet.*;</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import javax.servlet.http.*;</a:t>
            </a:r>
          </a:p>
          <a:p>
            <a:pPr marL="0" indent="0" algn="just" defTabSz="859536">
              <a:lnSpc>
                <a:spcPct val="80000"/>
              </a:lnSpc>
              <a:spcBef>
                <a:spcPts val="300"/>
              </a:spcBef>
              <a:buSzTx/>
              <a:buNone/>
              <a:defRPr sz="1900">
                <a:latin typeface="Times New Roman"/>
                <a:ea typeface="Times New Roman"/>
                <a:cs typeface="Times New Roman"/>
                <a:sym typeface="Times New Roman"/>
              </a:defRPr>
            </a:pPr>
          </a:p>
          <a:p>
            <a:pPr marL="0" indent="0" algn="just" defTabSz="859536">
              <a:lnSpc>
                <a:spcPct val="80000"/>
              </a:lnSpc>
              <a:spcBef>
                <a:spcPts val="300"/>
              </a:spcBef>
              <a:buSzTx/>
              <a:buNone/>
              <a:defRPr sz="1900">
                <a:latin typeface="Times New Roman"/>
                <a:ea typeface="Times New Roman"/>
                <a:cs typeface="Times New Roman"/>
                <a:sym typeface="Times New Roman"/>
              </a:defRPr>
            </a:pPr>
            <a:r>
              <a:t>public class HelloForm extends HttpServlet {</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public void doGet(HttpServletRequest request, HttpServletResponse response)</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throws ServletException, IOException {</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a:t>
            </a:r>
          </a:p>
          <a:p>
            <a:pPr marL="0" indent="0" algn="just" defTabSz="859536">
              <a:lnSpc>
                <a:spcPct val="80000"/>
              </a:lnSpc>
              <a:spcBef>
                <a:spcPts val="300"/>
              </a:spcBef>
              <a:buSzTx/>
              <a:buNone/>
              <a:defRPr sz="1900">
                <a:solidFill>
                  <a:srgbClr val="FF0000"/>
                </a:solidFill>
                <a:latin typeface="Times New Roman"/>
                <a:ea typeface="Times New Roman"/>
                <a:cs typeface="Times New Roman"/>
                <a:sym typeface="Times New Roman"/>
              </a:defRPr>
            </a:pPr>
            <a:r>
              <a:t>      // Set response content type</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response.setContentType("text/html");</a:t>
            </a:r>
          </a:p>
          <a:p>
            <a:pPr marL="0" indent="0" algn="just" defTabSz="859536">
              <a:lnSpc>
                <a:spcPct val="80000"/>
              </a:lnSpc>
              <a:spcBef>
                <a:spcPts val="300"/>
              </a:spcBef>
              <a:buSzTx/>
              <a:buNone/>
              <a:defRPr sz="1900">
                <a:latin typeface="Times New Roman"/>
                <a:ea typeface="Times New Roman"/>
                <a:cs typeface="Times New Roman"/>
                <a:sym typeface="Times New Roman"/>
              </a:defRPr>
            </a:pPr>
          </a:p>
          <a:p>
            <a:pPr marL="0" indent="0" algn="just" defTabSz="859536">
              <a:lnSpc>
                <a:spcPct val="80000"/>
              </a:lnSpc>
              <a:spcBef>
                <a:spcPts val="300"/>
              </a:spcBef>
              <a:buSzTx/>
              <a:buNone/>
              <a:defRPr sz="1900">
                <a:latin typeface="Times New Roman"/>
                <a:ea typeface="Times New Roman"/>
                <a:cs typeface="Times New Roman"/>
                <a:sym typeface="Times New Roman"/>
              </a:defRPr>
            </a:pPr>
            <a:r>
              <a:t>      PrintWriter out = response.getWriter();</a:t>
            </a:r>
          </a:p>
          <a:p>
            <a:pPr marL="0" indent="0" algn="just" defTabSz="859536">
              <a:lnSpc>
                <a:spcPct val="80000"/>
              </a:lnSpc>
              <a:spcBef>
                <a:spcPts val="300"/>
              </a:spcBef>
              <a:buSzTx/>
              <a:buNone/>
              <a:defRPr sz="1900">
                <a:latin typeface="Times New Roman"/>
                <a:ea typeface="Times New Roman"/>
                <a:cs typeface="Times New Roman"/>
                <a:sym typeface="Times New Roman"/>
              </a:defRPr>
            </a:pPr>
            <a:r>
              <a:t>      String title = "Using GET Method to Read Form Data";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1">
                                            <p:txEl>
                                              <p:pRg st="5" end="5"/>
                                            </p:txEl>
                                          </p:spTgt>
                                        </p:tgtEl>
                                        <p:attrNameLst>
                                          <p:attrName>style.visibility</p:attrName>
                                        </p:attrNameLst>
                                      </p:cBhvr>
                                      <p:to>
                                        <p:strVal val="visible"/>
                                      </p:to>
                                    </p:set>
                                    <p:animEffect filter="dissolve" transition="in">
                                      <p:cBhvr>
                                        <p:cTn id="7" dur="100"/>
                                        <p:tgtEl>
                                          <p:spTgt spid="191">
                                            <p:txEl>
                                              <p:pRg st="5" end="5"/>
                                            </p:txEl>
                                          </p:spTgt>
                                        </p:tgtEl>
                                      </p:cBhvr>
                                    </p:animEffect>
                                  </p:childTnLst>
                                </p:cTn>
                              </p:par>
                            </p:childTnLst>
                          </p:cTn>
                        </p:par>
                        <p:par>
                          <p:cTn id="8" fill="hold">
                            <p:stCondLst>
                              <p:cond delay="100"/>
                            </p:stCondLst>
                            <p:childTnLst>
                              <p:par>
                                <p:cTn id="9" presetClass="entr" nodeType="afterEffect" presetID="9" grpId="1" fill="hold">
                                  <p:stCondLst>
                                    <p:cond delay="0"/>
                                  </p:stCondLst>
                                  <p:iterate type="el" backwards="0">
                                    <p:tmAbs val="0"/>
                                  </p:iterate>
                                  <p:childTnLst>
                                    <p:set>
                                      <p:cBhvr>
                                        <p:cTn id="10" fill="hold"/>
                                        <p:tgtEl>
                                          <p:spTgt spid="191">
                                            <p:txEl>
                                              <p:pRg st="6" end="6"/>
                                            </p:txEl>
                                          </p:spTgt>
                                        </p:tgtEl>
                                        <p:attrNameLst>
                                          <p:attrName>style.visibility</p:attrName>
                                        </p:attrNameLst>
                                      </p:cBhvr>
                                      <p:to>
                                        <p:strVal val="visible"/>
                                      </p:to>
                                    </p:set>
                                    <p:animEffect filter="dissolve" transition="in">
                                      <p:cBhvr>
                                        <p:cTn id="11" dur="100"/>
                                        <p:tgtEl>
                                          <p:spTgt spid="191">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1" fill="hold">
                                  <p:stCondLst>
                                    <p:cond delay="0"/>
                                  </p:stCondLst>
                                  <p:iterate type="el" backwards="0">
                                    <p:tmAbs val="0"/>
                                  </p:iterate>
                                  <p:childTnLst>
                                    <p:set>
                                      <p:cBhvr>
                                        <p:cTn id="15" fill="hold"/>
                                        <p:tgtEl>
                                          <p:spTgt spid="191">
                                            <p:txEl>
                                              <p:pRg st="7" end="7"/>
                                            </p:txEl>
                                          </p:spTgt>
                                        </p:tgtEl>
                                        <p:attrNameLst>
                                          <p:attrName>style.visibility</p:attrName>
                                        </p:attrNameLst>
                                      </p:cBhvr>
                                      <p:to>
                                        <p:strVal val="visible"/>
                                      </p:to>
                                    </p:set>
                                    <p:animEffect filter="dissolve" transition="in">
                                      <p:cBhvr>
                                        <p:cTn id="16" dur="100"/>
                                        <p:tgtEl>
                                          <p:spTgt spid="191">
                                            <p:txEl>
                                              <p:pRg st="7" end="7"/>
                                            </p:txEl>
                                          </p:spTgt>
                                        </p:tgtEl>
                                      </p:cBhvr>
                                    </p:animEffect>
                                  </p:childTnLst>
                                </p:cTn>
                              </p:par>
                            </p:childTnLst>
                          </p:cTn>
                        </p:par>
                        <p:par>
                          <p:cTn id="17" fill="hold">
                            <p:stCondLst>
                              <p:cond delay="100"/>
                            </p:stCondLst>
                            <p:childTnLst>
                              <p:par>
                                <p:cTn id="18" presetClass="entr" nodeType="afterEffect" presetID="9" grpId="1" fill="hold">
                                  <p:stCondLst>
                                    <p:cond delay="0"/>
                                  </p:stCondLst>
                                  <p:iterate type="el" backwards="0">
                                    <p:tmAbs val="0"/>
                                  </p:iterate>
                                  <p:childTnLst>
                                    <p:set>
                                      <p:cBhvr>
                                        <p:cTn id="19" fill="hold"/>
                                        <p:tgtEl>
                                          <p:spTgt spid="191">
                                            <p:txEl>
                                              <p:pRg st="8" end="8"/>
                                            </p:txEl>
                                          </p:spTgt>
                                        </p:tgtEl>
                                        <p:attrNameLst>
                                          <p:attrName>style.visibility</p:attrName>
                                        </p:attrNameLst>
                                      </p:cBhvr>
                                      <p:to>
                                        <p:strVal val="visible"/>
                                      </p:to>
                                    </p:set>
                                    <p:animEffect filter="dissolve" transition="in">
                                      <p:cBhvr>
                                        <p:cTn id="20" dur="100"/>
                                        <p:tgtEl>
                                          <p:spTgt spid="191">
                                            <p:txEl>
                                              <p:pRg st="8" end="8"/>
                                            </p:txEl>
                                          </p:spTgt>
                                        </p:tgtEl>
                                      </p:cBhvr>
                                    </p:animEffect>
                                  </p:childTnLst>
                                </p:cTn>
                              </p:par>
                            </p:childTnLst>
                          </p:cTn>
                        </p:par>
                        <p:par>
                          <p:cTn id="21" fill="hold">
                            <p:stCondLst>
                              <p:cond delay="200"/>
                            </p:stCondLst>
                            <p:childTnLst>
                              <p:par>
                                <p:cTn id="22" presetClass="entr" nodeType="afterEffect" presetID="9" grpId="1" fill="hold">
                                  <p:stCondLst>
                                    <p:cond delay="0"/>
                                  </p:stCondLst>
                                  <p:iterate type="el" backwards="0">
                                    <p:tmAbs val="0"/>
                                  </p:iterate>
                                  <p:childTnLst>
                                    <p:set>
                                      <p:cBhvr>
                                        <p:cTn id="23" fill="hold"/>
                                        <p:tgtEl>
                                          <p:spTgt spid="191">
                                            <p:txEl>
                                              <p:pRg st="9" end="9"/>
                                            </p:txEl>
                                          </p:spTgt>
                                        </p:tgtEl>
                                        <p:attrNameLst>
                                          <p:attrName>style.visibility</p:attrName>
                                        </p:attrNameLst>
                                      </p:cBhvr>
                                      <p:to>
                                        <p:strVal val="visible"/>
                                      </p:to>
                                    </p:set>
                                    <p:animEffect filter="dissolve" transition="in">
                                      <p:cBhvr>
                                        <p:cTn id="24" dur="100"/>
                                        <p:tgtEl>
                                          <p:spTgt spid="191">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1" fill="hold">
                                  <p:stCondLst>
                                    <p:cond delay="0"/>
                                  </p:stCondLst>
                                  <p:iterate type="el" backwards="0">
                                    <p:tmAbs val="0"/>
                                  </p:iterate>
                                  <p:childTnLst>
                                    <p:set>
                                      <p:cBhvr>
                                        <p:cTn id="28" fill="hold"/>
                                        <p:tgtEl>
                                          <p:spTgt spid="191">
                                            <p:txEl>
                                              <p:pRg st="10" end="10"/>
                                            </p:txEl>
                                          </p:spTgt>
                                        </p:tgtEl>
                                        <p:attrNameLst>
                                          <p:attrName>style.visibility</p:attrName>
                                        </p:attrNameLst>
                                      </p:cBhvr>
                                      <p:to>
                                        <p:strVal val="visible"/>
                                      </p:to>
                                    </p:set>
                                    <p:animEffect filter="dissolve" transition="in">
                                      <p:cBhvr>
                                        <p:cTn id="29" dur="100"/>
                                        <p:tgtEl>
                                          <p:spTgt spid="191">
                                            <p:txEl>
                                              <p:pRg st="10" end="10"/>
                                            </p:txEl>
                                          </p:spTgt>
                                        </p:tgtEl>
                                      </p:cBhvr>
                                    </p:animEffect>
                                  </p:childTnLst>
                                </p:cTn>
                              </p:par>
                            </p:childTnLst>
                          </p:cTn>
                        </p:par>
                        <p:par>
                          <p:cTn id="30" fill="hold">
                            <p:stCondLst>
                              <p:cond delay="100"/>
                            </p:stCondLst>
                            <p:childTnLst>
                              <p:par>
                                <p:cTn id="31" presetClass="entr" nodeType="afterEffect" presetID="9" grpId="1" fill="hold">
                                  <p:stCondLst>
                                    <p:cond delay="0"/>
                                  </p:stCondLst>
                                  <p:iterate type="el" backwards="0">
                                    <p:tmAbs val="0"/>
                                  </p:iterate>
                                  <p:childTnLst>
                                    <p:set>
                                      <p:cBhvr>
                                        <p:cTn id="32" fill="hold"/>
                                        <p:tgtEl>
                                          <p:spTgt spid="191">
                                            <p:txEl>
                                              <p:pRg st="11" end="11"/>
                                            </p:txEl>
                                          </p:spTgt>
                                        </p:tgtEl>
                                        <p:attrNameLst>
                                          <p:attrName>style.visibility</p:attrName>
                                        </p:attrNameLst>
                                      </p:cBhvr>
                                      <p:to>
                                        <p:strVal val="visible"/>
                                      </p:to>
                                    </p:set>
                                    <p:animEffect filter="dissolve" transition="in">
                                      <p:cBhvr>
                                        <p:cTn id="33" dur="100"/>
                                        <p:tgtEl>
                                          <p:spTgt spid="191">
                                            <p:txEl>
                                              <p:pRg st="11" end="11"/>
                                            </p:txEl>
                                          </p:spTgt>
                                        </p:tgtEl>
                                      </p:cBhvr>
                                    </p:animEffect>
                                  </p:childTnLst>
                                </p:cTn>
                              </p:par>
                            </p:childTnLst>
                          </p:cTn>
                        </p:par>
                        <p:par>
                          <p:cTn id="34" fill="hold">
                            <p:stCondLst>
                              <p:cond delay="200"/>
                            </p:stCondLst>
                            <p:childTnLst>
                              <p:par>
                                <p:cTn id="35" presetClass="entr" nodeType="afterEffect" presetID="9" grpId="1" fill="hold">
                                  <p:stCondLst>
                                    <p:cond delay="0"/>
                                  </p:stCondLst>
                                  <p:iterate type="el" backwards="0">
                                    <p:tmAbs val="0"/>
                                  </p:iterate>
                                  <p:childTnLst>
                                    <p:set>
                                      <p:cBhvr>
                                        <p:cTn id="36" fill="hold"/>
                                        <p:tgtEl>
                                          <p:spTgt spid="191">
                                            <p:txEl>
                                              <p:pRg st="12" end="12"/>
                                            </p:txEl>
                                          </p:spTgt>
                                        </p:tgtEl>
                                        <p:attrNameLst>
                                          <p:attrName>style.visibility</p:attrName>
                                        </p:attrNameLst>
                                      </p:cBhvr>
                                      <p:to>
                                        <p:strVal val="visible"/>
                                      </p:to>
                                    </p:set>
                                    <p:animEffect filter="dissolve" transition="in">
                                      <p:cBhvr>
                                        <p:cTn id="37" dur="100"/>
                                        <p:tgtEl>
                                          <p:spTgt spid="191">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1" fill="hold">
                                  <p:stCondLst>
                                    <p:cond delay="0"/>
                                  </p:stCondLst>
                                  <p:iterate type="el" backwards="0">
                                    <p:tmAbs val="0"/>
                                  </p:iterate>
                                  <p:childTnLst>
                                    <p:set>
                                      <p:cBhvr>
                                        <p:cTn id="41" fill="hold"/>
                                        <p:tgtEl>
                                          <p:spTgt spid="191">
                                            <p:txEl>
                                              <p:pRg st="13" end="13"/>
                                            </p:txEl>
                                          </p:spTgt>
                                        </p:tgtEl>
                                        <p:attrNameLst>
                                          <p:attrName>style.visibility</p:attrName>
                                        </p:attrNameLst>
                                      </p:cBhvr>
                                      <p:to>
                                        <p:strVal val="visible"/>
                                      </p:to>
                                    </p:set>
                                    <p:animEffect filter="dissolve" transition="in">
                                      <p:cBhvr>
                                        <p:cTn id="42" dur="100"/>
                                        <p:tgtEl>
                                          <p:spTgt spid="191">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 fill="hold">
                                  <p:stCondLst>
                                    <p:cond delay="0"/>
                                  </p:stCondLst>
                                  <p:iterate type="el" backwards="0">
                                    <p:tmAbs val="0"/>
                                  </p:iterate>
                                  <p:childTnLst>
                                    <p:set>
                                      <p:cBhvr>
                                        <p:cTn id="46" fill="hold"/>
                                        <p:tgtEl>
                                          <p:spTgt spid="191">
                                            <p:txEl>
                                              <p:pRg st="14" end="14"/>
                                            </p:txEl>
                                          </p:spTgt>
                                        </p:tgtEl>
                                        <p:attrNameLst>
                                          <p:attrName>style.visibility</p:attrName>
                                        </p:attrNameLst>
                                      </p:cBhvr>
                                      <p:to>
                                        <p:strVal val="visible"/>
                                      </p:to>
                                    </p:set>
                                    <p:animEffect filter="dissolve" transition="in">
                                      <p:cBhvr>
                                        <p:cTn id="47" dur="100"/>
                                        <p:tgtEl>
                                          <p:spTgt spid="191">
                                            <p:txEl>
                                              <p:pRg st="14" end="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HelloForm.java</a:t>
            </a:r>
          </a:p>
        </p:txBody>
      </p:sp>
      <p:sp>
        <p:nvSpPr>
          <p:cNvPr id="194"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400"/>
              </a:spcBef>
              <a:buSzTx/>
              <a:buNone/>
              <a:defRPr sz="1700">
                <a:latin typeface="Times New Roman"/>
                <a:ea typeface="Times New Roman"/>
                <a:cs typeface="Times New Roman"/>
                <a:sym typeface="Times New Roman"/>
              </a:defRPr>
            </a:pPr>
            <a:r>
              <a:t>out.println( "&lt;html&gt;\n" +</a:t>
            </a:r>
          </a:p>
          <a:p>
            <a:pPr marL="0" indent="0">
              <a:lnSpc>
                <a:spcPct val="80000"/>
              </a:lnSpc>
              <a:spcBef>
                <a:spcPts val="400"/>
              </a:spcBef>
              <a:buSzTx/>
              <a:buNone/>
              <a:defRPr sz="1700">
                <a:latin typeface="Times New Roman"/>
                <a:ea typeface="Times New Roman"/>
                <a:cs typeface="Times New Roman"/>
                <a:sym typeface="Times New Roman"/>
              </a:defRPr>
            </a:pPr>
            <a:r>
              <a:t>            "&lt;head&gt;&lt;title&gt;" + title + "&lt;/title&gt;&lt;/head&gt;\n" +</a:t>
            </a:r>
          </a:p>
          <a:p>
            <a:pPr marL="0" indent="0">
              <a:lnSpc>
                <a:spcPct val="80000"/>
              </a:lnSpc>
              <a:spcBef>
                <a:spcPts val="400"/>
              </a:spcBef>
              <a:buSzTx/>
              <a:buNone/>
              <a:defRPr sz="1700">
                <a:latin typeface="Times New Roman"/>
                <a:ea typeface="Times New Roman"/>
                <a:cs typeface="Times New Roman"/>
                <a:sym typeface="Times New Roman"/>
              </a:defRPr>
            </a:pPr>
            <a:r>
              <a:t>            "&lt;body bgcolor = \"#f0f0f0\"&gt;\n" +</a:t>
            </a:r>
          </a:p>
          <a:p>
            <a:pPr marL="0" indent="0">
              <a:lnSpc>
                <a:spcPct val="80000"/>
              </a:lnSpc>
              <a:spcBef>
                <a:spcPts val="400"/>
              </a:spcBef>
              <a:buSzTx/>
              <a:buNone/>
              <a:defRPr sz="1700">
                <a:latin typeface="Times New Roman"/>
                <a:ea typeface="Times New Roman"/>
                <a:cs typeface="Times New Roman"/>
                <a:sym typeface="Times New Roman"/>
              </a:defRPr>
            </a:pPr>
            <a:r>
              <a:t>               "&lt;h1 align = \"center\"&gt;" + title + "&lt;/h1&gt;\n" +</a:t>
            </a:r>
          </a:p>
          <a:p>
            <a:pPr marL="0" indent="0">
              <a:lnSpc>
                <a:spcPct val="80000"/>
              </a:lnSpc>
              <a:spcBef>
                <a:spcPts val="400"/>
              </a:spcBef>
              <a:buSzTx/>
              <a:buNone/>
              <a:defRPr sz="1700">
                <a:latin typeface="Times New Roman"/>
                <a:ea typeface="Times New Roman"/>
                <a:cs typeface="Times New Roman"/>
                <a:sym typeface="Times New Roman"/>
              </a:defRPr>
            </a:pPr>
            <a:r>
              <a:t>               "&lt;ul&gt;\n" +</a:t>
            </a:r>
          </a:p>
          <a:p>
            <a:pPr marL="0" indent="0">
              <a:lnSpc>
                <a:spcPct val="80000"/>
              </a:lnSpc>
              <a:spcBef>
                <a:spcPts val="400"/>
              </a:spcBef>
              <a:buSzTx/>
              <a:buNone/>
              <a:defRPr sz="1700">
                <a:latin typeface="Times New Roman"/>
                <a:ea typeface="Times New Roman"/>
                <a:cs typeface="Times New Roman"/>
                <a:sym typeface="Times New Roman"/>
              </a:defRPr>
            </a:pPr>
            <a:r>
              <a:t>                  "  &lt;li&gt;&lt;b&gt;First Name&lt;/b&gt;: "</a:t>
            </a:r>
          </a:p>
          <a:p>
            <a:pPr marL="0" indent="0">
              <a:lnSpc>
                <a:spcPct val="80000"/>
              </a:lnSpc>
              <a:spcBef>
                <a:spcPts val="400"/>
              </a:spcBef>
              <a:buSzTx/>
              <a:buNone/>
              <a:defRPr sz="1700">
                <a:latin typeface="Times New Roman"/>
                <a:ea typeface="Times New Roman"/>
                <a:cs typeface="Times New Roman"/>
                <a:sym typeface="Times New Roman"/>
              </a:defRPr>
            </a:pPr>
            <a:r>
              <a:t>                  + request.getParameter("first_name") + "\n" +</a:t>
            </a:r>
          </a:p>
          <a:p>
            <a:pPr marL="0" indent="0">
              <a:lnSpc>
                <a:spcPct val="80000"/>
              </a:lnSpc>
              <a:spcBef>
                <a:spcPts val="400"/>
              </a:spcBef>
              <a:buSzTx/>
              <a:buNone/>
              <a:defRPr sz="1700">
                <a:latin typeface="Times New Roman"/>
                <a:ea typeface="Times New Roman"/>
                <a:cs typeface="Times New Roman"/>
                <a:sym typeface="Times New Roman"/>
              </a:defRPr>
            </a:pPr>
            <a:r>
              <a:t>                  "  &lt;li&gt;&lt;b&gt;Last Name&lt;/b&gt;: "</a:t>
            </a:r>
          </a:p>
          <a:p>
            <a:pPr marL="0" indent="0">
              <a:lnSpc>
                <a:spcPct val="80000"/>
              </a:lnSpc>
              <a:spcBef>
                <a:spcPts val="400"/>
              </a:spcBef>
              <a:buSzTx/>
              <a:buNone/>
              <a:defRPr sz="1700">
                <a:latin typeface="Times New Roman"/>
                <a:ea typeface="Times New Roman"/>
                <a:cs typeface="Times New Roman"/>
                <a:sym typeface="Times New Roman"/>
              </a:defRPr>
            </a:pPr>
            <a:r>
              <a:t>                  + request.getParameter("last_name") + "\n" +</a:t>
            </a:r>
          </a:p>
          <a:p>
            <a:pPr marL="0" indent="0">
              <a:lnSpc>
                <a:spcPct val="80000"/>
              </a:lnSpc>
              <a:spcBef>
                <a:spcPts val="400"/>
              </a:spcBef>
              <a:buSzTx/>
              <a:buNone/>
              <a:defRPr sz="1700">
                <a:latin typeface="Times New Roman"/>
                <a:ea typeface="Times New Roman"/>
                <a:cs typeface="Times New Roman"/>
                <a:sym typeface="Times New Roman"/>
              </a:defRPr>
            </a:pPr>
            <a:r>
              <a:t>               "&lt;/ul&gt;\n" +</a:t>
            </a:r>
          </a:p>
          <a:p>
            <a:pPr marL="0" indent="0">
              <a:lnSpc>
                <a:spcPct val="80000"/>
              </a:lnSpc>
              <a:spcBef>
                <a:spcPts val="400"/>
              </a:spcBef>
              <a:buSzTx/>
              <a:buNone/>
              <a:defRPr sz="1700">
                <a:latin typeface="Times New Roman"/>
                <a:ea typeface="Times New Roman"/>
                <a:cs typeface="Times New Roman"/>
                <a:sym typeface="Times New Roman"/>
              </a:defRPr>
            </a:pPr>
            <a:r>
              <a:t>            "&lt;/body&gt;</a:t>
            </a:r>
          </a:p>
          <a:p>
            <a:pPr marL="0" indent="0">
              <a:lnSpc>
                <a:spcPct val="80000"/>
              </a:lnSpc>
              <a:spcBef>
                <a:spcPts val="400"/>
              </a:spcBef>
              <a:buSzTx/>
              <a:buNone/>
              <a:defRPr sz="1700">
                <a:latin typeface="Times New Roman"/>
                <a:ea typeface="Times New Roman"/>
                <a:cs typeface="Times New Roman"/>
                <a:sym typeface="Times New Roman"/>
              </a:defRPr>
            </a:pPr>
            <a:r>
              <a:t>         &lt;/html&gt;"</a:t>
            </a:r>
          </a:p>
          <a:p>
            <a:pPr marL="0" indent="0">
              <a:lnSpc>
                <a:spcPct val="80000"/>
              </a:lnSpc>
              <a:spcBef>
                <a:spcPts val="400"/>
              </a:spcBef>
              <a:buSzTx/>
              <a:buNone/>
              <a:defRPr sz="1700">
                <a:latin typeface="Times New Roman"/>
                <a:ea typeface="Times New Roman"/>
                <a:cs typeface="Times New Roman"/>
                <a:sym typeface="Times New Roman"/>
              </a:defRPr>
            </a:pPr>
            <a:r>
              <a:t>      );</a:t>
            </a:r>
          </a:p>
          <a:p>
            <a:pPr marL="0" indent="0">
              <a:lnSpc>
                <a:spcPct val="80000"/>
              </a:lnSpc>
              <a:spcBef>
                <a:spcPts val="400"/>
              </a:spcBef>
              <a:buSzTx/>
              <a:buNone/>
              <a:defRPr sz="1700">
                <a:latin typeface="Times New Roman"/>
                <a:ea typeface="Times New Roman"/>
                <a:cs typeface="Times New Roman"/>
                <a:sym typeface="Times New Roman"/>
              </a:defRPr>
            </a:pPr>
            <a:r>
              <a:t>   }</a:t>
            </a:r>
          </a:p>
          <a:p>
            <a:pPr marL="0" indent="0">
              <a:lnSpc>
                <a:spcPct val="80000"/>
              </a:lnSpc>
              <a:spcBef>
                <a:spcPts val="400"/>
              </a:spcBef>
              <a:buSzTx/>
              <a:buNone/>
              <a:defRPr sz="1700">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animEffect filter="dissolve" transition="in">
                                      <p:cBhvr>
                                        <p:cTn id="7" dur="500"/>
                                        <p:tgtEl>
                                          <p:spTgt spid="19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94">
                                            <p:txEl>
                                              <p:pRg st="0" end="0"/>
                                            </p:txEl>
                                          </p:spTgt>
                                        </p:tgtEl>
                                        <p:attrNameLst>
                                          <p:attrName>style.visibility</p:attrName>
                                        </p:attrNameLst>
                                      </p:cBhvr>
                                      <p:to>
                                        <p:strVal val="visible"/>
                                      </p:to>
                                    </p:set>
                                    <p:animEffect filter="dissolve" transition="in">
                                      <p:cBhvr>
                                        <p:cTn id="10" dur="500"/>
                                        <p:tgtEl>
                                          <p:spTgt spid="194">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94">
                                            <p:txEl>
                                              <p:pRg st="1" end="1"/>
                                            </p:txEl>
                                          </p:spTgt>
                                        </p:tgtEl>
                                        <p:attrNameLst>
                                          <p:attrName>style.visibility</p:attrName>
                                        </p:attrNameLst>
                                      </p:cBhvr>
                                      <p:to>
                                        <p:strVal val="visible"/>
                                      </p:to>
                                    </p:set>
                                    <p:animEffect filter="dissolve" transition="in">
                                      <p:cBhvr>
                                        <p:cTn id="14" dur="500"/>
                                        <p:tgtEl>
                                          <p:spTgt spid="194">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94">
                                            <p:txEl>
                                              <p:pRg st="2" end="2"/>
                                            </p:txEl>
                                          </p:spTgt>
                                        </p:tgtEl>
                                        <p:attrNameLst>
                                          <p:attrName>style.visibility</p:attrName>
                                        </p:attrNameLst>
                                      </p:cBhvr>
                                      <p:to>
                                        <p:strVal val="visible"/>
                                      </p:to>
                                    </p:set>
                                    <p:animEffect filter="dissolve" transition="in">
                                      <p:cBhvr>
                                        <p:cTn id="18" dur="500"/>
                                        <p:tgtEl>
                                          <p:spTgt spid="19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194">
                                            <p:txEl>
                                              <p:pRg st="3" end="3"/>
                                            </p:txEl>
                                          </p:spTgt>
                                        </p:tgtEl>
                                        <p:attrNameLst>
                                          <p:attrName>style.visibility</p:attrName>
                                        </p:attrNameLst>
                                      </p:cBhvr>
                                      <p:to>
                                        <p:strVal val="visible"/>
                                      </p:to>
                                    </p:set>
                                    <p:animEffect filter="dissolve" transition="in">
                                      <p:cBhvr>
                                        <p:cTn id="23" dur="500"/>
                                        <p:tgtEl>
                                          <p:spTgt spid="19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1" fill="hold">
                                  <p:stCondLst>
                                    <p:cond delay="0"/>
                                  </p:stCondLst>
                                  <p:iterate type="el" backwards="0">
                                    <p:tmAbs val="0"/>
                                  </p:iterate>
                                  <p:childTnLst>
                                    <p:set>
                                      <p:cBhvr>
                                        <p:cTn id="27" fill="hold"/>
                                        <p:tgtEl>
                                          <p:spTgt spid="194">
                                            <p:txEl>
                                              <p:pRg st="4" end="4"/>
                                            </p:txEl>
                                          </p:spTgt>
                                        </p:tgtEl>
                                        <p:attrNameLst>
                                          <p:attrName>style.visibility</p:attrName>
                                        </p:attrNameLst>
                                      </p:cBhvr>
                                      <p:to>
                                        <p:strVal val="visible"/>
                                      </p:to>
                                    </p:set>
                                    <p:animEffect filter="dissolve" transition="in">
                                      <p:cBhvr>
                                        <p:cTn id="28" dur="500"/>
                                        <p:tgtEl>
                                          <p:spTgt spid="19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1" fill="hold">
                                  <p:stCondLst>
                                    <p:cond delay="0"/>
                                  </p:stCondLst>
                                  <p:iterate type="el" backwards="0">
                                    <p:tmAbs val="0"/>
                                  </p:iterate>
                                  <p:childTnLst>
                                    <p:set>
                                      <p:cBhvr>
                                        <p:cTn id="32" fill="hold"/>
                                        <p:tgtEl>
                                          <p:spTgt spid="194">
                                            <p:txEl>
                                              <p:pRg st="5" end="5"/>
                                            </p:txEl>
                                          </p:spTgt>
                                        </p:tgtEl>
                                        <p:attrNameLst>
                                          <p:attrName>style.visibility</p:attrName>
                                        </p:attrNameLst>
                                      </p:cBhvr>
                                      <p:to>
                                        <p:strVal val="visible"/>
                                      </p:to>
                                    </p:set>
                                    <p:animEffect filter="dissolve" transition="in">
                                      <p:cBhvr>
                                        <p:cTn id="33" dur="500"/>
                                        <p:tgtEl>
                                          <p:spTgt spid="19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1" fill="hold">
                                  <p:stCondLst>
                                    <p:cond delay="0"/>
                                  </p:stCondLst>
                                  <p:iterate type="el" backwards="0">
                                    <p:tmAbs val="0"/>
                                  </p:iterate>
                                  <p:childTnLst>
                                    <p:set>
                                      <p:cBhvr>
                                        <p:cTn id="37" fill="hold"/>
                                        <p:tgtEl>
                                          <p:spTgt spid="194">
                                            <p:txEl>
                                              <p:pRg st="6" end="6"/>
                                            </p:txEl>
                                          </p:spTgt>
                                        </p:tgtEl>
                                        <p:attrNameLst>
                                          <p:attrName>style.visibility</p:attrName>
                                        </p:attrNameLst>
                                      </p:cBhvr>
                                      <p:to>
                                        <p:strVal val="visible"/>
                                      </p:to>
                                    </p:set>
                                    <p:animEffect filter="dissolve" transition="in">
                                      <p:cBhvr>
                                        <p:cTn id="38" dur="500"/>
                                        <p:tgtEl>
                                          <p:spTgt spid="19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1" fill="hold">
                                  <p:stCondLst>
                                    <p:cond delay="0"/>
                                  </p:stCondLst>
                                  <p:iterate type="el" backwards="0">
                                    <p:tmAbs val="0"/>
                                  </p:iterate>
                                  <p:childTnLst>
                                    <p:set>
                                      <p:cBhvr>
                                        <p:cTn id="42" fill="hold"/>
                                        <p:tgtEl>
                                          <p:spTgt spid="194">
                                            <p:txEl>
                                              <p:pRg st="7" end="7"/>
                                            </p:txEl>
                                          </p:spTgt>
                                        </p:tgtEl>
                                        <p:attrNameLst>
                                          <p:attrName>style.visibility</p:attrName>
                                        </p:attrNameLst>
                                      </p:cBhvr>
                                      <p:to>
                                        <p:strVal val="visible"/>
                                      </p:to>
                                    </p:set>
                                    <p:animEffect filter="dissolve" transition="in">
                                      <p:cBhvr>
                                        <p:cTn id="43" dur="500"/>
                                        <p:tgtEl>
                                          <p:spTgt spid="19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 fill="hold">
                                  <p:stCondLst>
                                    <p:cond delay="0"/>
                                  </p:stCondLst>
                                  <p:iterate type="el" backwards="0">
                                    <p:tmAbs val="0"/>
                                  </p:iterate>
                                  <p:childTnLst>
                                    <p:set>
                                      <p:cBhvr>
                                        <p:cTn id="47" fill="hold"/>
                                        <p:tgtEl>
                                          <p:spTgt spid="194">
                                            <p:txEl>
                                              <p:pRg st="8" end="8"/>
                                            </p:txEl>
                                          </p:spTgt>
                                        </p:tgtEl>
                                        <p:attrNameLst>
                                          <p:attrName>style.visibility</p:attrName>
                                        </p:attrNameLst>
                                      </p:cBhvr>
                                      <p:to>
                                        <p:strVal val="visible"/>
                                      </p:to>
                                    </p:set>
                                    <p:animEffect filter="dissolve" transition="in">
                                      <p:cBhvr>
                                        <p:cTn id="48" dur="500"/>
                                        <p:tgtEl>
                                          <p:spTgt spid="19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1" fill="hold">
                                  <p:stCondLst>
                                    <p:cond delay="0"/>
                                  </p:stCondLst>
                                  <p:iterate type="el" backwards="0">
                                    <p:tmAbs val="0"/>
                                  </p:iterate>
                                  <p:childTnLst>
                                    <p:set>
                                      <p:cBhvr>
                                        <p:cTn id="52" fill="hold"/>
                                        <p:tgtEl>
                                          <p:spTgt spid="194">
                                            <p:txEl>
                                              <p:pRg st="9" end="9"/>
                                            </p:txEl>
                                          </p:spTgt>
                                        </p:tgtEl>
                                        <p:attrNameLst>
                                          <p:attrName>style.visibility</p:attrName>
                                        </p:attrNameLst>
                                      </p:cBhvr>
                                      <p:to>
                                        <p:strVal val="visible"/>
                                      </p:to>
                                    </p:set>
                                    <p:animEffect filter="dissolve" transition="in">
                                      <p:cBhvr>
                                        <p:cTn id="53" dur="500"/>
                                        <p:tgtEl>
                                          <p:spTgt spid="19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1" fill="hold">
                                  <p:stCondLst>
                                    <p:cond delay="0"/>
                                  </p:stCondLst>
                                  <p:iterate type="el" backwards="0">
                                    <p:tmAbs val="0"/>
                                  </p:iterate>
                                  <p:childTnLst>
                                    <p:set>
                                      <p:cBhvr>
                                        <p:cTn id="57" fill="hold"/>
                                        <p:tgtEl>
                                          <p:spTgt spid="194">
                                            <p:txEl>
                                              <p:pRg st="10" end="10"/>
                                            </p:txEl>
                                          </p:spTgt>
                                        </p:tgtEl>
                                        <p:attrNameLst>
                                          <p:attrName>style.visibility</p:attrName>
                                        </p:attrNameLst>
                                      </p:cBhvr>
                                      <p:to>
                                        <p:strVal val="visible"/>
                                      </p:to>
                                    </p:set>
                                    <p:animEffect filter="dissolve" transition="in">
                                      <p:cBhvr>
                                        <p:cTn id="58" dur="500"/>
                                        <p:tgtEl>
                                          <p:spTgt spid="19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 fill="hold">
                                  <p:stCondLst>
                                    <p:cond delay="0"/>
                                  </p:stCondLst>
                                  <p:iterate type="el" backwards="0">
                                    <p:tmAbs val="0"/>
                                  </p:iterate>
                                  <p:childTnLst>
                                    <p:set>
                                      <p:cBhvr>
                                        <p:cTn id="62" fill="hold"/>
                                        <p:tgtEl>
                                          <p:spTgt spid="194">
                                            <p:txEl>
                                              <p:pRg st="11" end="11"/>
                                            </p:txEl>
                                          </p:spTgt>
                                        </p:tgtEl>
                                        <p:attrNameLst>
                                          <p:attrName>style.visibility</p:attrName>
                                        </p:attrNameLst>
                                      </p:cBhvr>
                                      <p:to>
                                        <p:strVal val="visible"/>
                                      </p:to>
                                    </p:set>
                                    <p:animEffect filter="dissolve" transition="in">
                                      <p:cBhvr>
                                        <p:cTn id="63" dur="500"/>
                                        <p:tgtEl>
                                          <p:spTgt spid="1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 fill="hold">
                                  <p:stCondLst>
                                    <p:cond delay="0"/>
                                  </p:stCondLst>
                                  <p:iterate type="el" backwards="0">
                                    <p:tmAbs val="0"/>
                                  </p:iterate>
                                  <p:childTnLst>
                                    <p:set>
                                      <p:cBhvr>
                                        <p:cTn id="67" fill="hold"/>
                                        <p:tgtEl>
                                          <p:spTgt spid="194">
                                            <p:txEl>
                                              <p:pRg st="12" end="12"/>
                                            </p:txEl>
                                          </p:spTgt>
                                        </p:tgtEl>
                                        <p:attrNameLst>
                                          <p:attrName>style.visibility</p:attrName>
                                        </p:attrNameLst>
                                      </p:cBhvr>
                                      <p:to>
                                        <p:strVal val="visible"/>
                                      </p:to>
                                    </p:set>
                                    <p:animEffect filter="dissolve" transition="in">
                                      <p:cBhvr>
                                        <p:cTn id="68" dur="500"/>
                                        <p:tgtEl>
                                          <p:spTgt spid="1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 fill="hold">
                                  <p:stCondLst>
                                    <p:cond delay="0"/>
                                  </p:stCondLst>
                                  <p:iterate type="el" backwards="0">
                                    <p:tmAbs val="0"/>
                                  </p:iterate>
                                  <p:childTnLst>
                                    <p:set>
                                      <p:cBhvr>
                                        <p:cTn id="72" fill="hold"/>
                                        <p:tgtEl>
                                          <p:spTgt spid="194">
                                            <p:txEl>
                                              <p:pRg st="13" end="13"/>
                                            </p:txEl>
                                          </p:spTgt>
                                        </p:tgtEl>
                                        <p:attrNameLst>
                                          <p:attrName>style.visibility</p:attrName>
                                        </p:attrNameLst>
                                      </p:cBhvr>
                                      <p:to>
                                        <p:strVal val="visible"/>
                                      </p:to>
                                    </p:set>
                                    <p:animEffect filter="dissolve" transition="in">
                                      <p:cBhvr>
                                        <p:cTn id="73" dur="500"/>
                                        <p:tgtEl>
                                          <p:spTgt spid="1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 fill="hold">
                                  <p:stCondLst>
                                    <p:cond delay="0"/>
                                  </p:stCondLst>
                                  <p:iterate type="el" backwards="0">
                                    <p:tmAbs val="0"/>
                                  </p:iterate>
                                  <p:childTnLst>
                                    <p:set>
                                      <p:cBhvr>
                                        <p:cTn id="77" fill="hold"/>
                                        <p:tgtEl>
                                          <p:spTgt spid="194">
                                            <p:txEl>
                                              <p:pRg st="14" end="14"/>
                                            </p:txEl>
                                          </p:spTgt>
                                        </p:tgtEl>
                                        <p:attrNameLst>
                                          <p:attrName>style.visibility</p:attrName>
                                        </p:attrNameLst>
                                      </p:cBhvr>
                                      <p:to>
                                        <p:strVal val="visible"/>
                                      </p:to>
                                    </p:set>
                                    <p:animEffect filter="dissolve" transition="in">
                                      <p:cBhvr>
                                        <p:cTn id="78" dur="500"/>
                                        <p:tgtEl>
                                          <p:spTgt spid="194">
                                            <p:txEl>
                                              <p:pRg st="14" end="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Hello.html</a:t>
            </a:r>
          </a:p>
        </p:txBody>
      </p:sp>
      <p:sp>
        <p:nvSpPr>
          <p:cNvPr id="197" name="Content Placeholder 2"/>
          <p:cNvSpPr txBox="1"/>
          <p:nvPr>
            <p:ph type="body" idx="1"/>
          </p:nvPr>
        </p:nvSpPr>
        <p:spPr>
          <a:xfrm>
            <a:off x="457200" y="1600200"/>
            <a:ext cx="8229600" cy="4525963"/>
          </a:xfrm>
          <a:prstGeom prst="rect">
            <a:avLst/>
          </a:prstGeom>
        </p:spPr>
        <p:txBody>
          <a:bodyPr/>
          <a:lstStyle/>
          <a:p>
            <a:pPr marL="0" indent="0" algn="just">
              <a:lnSpc>
                <a:spcPct val="80000"/>
              </a:lnSpc>
              <a:spcBef>
                <a:spcPts val="500"/>
              </a:spcBef>
              <a:buSzTx/>
              <a:buNone/>
              <a:defRPr sz="2400">
                <a:latin typeface="Times New Roman"/>
                <a:ea typeface="Times New Roman"/>
                <a:cs typeface="Times New Roman"/>
                <a:sym typeface="Times New Roman"/>
              </a:defRPr>
            </a:pPr>
            <a:r>
              <a:t>&lt;html&gt;</a:t>
            </a:r>
          </a:p>
          <a:p>
            <a:pPr marL="0" indent="0" algn="just">
              <a:lnSpc>
                <a:spcPct val="80000"/>
              </a:lnSpc>
              <a:spcBef>
                <a:spcPts val="500"/>
              </a:spcBef>
              <a:buSzTx/>
              <a:buNone/>
              <a:defRPr sz="2400">
                <a:latin typeface="Times New Roman"/>
                <a:ea typeface="Times New Roman"/>
                <a:cs typeface="Times New Roman"/>
                <a:sym typeface="Times New Roman"/>
              </a:defRPr>
            </a:pPr>
            <a:r>
              <a:t>   &lt;body&gt;</a:t>
            </a:r>
          </a:p>
          <a:p>
            <a:pPr marL="0" indent="0" algn="just">
              <a:lnSpc>
                <a:spcPct val="80000"/>
              </a:lnSpc>
              <a:spcBef>
                <a:spcPts val="500"/>
              </a:spcBef>
              <a:buSzTx/>
              <a:buNone/>
              <a:defRPr sz="2400">
                <a:latin typeface="Times New Roman"/>
                <a:ea typeface="Times New Roman"/>
                <a:cs typeface="Times New Roman"/>
                <a:sym typeface="Times New Roman"/>
              </a:defRPr>
            </a:pPr>
            <a:r>
              <a:t>      &lt;form action = "HelloForm" method = "GET"&gt;</a:t>
            </a:r>
          </a:p>
          <a:p>
            <a:pPr marL="0" indent="0" algn="just">
              <a:lnSpc>
                <a:spcPct val="80000"/>
              </a:lnSpc>
              <a:spcBef>
                <a:spcPts val="500"/>
              </a:spcBef>
              <a:buSzTx/>
              <a:buNone/>
              <a:defRPr sz="2400">
                <a:latin typeface="Times New Roman"/>
                <a:ea typeface="Times New Roman"/>
                <a:cs typeface="Times New Roman"/>
                <a:sym typeface="Times New Roman"/>
              </a:defRPr>
            </a:pPr>
            <a:r>
              <a:t>         First Name: &lt;input type = "text" name = "first_name"&gt;</a:t>
            </a:r>
          </a:p>
          <a:p>
            <a:pPr marL="0" indent="0" algn="just">
              <a:lnSpc>
                <a:spcPct val="80000"/>
              </a:lnSpc>
              <a:spcBef>
                <a:spcPts val="500"/>
              </a:spcBef>
              <a:buSzTx/>
              <a:buNone/>
              <a:defRPr sz="2400">
                <a:latin typeface="Times New Roman"/>
                <a:ea typeface="Times New Roman"/>
                <a:cs typeface="Times New Roman"/>
                <a:sym typeface="Times New Roman"/>
              </a:defRPr>
            </a:pPr>
            <a:r>
              <a:t>         &lt;br /&gt;</a:t>
            </a:r>
          </a:p>
          <a:p>
            <a:pPr marL="0" indent="0" algn="just">
              <a:lnSpc>
                <a:spcPct val="80000"/>
              </a:lnSpc>
              <a:spcBef>
                <a:spcPts val="500"/>
              </a:spcBef>
              <a:buSzTx/>
              <a:buNone/>
              <a:defRPr sz="2400">
                <a:latin typeface="Times New Roman"/>
                <a:ea typeface="Times New Roman"/>
                <a:cs typeface="Times New Roman"/>
                <a:sym typeface="Times New Roman"/>
              </a:defRPr>
            </a:pPr>
            <a:r>
              <a:t>         Last Name: &lt;input type = "text" name = "last_name" /&gt;</a:t>
            </a:r>
          </a:p>
          <a:p>
            <a:pPr marL="0" indent="0" algn="just">
              <a:lnSpc>
                <a:spcPct val="80000"/>
              </a:lnSpc>
              <a:spcBef>
                <a:spcPts val="500"/>
              </a:spcBef>
              <a:buSzTx/>
              <a:buNone/>
              <a:defRPr sz="2400">
                <a:latin typeface="Times New Roman"/>
                <a:ea typeface="Times New Roman"/>
                <a:cs typeface="Times New Roman"/>
                <a:sym typeface="Times New Roman"/>
              </a:defRPr>
            </a:pPr>
            <a:r>
              <a:t>         &lt;input type = "submit" value = "Submit" /&gt;</a:t>
            </a:r>
          </a:p>
          <a:p>
            <a:pPr marL="0" indent="0" algn="just">
              <a:lnSpc>
                <a:spcPct val="80000"/>
              </a:lnSpc>
              <a:spcBef>
                <a:spcPts val="500"/>
              </a:spcBef>
              <a:buSzTx/>
              <a:buNone/>
              <a:defRPr sz="2400">
                <a:latin typeface="Times New Roman"/>
                <a:ea typeface="Times New Roman"/>
                <a:cs typeface="Times New Roman"/>
                <a:sym typeface="Times New Roman"/>
              </a:defRPr>
            </a:pPr>
            <a:r>
              <a:t>      &lt;/form&gt;</a:t>
            </a:r>
          </a:p>
          <a:p>
            <a:pPr marL="0" indent="0" algn="just">
              <a:lnSpc>
                <a:spcPct val="80000"/>
              </a:lnSpc>
              <a:spcBef>
                <a:spcPts val="500"/>
              </a:spcBef>
              <a:buSzTx/>
              <a:buNone/>
              <a:defRPr sz="2400">
                <a:latin typeface="Times New Roman"/>
                <a:ea typeface="Times New Roman"/>
                <a:cs typeface="Times New Roman"/>
                <a:sym typeface="Times New Roman"/>
              </a:defRPr>
            </a:pPr>
            <a:r>
              <a:t>   &lt;/body&gt;</a:t>
            </a:r>
          </a:p>
          <a:p>
            <a:pPr marL="0" indent="0" algn="just">
              <a:lnSpc>
                <a:spcPct val="80000"/>
              </a:lnSpc>
              <a:spcBef>
                <a:spcPts val="500"/>
              </a:spcBef>
              <a:buSzTx/>
              <a:buNone/>
              <a:defRPr sz="2400">
                <a:latin typeface="Times New Roman"/>
                <a:ea typeface="Times New Roman"/>
                <a:cs typeface="Times New Roman"/>
                <a:sym typeface="Times New Roman"/>
              </a:defRPr>
            </a:pPr>
            <a:r>
              <a:t>&lt;/html&gt;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animEffect filter="dissolve" transition="in">
                                      <p:cBhvr>
                                        <p:cTn id="7" dur="500"/>
                                        <p:tgtEl>
                                          <p:spTgt spid="197">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97">
                                            <p:txEl>
                                              <p:pRg st="0" end="0"/>
                                            </p:txEl>
                                          </p:spTgt>
                                        </p:tgtEl>
                                        <p:attrNameLst>
                                          <p:attrName>style.visibility</p:attrName>
                                        </p:attrNameLst>
                                      </p:cBhvr>
                                      <p:to>
                                        <p:strVal val="visible"/>
                                      </p:to>
                                    </p:set>
                                    <p:animEffect filter="dissolve" transition="in">
                                      <p:cBhvr>
                                        <p:cTn id="10" dur="500"/>
                                        <p:tgtEl>
                                          <p:spTgt spid="197">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97">
                                            <p:txEl>
                                              <p:pRg st="1" end="1"/>
                                            </p:txEl>
                                          </p:spTgt>
                                        </p:tgtEl>
                                        <p:attrNameLst>
                                          <p:attrName>style.visibility</p:attrName>
                                        </p:attrNameLst>
                                      </p:cBhvr>
                                      <p:to>
                                        <p:strVal val="visible"/>
                                      </p:to>
                                    </p:set>
                                    <p:animEffect filter="dissolve" transition="in">
                                      <p:cBhvr>
                                        <p:cTn id="14" dur="500"/>
                                        <p:tgtEl>
                                          <p:spTgt spid="197">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97">
                                            <p:txEl>
                                              <p:pRg st="2" end="2"/>
                                            </p:txEl>
                                          </p:spTgt>
                                        </p:tgtEl>
                                        <p:attrNameLst>
                                          <p:attrName>style.visibility</p:attrName>
                                        </p:attrNameLst>
                                      </p:cBhvr>
                                      <p:to>
                                        <p:strVal val="visible"/>
                                      </p:to>
                                    </p:set>
                                    <p:animEffect filter="dissolve" transition="in">
                                      <p:cBhvr>
                                        <p:cTn id="18" dur="500"/>
                                        <p:tgtEl>
                                          <p:spTgt spid="19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197">
                                            <p:txEl>
                                              <p:pRg st="3" end="3"/>
                                            </p:txEl>
                                          </p:spTgt>
                                        </p:tgtEl>
                                        <p:attrNameLst>
                                          <p:attrName>style.visibility</p:attrName>
                                        </p:attrNameLst>
                                      </p:cBhvr>
                                      <p:to>
                                        <p:strVal val="visible"/>
                                      </p:to>
                                    </p:set>
                                    <p:animEffect filter="dissolve" transition="in">
                                      <p:cBhvr>
                                        <p:cTn id="23" dur="500"/>
                                        <p:tgtEl>
                                          <p:spTgt spid="19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1" fill="hold">
                                  <p:stCondLst>
                                    <p:cond delay="0"/>
                                  </p:stCondLst>
                                  <p:iterate type="el" backwards="0">
                                    <p:tmAbs val="0"/>
                                  </p:iterate>
                                  <p:childTnLst>
                                    <p:set>
                                      <p:cBhvr>
                                        <p:cTn id="27" fill="hold"/>
                                        <p:tgtEl>
                                          <p:spTgt spid="197">
                                            <p:txEl>
                                              <p:pRg st="4" end="4"/>
                                            </p:txEl>
                                          </p:spTgt>
                                        </p:tgtEl>
                                        <p:attrNameLst>
                                          <p:attrName>style.visibility</p:attrName>
                                        </p:attrNameLst>
                                      </p:cBhvr>
                                      <p:to>
                                        <p:strVal val="visible"/>
                                      </p:to>
                                    </p:set>
                                    <p:animEffect filter="dissolve" transition="in">
                                      <p:cBhvr>
                                        <p:cTn id="28" dur="500"/>
                                        <p:tgtEl>
                                          <p:spTgt spid="19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1" fill="hold">
                                  <p:stCondLst>
                                    <p:cond delay="0"/>
                                  </p:stCondLst>
                                  <p:iterate type="el" backwards="0">
                                    <p:tmAbs val="0"/>
                                  </p:iterate>
                                  <p:childTnLst>
                                    <p:set>
                                      <p:cBhvr>
                                        <p:cTn id="32" fill="hold"/>
                                        <p:tgtEl>
                                          <p:spTgt spid="197">
                                            <p:txEl>
                                              <p:pRg st="5" end="5"/>
                                            </p:txEl>
                                          </p:spTgt>
                                        </p:tgtEl>
                                        <p:attrNameLst>
                                          <p:attrName>style.visibility</p:attrName>
                                        </p:attrNameLst>
                                      </p:cBhvr>
                                      <p:to>
                                        <p:strVal val="visible"/>
                                      </p:to>
                                    </p:set>
                                    <p:animEffect filter="dissolve" transition="in">
                                      <p:cBhvr>
                                        <p:cTn id="33" dur="500"/>
                                        <p:tgtEl>
                                          <p:spTgt spid="19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1" fill="hold">
                                  <p:stCondLst>
                                    <p:cond delay="0"/>
                                  </p:stCondLst>
                                  <p:iterate type="el" backwards="0">
                                    <p:tmAbs val="0"/>
                                  </p:iterate>
                                  <p:childTnLst>
                                    <p:set>
                                      <p:cBhvr>
                                        <p:cTn id="37" fill="hold"/>
                                        <p:tgtEl>
                                          <p:spTgt spid="197">
                                            <p:txEl>
                                              <p:pRg st="6" end="6"/>
                                            </p:txEl>
                                          </p:spTgt>
                                        </p:tgtEl>
                                        <p:attrNameLst>
                                          <p:attrName>style.visibility</p:attrName>
                                        </p:attrNameLst>
                                      </p:cBhvr>
                                      <p:to>
                                        <p:strVal val="visible"/>
                                      </p:to>
                                    </p:set>
                                    <p:animEffect filter="dissolve" transition="in">
                                      <p:cBhvr>
                                        <p:cTn id="38" dur="500"/>
                                        <p:tgtEl>
                                          <p:spTgt spid="19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1" fill="hold">
                                  <p:stCondLst>
                                    <p:cond delay="0"/>
                                  </p:stCondLst>
                                  <p:iterate type="el" backwards="0">
                                    <p:tmAbs val="0"/>
                                  </p:iterate>
                                  <p:childTnLst>
                                    <p:set>
                                      <p:cBhvr>
                                        <p:cTn id="42" fill="hold"/>
                                        <p:tgtEl>
                                          <p:spTgt spid="197">
                                            <p:txEl>
                                              <p:pRg st="7" end="7"/>
                                            </p:txEl>
                                          </p:spTgt>
                                        </p:tgtEl>
                                        <p:attrNameLst>
                                          <p:attrName>style.visibility</p:attrName>
                                        </p:attrNameLst>
                                      </p:cBhvr>
                                      <p:to>
                                        <p:strVal val="visible"/>
                                      </p:to>
                                    </p:set>
                                    <p:animEffect filter="dissolve" transition="in">
                                      <p:cBhvr>
                                        <p:cTn id="43" dur="500"/>
                                        <p:tgtEl>
                                          <p:spTgt spid="197">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 fill="hold">
                                  <p:stCondLst>
                                    <p:cond delay="0"/>
                                  </p:stCondLst>
                                  <p:iterate type="el" backwards="0">
                                    <p:tmAbs val="0"/>
                                  </p:iterate>
                                  <p:childTnLst>
                                    <p:set>
                                      <p:cBhvr>
                                        <p:cTn id="47" fill="hold"/>
                                        <p:tgtEl>
                                          <p:spTgt spid="197">
                                            <p:txEl>
                                              <p:pRg st="8" end="8"/>
                                            </p:txEl>
                                          </p:spTgt>
                                        </p:tgtEl>
                                        <p:attrNameLst>
                                          <p:attrName>style.visibility</p:attrName>
                                        </p:attrNameLst>
                                      </p:cBhvr>
                                      <p:to>
                                        <p:strVal val="visible"/>
                                      </p:to>
                                    </p:set>
                                    <p:animEffect filter="dissolve" transition="in">
                                      <p:cBhvr>
                                        <p:cTn id="48" dur="500"/>
                                        <p:tgtEl>
                                          <p:spTgt spid="197">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1" fill="hold">
                                  <p:stCondLst>
                                    <p:cond delay="0"/>
                                  </p:stCondLst>
                                  <p:iterate type="el" backwards="0">
                                    <p:tmAbs val="0"/>
                                  </p:iterate>
                                  <p:childTnLst>
                                    <p:set>
                                      <p:cBhvr>
                                        <p:cTn id="52" fill="hold"/>
                                        <p:tgtEl>
                                          <p:spTgt spid="197">
                                            <p:txEl>
                                              <p:pRg st="9" end="9"/>
                                            </p:txEl>
                                          </p:spTgt>
                                        </p:tgtEl>
                                        <p:attrNameLst>
                                          <p:attrName>style.visibility</p:attrName>
                                        </p:attrNameLst>
                                      </p:cBhvr>
                                      <p:to>
                                        <p:strVal val="visible"/>
                                      </p:to>
                                    </p:set>
                                    <p:animEffect filter="dissolve" transition="in">
                                      <p:cBhvr>
                                        <p:cTn id="53" dur="500"/>
                                        <p:tgtEl>
                                          <p:spTgt spid="197">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Web.xml</a:t>
            </a:r>
          </a:p>
        </p:txBody>
      </p:sp>
      <p:sp>
        <p:nvSpPr>
          <p:cNvPr id="200"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600"/>
              </a:spcBef>
              <a:buSzTx/>
              <a:buNone/>
              <a:defRPr sz="2900">
                <a:latin typeface="Times New Roman"/>
                <a:ea typeface="Times New Roman"/>
                <a:cs typeface="Times New Roman"/>
                <a:sym typeface="Times New Roman"/>
              </a:defRPr>
            </a:pPr>
            <a:r>
              <a:t>&lt;servlet&gt;</a:t>
            </a:r>
          </a:p>
          <a:p>
            <a:pPr marL="0" indent="0">
              <a:lnSpc>
                <a:spcPct val="80000"/>
              </a:lnSpc>
              <a:spcBef>
                <a:spcPts val="600"/>
              </a:spcBef>
              <a:buSzTx/>
              <a:buNone/>
              <a:defRPr sz="2900">
                <a:latin typeface="Times New Roman"/>
                <a:ea typeface="Times New Roman"/>
                <a:cs typeface="Times New Roman"/>
                <a:sym typeface="Times New Roman"/>
              </a:defRPr>
            </a:pPr>
            <a:r>
              <a:t>   &lt;servlet-name&gt;HelloForm&lt;/servlet-name&gt;</a:t>
            </a:r>
          </a:p>
          <a:p>
            <a:pPr marL="0" indent="0">
              <a:lnSpc>
                <a:spcPct val="80000"/>
              </a:lnSpc>
              <a:spcBef>
                <a:spcPts val="600"/>
              </a:spcBef>
              <a:buSzTx/>
              <a:buNone/>
              <a:defRPr sz="2900">
                <a:latin typeface="Times New Roman"/>
                <a:ea typeface="Times New Roman"/>
                <a:cs typeface="Times New Roman"/>
                <a:sym typeface="Times New Roman"/>
              </a:defRPr>
            </a:pPr>
            <a:r>
              <a:t>   &lt;servlet-class&gt;HelloForm&lt;/servlet-class&gt;</a:t>
            </a:r>
          </a:p>
          <a:p>
            <a:pPr marL="0" indent="0">
              <a:lnSpc>
                <a:spcPct val="80000"/>
              </a:lnSpc>
              <a:spcBef>
                <a:spcPts val="600"/>
              </a:spcBef>
              <a:buSzTx/>
              <a:buNone/>
              <a:defRPr sz="2900">
                <a:latin typeface="Times New Roman"/>
                <a:ea typeface="Times New Roman"/>
                <a:cs typeface="Times New Roman"/>
                <a:sym typeface="Times New Roman"/>
              </a:defRPr>
            </a:pPr>
            <a:r>
              <a:t>&lt;/servlet&gt;</a:t>
            </a:r>
          </a:p>
          <a:p>
            <a:pPr marL="0" indent="0">
              <a:lnSpc>
                <a:spcPct val="80000"/>
              </a:lnSpc>
              <a:spcBef>
                <a:spcPts val="600"/>
              </a:spcBef>
              <a:buSzTx/>
              <a:buNone/>
              <a:defRPr sz="2900">
                <a:latin typeface="Times New Roman"/>
                <a:ea typeface="Times New Roman"/>
                <a:cs typeface="Times New Roman"/>
                <a:sym typeface="Times New Roman"/>
              </a:defRPr>
            </a:pPr>
          </a:p>
          <a:p>
            <a:pPr marL="0" indent="0">
              <a:lnSpc>
                <a:spcPct val="80000"/>
              </a:lnSpc>
              <a:spcBef>
                <a:spcPts val="600"/>
              </a:spcBef>
              <a:buSzTx/>
              <a:buNone/>
              <a:defRPr sz="2900">
                <a:latin typeface="Times New Roman"/>
                <a:ea typeface="Times New Roman"/>
                <a:cs typeface="Times New Roman"/>
                <a:sym typeface="Times New Roman"/>
              </a:defRPr>
            </a:pPr>
            <a:r>
              <a:t>&lt;servlet-mapping&gt;</a:t>
            </a:r>
          </a:p>
          <a:p>
            <a:pPr marL="0" indent="0">
              <a:lnSpc>
                <a:spcPct val="80000"/>
              </a:lnSpc>
              <a:spcBef>
                <a:spcPts val="600"/>
              </a:spcBef>
              <a:buSzTx/>
              <a:buNone/>
              <a:defRPr sz="2900">
                <a:latin typeface="Times New Roman"/>
                <a:ea typeface="Times New Roman"/>
                <a:cs typeface="Times New Roman"/>
                <a:sym typeface="Times New Roman"/>
              </a:defRPr>
            </a:pPr>
            <a:r>
              <a:t>   &lt;servlet-name&gt;HelloForm&lt;/servlet-name&gt;</a:t>
            </a:r>
          </a:p>
          <a:p>
            <a:pPr marL="0" indent="0">
              <a:lnSpc>
                <a:spcPct val="80000"/>
              </a:lnSpc>
              <a:spcBef>
                <a:spcPts val="600"/>
              </a:spcBef>
              <a:buSzTx/>
              <a:buNone/>
              <a:defRPr sz="2900">
                <a:latin typeface="Times New Roman"/>
                <a:ea typeface="Times New Roman"/>
                <a:cs typeface="Times New Roman"/>
                <a:sym typeface="Times New Roman"/>
              </a:defRPr>
            </a:pPr>
            <a:r>
              <a:t>   &lt;url-pattern&gt;/HelloForm&lt;/url-pattern&gt;</a:t>
            </a:r>
          </a:p>
          <a:p>
            <a:pPr marL="0" indent="0">
              <a:lnSpc>
                <a:spcPct val="80000"/>
              </a:lnSpc>
              <a:spcBef>
                <a:spcPts val="600"/>
              </a:spcBef>
              <a:buSzTx/>
              <a:buNone/>
              <a:defRPr sz="2900">
                <a:latin typeface="Times New Roman"/>
                <a:ea typeface="Times New Roman"/>
                <a:cs typeface="Times New Roman"/>
                <a:sym typeface="Times New Roman"/>
              </a:defRPr>
            </a:pPr>
            <a:r>
              <a:t>&lt;/servlet-mapping&gt;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a:t>
            </a:r>
          </a:p>
        </p:txBody>
      </p:sp>
      <p:sp>
        <p:nvSpPr>
          <p:cNvPr id="119" name="Content Placeholder 2"/>
          <p:cNvSpPr txBox="1"/>
          <p:nvPr>
            <p:ph type="body" idx="1"/>
          </p:nvPr>
        </p:nvSpPr>
        <p:spPr>
          <a:xfrm>
            <a:off x="457200" y="1600200"/>
            <a:ext cx="8229600" cy="4525963"/>
          </a:xfrm>
          <a:prstGeom prst="rect">
            <a:avLst/>
          </a:prstGeom>
        </p:spPr>
        <p:txBody>
          <a:bodyPr/>
          <a:lstStyle/>
          <a:p>
            <a:pPr algn="just">
              <a:defRPr>
                <a:latin typeface="Times New Roman"/>
                <a:ea typeface="Times New Roman"/>
                <a:cs typeface="Times New Roman"/>
                <a:sym typeface="Times New Roman"/>
              </a:defRPr>
            </a:pPr>
            <a:r>
              <a:t>Servlets are </a:t>
            </a:r>
            <a:r>
              <a:rPr>
                <a:solidFill>
                  <a:srgbClr val="FF0000"/>
                </a:solidFill>
              </a:rPr>
              <a:t>generic extensions to Java-enabled servers</a:t>
            </a:r>
            <a:endParaRPr>
              <a:solidFill>
                <a:srgbClr val="FF0000"/>
              </a:solidFill>
            </a:endParaRPr>
          </a:p>
          <a:p>
            <a:pPr algn="just">
              <a:defRPr>
                <a:latin typeface="Times New Roman"/>
                <a:ea typeface="Times New Roman"/>
                <a:cs typeface="Times New Roman"/>
                <a:sym typeface="Times New Roman"/>
              </a:defRPr>
            </a:pPr>
            <a:r>
              <a:t>Servlets are </a:t>
            </a:r>
            <a:r>
              <a:rPr>
                <a:solidFill>
                  <a:srgbClr val="FF0000"/>
                </a:solidFill>
              </a:rPr>
              <a:t>secure, portable, and easy to use</a:t>
            </a:r>
            <a:r>
              <a:t>.</a:t>
            </a:r>
          </a:p>
          <a:p>
            <a:pPr algn="just">
              <a:defRPr>
                <a:latin typeface="Times New Roman"/>
                <a:ea typeface="Times New Roman"/>
                <a:cs typeface="Times New Roman"/>
                <a:sym typeface="Times New Roman"/>
              </a:defRPr>
            </a:pPr>
            <a:r>
              <a:t>Servlet is a </a:t>
            </a:r>
            <a:r>
              <a:rPr>
                <a:solidFill>
                  <a:srgbClr val="FF0000"/>
                </a:solidFill>
              </a:rPr>
              <a:t>dynamically loaded module</a:t>
            </a:r>
            <a:r>
              <a:t> that services requests from a Web server</a:t>
            </a:r>
          </a:p>
          <a:p>
            <a:pPr algn="just">
              <a:defRPr>
                <a:latin typeface="Times New Roman"/>
                <a:ea typeface="Times New Roman"/>
                <a:cs typeface="Times New Roman"/>
                <a:sym typeface="Times New Roman"/>
              </a:defRPr>
            </a:pPr>
            <a:r>
              <a:t>Because the servlet is running on the server side, it </a:t>
            </a:r>
            <a:r>
              <a:rPr>
                <a:solidFill>
                  <a:srgbClr val="FF0000"/>
                </a:solidFill>
              </a:rPr>
              <a:t>does not depend on browser compatibility.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9">
                                            <p:bg/>
                                          </p:spTgt>
                                        </p:tgtEl>
                                        <p:attrNameLst>
                                          <p:attrName>style.visibility</p:attrName>
                                        </p:attrNameLst>
                                      </p:cBhvr>
                                      <p:to>
                                        <p:strVal val="visible"/>
                                      </p:to>
                                    </p:set>
                                    <p:animEffect filter="dissolve" transition="in">
                                      <p:cBhvr>
                                        <p:cTn id="7" dur="500"/>
                                        <p:tgtEl>
                                          <p:spTgt spid="11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9">
                                            <p:txEl>
                                              <p:pRg st="0" end="0"/>
                                            </p:txEl>
                                          </p:spTgt>
                                        </p:tgtEl>
                                        <p:attrNameLst>
                                          <p:attrName>style.visibility</p:attrName>
                                        </p:attrNameLst>
                                      </p:cBhvr>
                                      <p:to>
                                        <p:strVal val="visible"/>
                                      </p:to>
                                    </p:set>
                                    <p:animEffect filter="dissolve" transition="in">
                                      <p:cBhvr>
                                        <p:cTn id="10" dur="500"/>
                                        <p:tgtEl>
                                          <p:spTgt spid="119">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19">
                                            <p:txEl>
                                              <p:pRg st="1" end="1"/>
                                            </p:txEl>
                                          </p:spTgt>
                                        </p:tgtEl>
                                        <p:attrNameLst>
                                          <p:attrName>style.visibility</p:attrName>
                                        </p:attrNameLst>
                                      </p:cBhvr>
                                      <p:to>
                                        <p:strVal val="visible"/>
                                      </p:to>
                                    </p:set>
                                    <p:animEffect filter="dissolve" transition="in">
                                      <p:cBhvr>
                                        <p:cTn id="14" dur="500"/>
                                        <p:tgtEl>
                                          <p:spTgt spid="119">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19">
                                            <p:txEl>
                                              <p:pRg st="2" end="2"/>
                                            </p:txEl>
                                          </p:spTgt>
                                        </p:tgtEl>
                                        <p:attrNameLst>
                                          <p:attrName>style.visibility</p:attrName>
                                        </p:attrNameLst>
                                      </p:cBhvr>
                                      <p:to>
                                        <p:strVal val="visible"/>
                                      </p:to>
                                    </p:set>
                                    <p:animEffect filter="dissolve" transition="in">
                                      <p:cBhvr>
                                        <p:cTn id="18" dur="500"/>
                                        <p:tgtEl>
                                          <p:spTgt spid="11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119">
                                            <p:txEl>
                                              <p:pRg st="3" end="3"/>
                                            </p:txEl>
                                          </p:spTgt>
                                        </p:tgtEl>
                                        <p:attrNameLst>
                                          <p:attrName>style.visibility</p:attrName>
                                        </p:attrNameLst>
                                      </p:cBhvr>
                                      <p:to>
                                        <p:strVal val="visible"/>
                                      </p:to>
                                    </p:set>
                                    <p:animEffect filter="dissolve" transition="in">
                                      <p:cBhvr>
                                        <p:cTn id="23" dur="500"/>
                                        <p:tgtEl>
                                          <p:spTgt spid="11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9"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Advantages of Servlets</a:t>
            </a:r>
          </a:p>
        </p:txBody>
      </p:sp>
      <p:sp>
        <p:nvSpPr>
          <p:cNvPr id="203" name="Content Placeholder 2"/>
          <p:cNvSpPr txBox="1"/>
          <p:nvPr>
            <p:ph type="body" idx="1"/>
          </p:nvPr>
        </p:nvSpPr>
        <p:spPr>
          <a:xfrm>
            <a:off x="457200" y="1600200"/>
            <a:ext cx="8229600" cy="4525963"/>
          </a:xfrm>
          <a:prstGeom prst="rect">
            <a:avLst/>
          </a:prstGeom>
        </p:spPr>
        <p:txBody>
          <a:bodyPr/>
          <a:lstStyle/>
          <a:p>
            <a:pPr marL="0" indent="0" algn="just">
              <a:lnSpc>
                <a:spcPct val="80000"/>
              </a:lnSpc>
              <a:spcBef>
                <a:spcPts val="500"/>
              </a:spcBef>
              <a:buSzTx/>
              <a:buNone/>
              <a:defRPr b="1" sz="2200">
                <a:solidFill>
                  <a:srgbClr val="FF0000"/>
                </a:solidFill>
                <a:latin typeface="Times New Roman"/>
                <a:ea typeface="Times New Roman"/>
                <a:cs typeface="Times New Roman"/>
                <a:sym typeface="Times New Roman"/>
              </a:defRPr>
            </a:pPr>
            <a:r>
              <a:t>Efficiency</a:t>
            </a:r>
          </a:p>
          <a:p>
            <a:pPr marL="0" indent="0" algn="just">
              <a:lnSpc>
                <a:spcPct val="80000"/>
              </a:lnSpc>
              <a:spcBef>
                <a:spcPts val="500"/>
              </a:spcBef>
              <a:buSzTx/>
              <a:buNone/>
              <a:defRPr sz="2200">
                <a:latin typeface="Times New Roman"/>
                <a:ea typeface="Times New Roman"/>
                <a:cs typeface="Times New Roman"/>
                <a:sym typeface="Times New Roman"/>
              </a:defRPr>
            </a:pPr>
            <a:r>
              <a:t>More efficient – uses lightweight java threads as opposed to individual processes</a:t>
            </a:r>
          </a:p>
          <a:p>
            <a:pPr marL="0" indent="0" algn="just">
              <a:lnSpc>
                <a:spcPct val="80000"/>
              </a:lnSpc>
              <a:spcBef>
                <a:spcPts val="500"/>
              </a:spcBef>
              <a:buSzTx/>
              <a:buNone/>
              <a:defRPr sz="2200">
                <a:latin typeface="Times New Roman"/>
                <a:ea typeface="Times New Roman"/>
                <a:cs typeface="Times New Roman"/>
                <a:sym typeface="Times New Roman"/>
              </a:defRPr>
            </a:pPr>
          </a:p>
          <a:p>
            <a:pPr marL="0" indent="0" algn="just">
              <a:lnSpc>
                <a:spcPct val="80000"/>
              </a:lnSpc>
              <a:spcBef>
                <a:spcPts val="500"/>
              </a:spcBef>
              <a:buSzTx/>
              <a:buNone/>
              <a:defRPr sz="2200">
                <a:latin typeface="Times New Roman"/>
                <a:ea typeface="Times New Roman"/>
                <a:cs typeface="Times New Roman"/>
                <a:sym typeface="Times New Roman"/>
              </a:defRPr>
            </a:pPr>
          </a:p>
          <a:p>
            <a:pPr marL="0" indent="0" algn="just">
              <a:lnSpc>
                <a:spcPct val="80000"/>
              </a:lnSpc>
              <a:spcBef>
                <a:spcPts val="500"/>
              </a:spcBef>
              <a:buSzTx/>
              <a:buNone/>
              <a:defRPr b="1" sz="2200">
                <a:solidFill>
                  <a:srgbClr val="FF0000"/>
                </a:solidFill>
                <a:latin typeface="Times New Roman"/>
                <a:ea typeface="Times New Roman"/>
                <a:cs typeface="Times New Roman"/>
                <a:sym typeface="Times New Roman"/>
              </a:defRPr>
            </a:pPr>
            <a:r>
              <a:t>Portability</a:t>
            </a:r>
          </a:p>
          <a:p>
            <a:pPr marL="0" indent="0" algn="just">
              <a:lnSpc>
                <a:spcPct val="80000"/>
              </a:lnSpc>
              <a:spcBef>
                <a:spcPts val="500"/>
              </a:spcBef>
              <a:buSzTx/>
              <a:buNone/>
              <a:defRPr sz="2200">
                <a:latin typeface="Times New Roman"/>
                <a:ea typeface="Times New Roman"/>
                <a:cs typeface="Times New Roman"/>
                <a:sym typeface="Times New Roman"/>
              </a:defRPr>
            </a:pPr>
            <a:r>
              <a:t>Since servlets are written in Java, they are platform independent</a:t>
            </a:r>
          </a:p>
          <a:p>
            <a:pPr marL="0" indent="0" algn="just">
              <a:lnSpc>
                <a:spcPct val="80000"/>
              </a:lnSpc>
              <a:spcBef>
                <a:spcPts val="500"/>
              </a:spcBef>
              <a:buSzTx/>
              <a:buNone/>
              <a:defRPr sz="2200">
                <a:latin typeface="Times New Roman"/>
                <a:ea typeface="Times New Roman"/>
                <a:cs typeface="Times New Roman"/>
                <a:sym typeface="Times New Roman"/>
              </a:defRPr>
            </a:pPr>
          </a:p>
          <a:p>
            <a:pPr marL="0" indent="0" algn="just">
              <a:lnSpc>
                <a:spcPct val="80000"/>
              </a:lnSpc>
              <a:spcBef>
                <a:spcPts val="500"/>
              </a:spcBef>
              <a:buSzTx/>
              <a:buNone/>
              <a:defRPr b="1" sz="2200">
                <a:solidFill>
                  <a:srgbClr val="FF0000"/>
                </a:solidFill>
                <a:latin typeface="Times New Roman"/>
                <a:ea typeface="Times New Roman"/>
                <a:cs typeface="Times New Roman"/>
                <a:sym typeface="Times New Roman"/>
              </a:defRPr>
            </a:pPr>
            <a:r>
              <a:t>Robustness</a:t>
            </a:r>
          </a:p>
          <a:p>
            <a:pPr algn="just">
              <a:lnSpc>
                <a:spcPct val="80000"/>
              </a:lnSpc>
              <a:spcBef>
                <a:spcPts val="500"/>
              </a:spcBef>
              <a:defRPr sz="2200">
                <a:latin typeface="Times New Roman"/>
                <a:ea typeface="Times New Roman"/>
                <a:cs typeface="Times New Roman"/>
                <a:sym typeface="Times New Roman"/>
              </a:defRPr>
            </a:pPr>
            <a:r>
              <a:t>Error handling, Garbage collector to prevent problems with memory leaks</a:t>
            </a:r>
          </a:p>
          <a:p>
            <a:pPr algn="just">
              <a:lnSpc>
                <a:spcPct val="80000"/>
              </a:lnSpc>
              <a:spcBef>
                <a:spcPts val="500"/>
              </a:spcBef>
              <a:defRPr sz="2200">
                <a:latin typeface="Times New Roman"/>
                <a:ea typeface="Times New Roman"/>
                <a:cs typeface="Times New Roman"/>
                <a:sym typeface="Times New Roman"/>
              </a:defRPr>
            </a:pPr>
            <a:r>
              <a:t>Large class library – network, file, database, distributed object components, security, etc.</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Advantages of Servlets</a:t>
            </a:r>
          </a:p>
        </p:txBody>
      </p:sp>
      <p:sp>
        <p:nvSpPr>
          <p:cNvPr id="206" name="Content Placeholder 2"/>
          <p:cNvSpPr txBox="1"/>
          <p:nvPr>
            <p:ph type="body" idx="1"/>
          </p:nvPr>
        </p:nvSpPr>
        <p:spPr>
          <a:xfrm>
            <a:off x="457200" y="1600200"/>
            <a:ext cx="8229600" cy="4525963"/>
          </a:xfrm>
          <a:prstGeom prst="rect">
            <a:avLst/>
          </a:prstGeom>
        </p:spPr>
        <p:txBody>
          <a:bodyPr/>
          <a:lstStyle/>
          <a:p>
            <a:pPr marL="0" indent="0" algn="just">
              <a:lnSpc>
                <a:spcPct val="80000"/>
              </a:lnSpc>
              <a:buSzTx/>
              <a:buNone/>
              <a:defRPr b="1" sz="3100">
                <a:solidFill>
                  <a:srgbClr val="FF0000"/>
                </a:solidFill>
                <a:latin typeface="Times New Roman"/>
                <a:ea typeface="Times New Roman"/>
                <a:cs typeface="Times New Roman"/>
                <a:sym typeface="Times New Roman"/>
              </a:defRPr>
            </a:pPr>
            <a:r>
              <a:t>Extensibility</a:t>
            </a:r>
            <a:endParaRPr sz="2200"/>
          </a:p>
          <a:p>
            <a:pPr algn="just">
              <a:lnSpc>
                <a:spcPct val="80000"/>
              </a:lnSpc>
              <a:defRPr sz="3100">
                <a:latin typeface="Times New Roman"/>
                <a:ea typeface="Times New Roman"/>
                <a:cs typeface="Times New Roman"/>
                <a:sym typeface="Times New Roman"/>
              </a:defRPr>
            </a:pPr>
            <a:r>
              <a:t>Creating new subclasses that suite your needs</a:t>
            </a:r>
            <a:endParaRPr sz="2200"/>
          </a:p>
          <a:p>
            <a:pPr marL="0" indent="0" algn="just">
              <a:lnSpc>
                <a:spcPct val="80000"/>
              </a:lnSpc>
              <a:buSzTx/>
              <a:buNone/>
              <a:defRPr sz="3100">
                <a:latin typeface="Times New Roman"/>
                <a:ea typeface="Times New Roman"/>
                <a:cs typeface="Times New Roman"/>
                <a:sym typeface="Times New Roman"/>
              </a:defRPr>
            </a:pPr>
            <a:r>
              <a:t>		Inheritance, polymorphism, etc.</a:t>
            </a:r>
            <a:endParaRPr sz="2200"/>
          </a:p>
          <a:p>
            <a:pPr marL="0" indent="0" algn="just">
              <a:lnSpc>
                <a:spcPct val="80000"/>
              </a:lnSpc>
              <a:spcBef>
                <a:spcPts val="500"/>
              </a:spcBef>
              <a:buSzTx/>
              <a:buNone/>
              <a:defRPr sz="4500">
                <a:latin typeface="Times New Roman"/>
                <a:ea typeface="Times New Roman"/>
                <a:cs typeface="Times New Roman"/>
                <a:sym typeface="Times New Roman"/>
              </a:defRPr>
            </a:pPr>
          </a:p>
          <a:p>
            <a:pPr marL="0" indent="0" algn="just">
              <a:lnSpc>
                <a:spcPct val="80000"/>
              </a:lnSpc>
              <a:spcBef>
                <a:spcPts val="500"/>
              </a:spcBef>
              <a:buSzTx/>
              <a:buNone/>
              <a:defRPr sz="4500">
                <a:latin typeface="Times New Roman"/>
                <a:ea typeface="Times New Roman"/>
                <a:cs typeface="Times New Roman"/>
                <a:sym typeface="Times New Roman"/>
              </a:defRPr>
            </a:pPr>
          </a:p>
          <a:p>
            <a:pPr marL="0" indent="0" algn="just">
              <a:lnSpc>
                <a:spcPct val="80000"/>
              </a:lnSpc>
              <a:buSzTx/>
              <a:buNone/>
              <a:defRPr b="1" sz="3100">
                <a:solidFill>
                  <a:srgbClr val="FF0000"/>
                </a:solidFill>
                <a:latin typeface="Times New Roman"/>
                <a:ea typeface="Times New Roman"/>
                <a:cs typeface="Times New Roman"/>
                <a:sym typeface="Times New Roman"/>
              </a:defRPr>
            </a:pPr>
            <a:r>
              <a:t>Powerful</a:t>
            </a:r>
            <a:endParaRPr sz="2200"/>
          </a:p>
          <a:p>
            <a:pPr algn="just">
              <a:lnSpc>
                <a:spcPct val="80000"/>
              </a:lnSpc>
              <a:defRPr sz="3100">
                <a:latin typeface="Times New Roman"/>
                <a:ea typeface="Times New Roman"/>
                <a:cs typeface="Times New Roman"/>
                <a:sym typeface="Times New Roman"/>
              </a:defRPr>
            </a:pPr>
            <a:r>
              <a:t>Servlets can directly talk to web server</a:t>
            </a:r>
            <a:endParaRPr sz="2200"/>
          </a:p>
          <a:p>
            <a:pPr algn="just">
              <a:lnSpc>
                <a:spcPct val="80000"/>
              </a:lnSpc>
              <a:defRPr sz="3100">
                <a:latin typeface="Times New Roman"/>
                <a:ea typeface="Times New Roman"/>
                <a:cs typeface="Times New Roman"/>
                <a:sym typeface="Times New Roman"/>
              </a:defRPr>
            </a:pPr>
            <a:r>
              <a:t>Facilitates database connection pooling, session tracking etc.</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Servlets Packages</a:t>
            </a:r>
          </a:p>
        </p:txBody>
      </p:sp>
      <p:sp>
        <p:nvSpPr>
          <p:cNvPr id="209" name="Content Placeholder 2"/>
          <p:cNvSpPr txBox="1"/>
          <p:nvPr>
            <p:ph type="body" idx="1"/>
          </p:nvPr>
        </p:nvSpPr>
        <p:spPr>
          <a:xfrm>
            <a:off x="457200" y="1600200"/>
            <a:ext cx="8229600" cy="4525963"/>
          </a:xfrm>
          <a:prstGeom prst="rect">
            <a:avLst/>
          </a:prstGeom>
        </p:spPr>
        <p:txBody>
          <a:bodyPr/>
          <a:lstStyle/>
          <a:p>
            <a:pPr marL="0" indent="0" algn="just">
              <a:buSzTx/>
              <a:buNone/>
              <a:defRPr>
                <a:latin typeface="Times New Roman"/>
                <a:ea typeface="Times New Roman"/>
                <a:cs typeface="Times New Roman"/>
                <a:sym typeface="Times New Roman"/>
              </a:defRPr>
            </a:pPr>
            <a:r>
              <a:t>The </a:t>
            </a:r>
            <a:r>
              <a:rPr>
                <a:solidFill>
                  <a:srgbClr val="FF0000"/>
                </a:solidFill>
              </a:rPr>
              <a:t>javax.servlet</a:t>
            </a:r>
            <a:r>
              <a:t> package contains many interfaces and classes that are used by the servlet or web container. These are not specific to any protocol.</a:t>
            </a:r>
          </a:p>
          <a:p>
            <a:pPr marL="0" indent="0" algn="just">
              <a:buSzTx/>
              <a:buNone/>
              <a:defRPr>
                <a:latin typeface="Times New Roman"/>
                <a:ea typeface="Times New Roman"/>
                <a:cs typeface="Times New Roman"/>
                <a:sym typeface="Times New Roman"/>
              </a:defRPr>
            </a:pPr>
          </a:p>
          <a:p>
            <a:pPr marL="0" indent="0" algn="just">
              <a:buSzTx/>
              <a:buNone/>
              <a:defRPr>
                <a:latin typeface="Times New Roman"/>
                <a:ea typeface="Times New Roman"/>
                <a:cs typeface="Times New Roman"/>
                <a:sym typeface="Times New Roman"/>
              </a:defRPr>
            </a:pPr>
            <a:r>
              <a:t>The </a:t>
            </a:r>
            <a:r>
              <a:rPr>
                <a:solidFill>
                  <a:srgbClr val="FF0000"/>
                </a:solidFill>
              </a:rPr>
              <a:t>javax.servlet.http</a:t>
            </a:r>
            <a:r>
              <a:t> package contains interfaces and classes that are responsible for http requests only.</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457200" y="274637"/>
            <a:ext cx="8229600" cy="1143004"/>
          </a:xfrm>
          <a:prstGeom prst="rect">
            <a:avLst/>
          </a:prstGeom>
        </p:spPr>
        <p:txBody>
          <a:bodyPr/>
          <a:lstStyle>
            <a:lvl1pPr>
              <a:defRPr b="1" sz="3900">
                <a:solidFill>
                  <a:srgbClr val="0070C0"/>
                </a:solidFill>
                <a:latin typeface="Times New Roman"/>
                <a:ea typeface="Times New Roman"/>
                <a:cs typeface="Times New Roman"/>
                <a:sym typeface="Times New Roman"/>
              </a:defRPr>
            </a:lvl1pPr>
          </a:lstStyle>
          <a:p>
            <a:pPr/>
            <a:r>
              <a:t>Interfaces in javax.servlet package</a:t>
            </a:r>
          </a:p>
        </p:txBody>
      </p:sp>
      <p:sp>
        <p:nvSpPr>
          <p:cNvPr id="212" name="Content Placeholder 2"/>
          <p:cNvSpPr txBox="1"/>
          <p:nvPr>
            <p:ph type="body" idx="1"/>
          </p:nvPr>
        </p:nvSpPr>
        <p:spPr>
          <a:xfrm>
            <a:off x="457200" y="1600200"/>
            <a:ext cx="8229600" cy="4525963"/>
          </a:xfrm>
          <a:prstGeom prst="rect">
            <a:avLst/>
          </a:prstGeom>
        </p:spPr>
        <p:txBody>
          <a:bodyPr/>
          <a:lstStyle/>
          <a:p>
            <a:pPr>
              <a:lnSpc>
                <a:spcPct val="80000"/>
              </a:lnSpc>
              <a:spcBef>
                <a:spcPts val="400"/>
              </a:spcBef>
              <a:defRPr sz="2000">
                <a:latin typeface="Times New Roman"/>
                <a:ea typeface="Times New Roman"/>
                <a:cs typeface="Times New Roman"/>
                <a:sym typeface="Times New Roman"/>
              </a:defRPr>
            </a:pPr>
            <a:r>
              <a:t>Servlet</a:t>
            </a:r>
          </a:p>
          <a:p>
            <a:pPr>
              <a:lnSpc>
                <a:spcPct val="80000"/>
              </a:lnSpc>
              <a:spcBef>
                <a:spcPts val="400"/>
              </a:spcBef>
              <a:defRPr sz="2000">
                <a:latin typeface="Times New Roman"/>
                <a:ea typeface="Times New Roman"/>
                <a:cs typeface="Times New Roman"/>
                <a:sym typeface="Times New Roman"/>
              </a:defRPr>
            </a:pPr>
            <a:r>
              <a:t>ServletRequest</a:t>
            </a:r>
          </a:p>
          <a:p>
            <a:pPr>
              <a:lnSpc>
                <a:spcPct val="80000"/>
              </a:lnSpc>
              <a:spcBef>
                <a:spcPts val="400"/>
              </a:spcBef>
              <a:defRPr sz="2000">
                <a:latin typeface="Times New Roman"/>
                <a:ea typeface="Times New Roman"/>
                <a:cs typeface="Times New Roman"/>
                <a:sym typeface="Times New Roman"/>
              </a:defRPr>
            </a:pPr>
            <a:r>
              <a:t>ServletResponse</a:t>
            </a:r>
          </a:p>
          <a:p>
            <a:pPr>
              <a:lnSpc>
                <a:spcPct val="80000"/>
              </a:lnSpc>
              <a:spcBef>
                <a:spcPts val="400"/>
              </a:spcBef>
              <a:defRPr sz="2000">
                <a:latin typeface="Times New Roman"/>
                <a:ea typeface="Times New Roman"/>
                <a:cs typeface="Times New Roman"/>
                <a:sym typeface="Times New Roman"/>
              </a:defRPr>
            </a:pPr>
            <a:r>
              <a:t>RequestDispatcher</a:t>
            </a:r>
          </a:p>
          <a:p>
            <a:pPr>
              <a:lnSpc>
                <a:spcPct val="80000"/>
              </a:lnSpc>
              <a:spcBef>
                <a:spcPts val="400"/>
              </a:spcBef>
              <a:defRPr sz="2000">
                <a:latin typeface="Times New Roman"/>
                <a:ea typeface="Times New Roman"/>
                <a:cs typeface="Times New Roman"/>
                <a:sym typeface="Times New Roman"/>
              </a:defRPr>
            </a:pPr>
            <a:r>
              <a:t>ServletConfig</a:t>
            </a:r>
          </a:p>
          <a:p>
            <a:pPr>
              <a:lnSpc>
                <a:spcPct val="80000"/>
              </a:lnSpc>
              <a:spcBef>
                <a:spcPts val="400"/>
              </a:spcBef>
              <a:defRPr sz="2000">
                <a:latin typeface="Times New Roman"/>
                <a:ea typeface="Times New Roman"/>
                <a:cs typeface="Times New Roman"/>
                <a:sym typeface="Times New Roman"/>
              </a:defRPr>
            </a:pPr>
            <a:r>
              <a:t>ServletContext</a:t>
            </a:r>
          </a:p>
          <a:p>
            <a:pPr>
              <a:lnSpc>
                <a:spcPct val="80000"/>
              </a:lnSpc>
              <a:spcBef>
                <a:spcPts val="400"/>
              </a:spcBef>
              <a:defRPr sz="2000">
                <a:latin typeface="Times New Roman"/>
                <a:ea typeface="Times New Roman"/>
                <a:cs typeface="Times New Roman"/>
                <a:sym typeface="Times New Roman"/>
              </a:defRPr>
            </a:pPr>
            <a:r>
              <a:t>SingleThreadModel</a:t>
            </a:r>
          </a:p>
          <a:p>
            <a:pPr>
              <a:lnSpc>
                <a:spcPct val="80000"/>
              </a:lnSpc>
              <a:spcBef>
                <a:spcPts val="400"/>
              </a:spcBef>
              <a:defRPr sz="2000">
                <a:latin typeface="Times New Roman"/>
                <a:ea typeface="Times New Roman"/>
                <a:cs typeface="Times New Roman"/>
                <a:sym typeface="Times New Roman"/>
              </a:defRPr>
            </a:pPr>
            <a:r>
              <a:t>Filter</a:t>
            </a:r>
          </a:p>
          <a:p>
            <a:pPr>
              <a:lnSpc>
                <a:spcPct val="80000"/>
              </a:lnSpc>
              <a:spcBef>
                <a:spcPts val="400"/>
              </a:spcBef>
              <a:defRPr sz="2000">
                <a:latin typeface="Times New Roman"/>
                <a:ea typeface="Times New Roman"/>
                <a:cs typeface="Times New Roman"/>
                <a:sym typeface="Times New Roman"/>
              </a:defRPr>
            </a:pPr>
            <a:r>
              <a:t>FilterConfig</a:t>
            </a:r>
          </a:p>
          <a:p>
            <a:pPr>
              <a:lnSpc>
                <a:spcPct val="80000"/>
              </a:lnSpc>
              <a:spcBef>
                <a:spcPts val="400"/>
              </a:spcBef>
              <a:defRPr sz="2000">
                <a:latin typeface="Times New Roman"/>
                <a:ea typeface="Times New Roman"/>
                <a:cs typeface="Times New Roman"/>
                <a:sym typeface="Times New Roman"/>
              </a:defRPr>
            </a:pPr>
            <a:r>
              <a:t>FilterChain</a:t>
            </a:r>
          </a:p>
          <a:p>
            <a:pPr>
              <a:lnSpc>
                <a:spcPct val="80000"/>
              </a:lnSpc>
              <a:spcBef>
                <a:spcPts val="400"/>
              </a:spcBef>
              <a:defRPr sz="2000">
                <a:latin typeface="Times New Roman"/>
                <a:ea typeface="Times New Roman"/>
                <a:cs typeface="Times New Roman"/>
                <a:sym typeface="Times New Roman"/>
              </a:defRPr>
            </a:pPr>
            <a:r>
              <a:t>ServletRequestListener</a:t>
            </a:r>
          </a:p>
          <a:p>
            <a:pPr>
              <a:lnSpc>
                <a:spcPct val="80000"/>
              </a:lnSpc>
              <a:spcBef>
                <a:spcPts val="400"/>
              </a:spcBef>
              <a:defRPr sz="2000">
                <a:latin typeface="Times New Roman"/>
                <a:ea typeface="Times New Roman"/>
                <a:cs typeface="Times New Roman"/>
                <a:sym typeface="Times New Roman"/>
              </a:defRPr>
            </a:pPr>
            <a:r>
              <a:t>ServletRequestAttributeListener</a:t>
            </a:r>
          </a:p>
          <a:p>
            <a:pPr>
              <a:lnSpc>
                <a:spcPct val="80000"/>
              </a:lnSpc>
              <a:spcBef>
                <a:spcPts val="400"/>
              </a:spcBef>
              <a:defRPr sz="2000">
                <a:latin typeface="Times New Roman"/>
                <a:ea typeface="Times New Roman"/>
                <a:cs typeface="Times New Roman"/>
                <a:sym typeface="Times New Roman"/>
              </a:defRPr>
            </a:pPr>
            <a:r>
              <a:t>ServletContextListener</a:t>
            </a:r>
          </a:p>
          <a:p>
            <a:pPr>
              <a:lnSpc>
                <a:spcPct val="80000"/>
              </a:lnSpc>
              <a:spcBef>
                <a:spcPts val="400"/>
              </a:spcBef>
              <a:defRPr sz="2000">
                <a:latin typeface="Times New Roman"/>
                <a:ea typeface="Times New Roman"/>
                <a:cs typeface="Times New Roman"/>
                <a:sym typeface="Times New Roman"/>
              </a:defRPr>
            </a:pPr>
            <a:r>
              <a:t>ServletContextAttributeListener</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Classes in javax.servlet package</a:t>
            </a:r>
          </a:p>
        </p:txBody>
      </p:sp>
      <p:sp>
        <p:nvSpPr>
          <p:cNvPr id="215" name="Content Placeholder 2"/>
          <p:cNvSpPr txBox="1"/>
          <p:nvPr>
            <p:ph type="body" idx="1"/>
          </p:nvPr>
        </p:nvSpPr>
        <p:spPr>
          <a:xfrm>
            <a:off x="457200" y="1600200"/>
            <a:ext cx="8229600" cy="4525963"/>
          </a:xfrm>
          <a:prstGeom prst="rect">
            <a:avLst/>
          </a:prstGeom>
        </p:spPr>
        <p:txBody>
          <a:bodyPr/>
          <a:lstStyle/>
          <a:p>
            <a:pPr>
              <a:lnSpc>
                <a:spcPct val="80000"/>
              </a:lnSpc>
              <a:spcBef>
                <a:spcPts val="500"/>
              </a:spcBef>
              <a:defRPr sz="2400">
                <a:latin typeface="Times New Roman"/>
                <a:ea typeface="Times New Roman"/>
                <a:cs typeface="Times New Roman"/>
                <a:sym typeface="Times New Roman"/>
              </a:defRPr>
            </a:pPr>
            <a:r>
              <a:t>GenericServlet</a:t>
            </a:r>
          </a:p>
          <a:p>
            <a:pPr>
              <a:lnSpc>
                <a:spcPct val="80000"/>
              </a:lnSpc>
              <a:spcBef>
                <a:spcPts val="500"/>
              </a:spcBef>
              <a:defRPr sz="2400">
                <a:latin typeface="Times New Roman"/>
                <a:ea typeface="Times New Roman"/>
                <a:cs typeface="Times New Roman"/>
                <a:sym typeface="Times New Roman"/>
              </a:defRPr>
            </a:pPr>
            <a:r>
              <a:t>ServletInputStream</a:t>
            </a:r>
          </a:p>
          <a:p>
            <a:pPr>
              <a:lnSpc>
                <a:spcPct val="80000"/>
              </a:lnSpc>
              <a:spcBef>
                <a:spcPts val="500"/>
              </a:spcBef>
              <a:defRPr sz="2400">
                <a:latin typeface="Times New Roman"/>
                <a:ea typeface="Times New Roman"/>
                <a:cs typeface="Times New Roman"/>
                <a:sym typeface="Times New Roman"/>
              </a:defRPr>
            </a:pPr>
            <a:r>
              <a:t>ServletOutputStream</a:t>
            </a:r>
          </a:p>
          <a:p>
            <a:pPr>
              <a:lnSpc>
                <a:spcPct val="80000"/>
              </a:lnSpc>
              <a:spcBef>
                <a:spcPts val="500"/>
              </a:spcBef>
              <a:defRPr sz="2400">
                <a:latin typeface="Times New Roman"/>
                <a:ea typeface="Times New Roman"/>
                <a:cs typeface="Times New Roman"/>
                <a:sym typeface="Times New Roman"/>
              </a:defRPr>
            </a:pPr>
            <a:r>
              <a:t>ServletRequestWrapper</a:t>
            </a:r>
          </a:p>
          <a:p>
            <a:pPr>
              <a:lnSpc>
                <a:spcPct val="80000"/>
              </a:lnSpc>
              <a:spcBef>
                <a:spcPts val="500"/>
              </a:spcBef>
              <a:defRPr sz="2400">
                <a:latin typeface="Times New Roman"/>
                <a:ea typeface="Times New Roman"/>
                <a:cs typeface="Times New Roman"/>
                <a:sym typeface="Times New Roman"/>
              </a:defRPr>
            </a:pPr>
            <a:r>
              <a:t>ServletResponseWrapper</a:t>
            </a:r>
          </a:p>
          <a:p>
            <a:pPr>
              <a:lnSpc>
                <a:spcPct val="80000"/>
              </a:lnSpc>
              <a:spcBef>
                <a:spcPts val="500"/>
              </a:spcBef>
              <a:defRPr sz="2400">
                <a:latin typeface="Times New Roman"/>
                <a:ea typeface="Times New Roman"/>
                <a:cs typeface="Times New Roman"/>
                <a:sym typeface="Times New Roman"/>
              </a:defRPr>
            </a:pPr>
            <a:r>
              <a:t>ServletRequestEvent</a:t>
            </a:r>
          </a:p>
          <a:p>
            <a:pPr>
              <a:lnSpc>
                <a:spcPct val="80000"/>
              </a:lnSpc>
              <a:spcBef>
                <a:spcPts val="500"/>
              </a:spcBef>
              <a:defRPr sz="2400">
                <a:latin typeface="Times New Roman"/>
                <a:ea typeface="Times New Roman"/>
                <a:cs typeface="Times New Roman"/>
                <a:sym typeface="Times New Roman"/>
              </a:defRPr>
            </a:pPr>
            <a:r>
              <a:t>ServletContextEvent</a:t>
            </a:r>
          </a:p>
          <a:p>
            <a:pPr>
              <a:lnSpc>
                <a:spcPct val="80000"/>
              </a:lnSpc>
              <a:spcBef>
                <a:spcPts val="500"/>
              </a:spcBef>
              <a:defRPr sz="2400">
                <a:latin typeface="Times New Roman"/>
                <a:ea typeface="Times New Roman"/>
                <a:cs typeface="Times New Roman"/>
                <a:sym typeface="Times New Roman"/>
              </a:defRPr>
            </a:pPr>
            <a:r>
              <a:t>ServletRequestAttributeEvent</a:t>
            </a:r>
          </a:p>
          <a:p>
            <a:pPr>
              <a:lnSpc>
                <a:spcPct val="80000"/>
              </a:lnSpc>
              <a:spcBef>
                <a:spcPts val="500"/>
              </a:spcBef>
              <a:defRPr sz="2400">
                <a:latin typeface="Times New Roman"/>
                <a:ea typeface="Times New Roman"/>
                <a:cs typeface="Times New Roman"/>
                <a:sym typeface="Times New Roman"/>
              </a:defRPr>
            </a:pPr>
            <a:r>
              <a:t>ServletContextAttributeEvent</a:t>
            </a:r>
          </a:p>
          <a:p>
            <a:pPr>
              <a:lnSpc>
                <a:spcPct val="80000"/>
              </a:lnSpc>
              <a:spcBef>
                <a:spcPts val="500"/>
              </a:spcBef>
              <a:defRPr sz="2400">
                <a:latin typeface="Times New Roman"/>
                <a:ea typeface="Times New Roman"/>
                <a:cs typeface="Times New Roman"/>
                <a:sym typeface="Times New Roman"/>
              </a:defRPr>
            </a:pPr>
            <a:r>
              <a:t>ServletException</a:t>
            </a:r>
          </a:p>
          <a:p>
            <a:pPr>
              <a:lnSpc>
                <a:spcPct val="80000"/>
              </a:lnSpc>
              <a:spcBef>
                <a:spcPts val="500"/>
              </a:spcBef>
              <a:defRPr sz="2400">
                <a:latin typeface="Times New Roman"/>
                <a:ea typeface="Times New Roman"/>
                <a:cs typeface="Times New Roman"/>
                <a:sym typeface="Times New Roman"/>
              </a:defRPr>
            </a:pPr>
            <a:r>
              <a:t>UnavailableException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xfrm>
            <a:off x="457200" y="274637"/>
            <a:ext cx="8229600" cy="1143004"/>
          </a:xfrm>
          <a:prstGeom prst="rect">
            <a:avLst/>
          </a:prstGeom>
        </p:spPr>
        <p:txBody>
          <a:bodyPr/>
          <a:lstStyle>
            <a:lvl1pPr defTabSz="886966">
              <a:defRPr b="1" sz="3700">
                <a:solidFill>
                  <a:srgbClr val="0070C0"/>
                </a:solidFill>
                <a:latin typeface="Times New Roman"/>
                <a:ea typeface="Times New Roman"/>
                <a:cs typeface="Times New Roman"/>
                <a:sym typeface="Times New Roman"/>
              </a:defRPr>
            </a:lvl1pPr>
          </a:lstStyle>
          <a:p>
            <a:pPr/>
            <a:r>
              <a:t>Interfaces in javax.servlet.http package</a:t>
            </a:r>
          </a:p>
        </p:txBody>
      </p:sp>
      <p:sp>
        <p:nvSpPr>
          <p:cNvPr id="218" name="Content Placeholder 2"/>
          <p:cNvSpPr txBox="1"/>
          <p:nvPr>
            <p:ph type="body" idx="1"/>
          </p:nvPr>
        </p:nvSpPr>
        <p:spPr>
          <a:xfrm>
            <a:off x="457200" y="1600200"/>
            <a:ext cx="8229600" cy="4525963"/>
          </a:xfrm>
          <a:prstGeom prst="rect">
            <a:avLst/>
          </a:prstGeom>
        </p:spPr>
        <p:txBody>
          <a:bodyPr/>
          <a:lstStyle/>
          <a:p>
            <a:pPr>
              <a:lnSpc>
                <a:spcPct val="90000"/>
              </a:lnSpc>
              <a:defRPr>
                <a:latin typeface="Times New Roman"/>
                <a:ea typeface="Times New Roman"/>
                <a:cs typeface="Times New Roman"/>
                <a:sym typeface="Times New Roman"/>
              </a:defRPr>
            </a:pPr>
            <a:r>
              <a:t>HttpServletRequest</a:t>
            </a:r>
          </a:p>
          <a:p>
            <a:pPr>
              <a:lnSpc>
                <a:spcPct val="90000"/>
              </a:lnSpc>
              <a:defRPr>
                <a:latin typeface="Times New Roman"/>
                <a:ea typeface="Times New Roman"/>
                <a:cs typeface="Times New Roman"/>
                <a:sym typeface="Times New Roman"/>
              </a:defRPr>
            </a:pPr>
            <a:r>
              <a:t>HttpServletResponse</a:t>
            </a:r>
          </a:p>
          <a:p>
            <a:pPr>
              <a:lnSpc>
                <a:spcPct val="90000"/>
              </a:lnSpc>
              <a:defRPr>
                <a:latin typeface="Times New Roman"/>
                <a:ea typeface="Times New Roman"/>
                <a:cs typeface="Times New Roman"/>
                <a:sym typeface="Times New Roman"/>
              </a:defRPr>
            </a:pPr>
            <a:r>
              <a:t>HttpSession</a:t>
            </a:r>
          </a:p>
          <a:p>
            <a:pPr>
              <a:lnSpc>
                <a:spcPct val="90000"/>
              </a:lnSpc>
              <a:defRPr>
                <a:latin typeface="Times New Roman"/>
                <a:ea typeface="Times New Roman"/>
                <a:cs typeface="Times New Roman"/>
                <a:sym typeface="Times New Roman"/>
              </a:defRPr>
            </a:pPr>
            <a:r>
              <a:t>HttpSessionListener</a:t>
            </a:r>
          </a:p>
          <a:p>
            <a:pPr>
              <a:lnSpc>
                <a:spcPct val="90000"/>
              </a:lnSpc>
              <a:defRPr>
                <a:latin typeface="Times New Roman"/>
                <a:ea typeface="Times New Roman"/>
                <a:cs typeface="Times New Roman"/>
                <a:sym typeface="Times New Roman"/>
              </a:defRPr>
            </a:pPr>
            <a:r>
              <a:t>HttpSessionAttributeListener</a:t>
            </a:r>
          </a:p>
          <a:p>
            <a:pPr>
              <a:lnSpc>
                <a:spcPct val="90000"/>
              </a:lnSpc>
              <a:defRPr>
                <a:latin typeface="Times New Roman"/>
                <a:ea typeface="Times New Roman"/>
                <a:cs typeface="Times New Roman"/>
                <a:sym typeface="Times New Roman"/>
              </a:defRPr>
            </a:pPr>
            <a:r>
              <a:t>HttpSessionBindingListener</a:t>
            </a:r>
          </a:p>
          <a:p>
            <a:pPr>
              <a:lnSpc>
                <a:spcPct val="90000"/>
              </a:lnSpc>
              <a:defRPr>
                <a:latin typeface="Times New Roman"/>
                <a:ea typeface="Times New Roman"/>
                <a:cs typeface="Times New Roman"/>
                <a:sym typeface="Times New Roman"/>
              </a:defRPr>
            </a:pPr>
            <a:r>
              <a:t>HttpSessionActivationListener</a:t>
            </a:r>
          </a:p>
          <a:p>
            <a:pPr>
              <a:lnSpc>
                <a:spcPct val="90000"/>
              </a:lnSpc>
              <a:defRPr>
                <a:latin typeface="Times New Roman"/>
                <a:ea typeface="Times New Roman"/>
                <a:cs typeface="Times New Roman"/>
                <a:sym typeface="Times New Roman"/>
              </a:defRPr>
            </a:pPr>
            <a:r>
              <a:t>HttpSessionContext (deprecated now)</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Title 1"/>
          <p:cNvSpPr txBox="1"/>
          <p:nvPr>
            <p:ph type="title"/>
          </p:nvPr>
        </p:nvSpPr>
        <p:spPr>
          <a:xfrm>
            <a:off x="457200" y="274637"/>
            <a:ext cx="8229600" cy="1143004"/>
          </a:xfrm>
          <a:prstGeom prst="rect">
            <a:avLst/>
          </a:prstGeom>
        </p:spPr>
        <p:txBody>
          <a:bodyPr/>
          <a:lstStyle>
            <a:lvl1pPr>
              <a:defRPr b="1" sz="3900">
                <a:solidFill>
                  <a:srgbClr val="0070C0"/>
                </a:solidFill>
                <a:latin typeface="Times New Roman"/>
                <a:ea typeface="Times New Roman"/>
                <a:cs typeface="Times New Roman"/>
                <a:sym typeface="Times New Roman"/>
              </a:defRPr>
            </a:lvl1pPr>
          </a:lstStyle>
          <a:p>
            <a:pPr/>
            <a:r>
              <a:t>Classes in javax.servlet.http package</a:t>
            </a:r>
          </a:p>
        </p:txBody>
      </p:sp>
      <p:sp>
        <p:nvSpPr>
          <p:cNvPr id="221" name="Content Placeholder 2"/>
          <p:cNvSpPr txBox="1"/>
          <p:nvPr>
            <p:ph type="body" idx="1"/>
          </p:nvPr>
        </p:nvSpPr>
        <p:spPr>
          <a:xfrm>
            <a:off x="457200" y="1600200"/>
            <a:ext cx="8229600" cy="4525963"/>
          </a:xfrm>
          <a:prstGeom prst="rect">
            <a:avLst/>
          </a:prstGeom>
        </p:spPr>
        <p:txBody>
          <a:bodyPr/>
          <a:lstStyle/>
          <a:p>
            <a:pPr>
              <a:defRPr>
                <a:latin typeface="Times New Roman"/>
                <a:ea typeface="Times New Roman"/>
                <a:cs typeface="Times New Roman"/>
                <a:sym typeface="Times New Roman"/>
              </a:defRPr>
            </a:pPr>
            <a:r>
              <a:t>HttpServlet</a:t>
            </a:r>
          </a:p>
          <a:p>
            <a:pPr>
              <a:defRPr>
                <a:latin typeface="Times New Roman"/>
                <a:ea typeface="Times New Roman"/>
                <a:cs typeface="Times New Roman"/>
                <a:sym typeface="Times New Roman"/>
              </a:defRPr>
            </a:pPr>
            <a:r>
              <a:t>Cookie</a:t>
            </a:r>
          </a:p>
          <a:p>
            <a:pPr>
              <a:defRPr>
                <a:latin typeface="Times New Roman"/>
                <a:ea typeface="Times New Roman"/>
                <a:cs typeface="Times New Roman"/>
                <a:sym typeface="Times New Roman"/>
              </a:defRPr>
            </a:pPr>
            <a:r>
              <a:t>HttpServletRequestWrapper</a:t>
            </a:r>
          </a:p>
          <a:p>
            <a:pPr>
              <a:defRPr>
                <a:latin typeface="Times New Roman"/>
                <a:ea typeface="Times New Roman"/>
                <a:cs typeface="Times New Roman"/>
                <a:sym typeface="Times New Roman"/>
              </a:defRPr>
            </a:pPr>
            <a:r>
              <a:t>HttpServletResponseWrapper</a:t>
            </a:r>
          </a:p>
          <a:p>
            <a:pPr>
              <a:defRPr>
                <a:latin typeface="Times New Roman"/>
                <a:ea typeface="Times New Roman"/>
                <a:cs typeface="Times New Roman"/>
                <a:sym typeface="Times New Roman"/>
              </a:defRPr>
            </a:pPr>
            <a:r>
              <a:t>HttpSessionEvent</a:t>
            </a:r>
          </a:p>
          <a:p>
            <a:pPr>
              <a:defRPr>
                <a:latin typeface="Times New Roman"/>
                <a:ea typeface="Times New Roman"/>
                <a:cs typeface="Times New Roman"/>
                <a:sym typeface="Times New Roman"/>
              </a:defRPr>
            </a:pPr>
            <a:r>
              <a:t>HttpSessionBindingEvent</a:t>
            </a:r>
          </a:p>
          <a:p>
            <a:pPr>
              <a:defRPr>
                <a:latin typeface="Times New Roman"/>
                <a:ea typeface="Times New Roman"/>
                <a:cs typeface="Times New Roman"/>
                <a:sym typeface="Times New Roman"/>
              </a:defRPr>
            </a:pPr>
            <a:r>
              <a:t>HttpUtils (deprecated now)</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API</a:t>
            </a:r>
          </a:p>
        </p:txBody>
      </p:sp>
      <p:sp>
        <p:nvSpPr>
          <p:cNvPr id="224" name="Content Placeholder 2"/>
          <p:cNvSpPr txBox="1"/>
          <p:nvPr>
            <p:ph type="body" idx="1"/>
          </p:nvPr>
        </p:nvSpPr>
        <p:spPr>
          <a:xfrm>
            <a:off x="457200" y="1600200"/>
            <a:ext cx="8229600" cy="4525963"/>
          </a:xfrm>
          <a:prstGeom prst="rect">
            <a:avLst/>
          </a:prstGeom>
        </p:spPr>
        <p:txBody>
          <a:bodyPr/>
          <a:lstStyle>
            <a:lvl1pPr marL="0" indent="0" algn="just">
              <a:buSzTx/>
              <a:buNone/>
              <a:defRPr>
                <a:latin typeface="Times New Roman"/>
                <a:ea typeface="Times New Roman"/>
                <a:cs typeface="Times New Roman"/>
                <a:sym typeface="Times New Roman"/>
              </a:defRPr>
            </a:lvl1pPr>
          </a:lstStyle>
          <a:p>
            <a:pPr/>
            <a:r>
              <a:t>All interfaces and classes mentioned in previous slide also known as Servlet APIs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Example (login.html)"/>
          <p:cNvSpPr txBox="1"/>
          <p:nvPr>
            <p:ph type="title"/>
          </p:nvPr>
        </p:nvSpPr>
        <p:spPr>
          <a:xfrm>
            <a:off x="457200" y="274638"/>
            <a:ext cx="8229600" cy="1143002"/>
          </a:xfrm>
          <a:prstGeom prst="rect">
            <a:avLst/>
          </a:prstGeom>
        </p:spPr>
        <p:txBody>
          <a:bodyPr/>
          <a:lstStyle/>
          <a:p>
            <a:pPr/>
            <a:r>
              <a:t>Example (login.html)</a:t>
            </a:r>
          </a:p>
        </p:txBody>
      </p:sp>
      <p:sp>
        <p:nvSpPr>
          <p:cNvPr id="227" name="&lt;form action=&quot;login&quot; method=&quot;post&quot;&gt;…"/>
          <p:cNvSpPr txBox="1"/>
          <p:nvPr>
            <p:ph type="body" idx="1"/>
          </p:nvPr>
        </p:nvSpPr>
        <p:spPr>
          <a:xfrm>
            <a:off x="457200" y="1600200"/>
            <a:ext cx="8443467" cy="4525963"/>
          </a:xfrm>
          <a:prstGeom prst="rect">
            <a:avLst/>
          </a:prstGeom>
        </p:spPr>
        <p:txBody>
          <a:bodyPr/>
          <a:lstStyle/>
          <a:p>
            <a:pPr marL="0" indent="0" defTabSz="320039">
              <a:lnSpc>
                <a:spcPts val="2600"/>
              </a:lnSpc>
              <a:spcBef>
                <a:spcPts val="0"/>
              </a:spcBef>
              <a:buSzTx/>
              <a:buNone/>
              <a:defRPr sz="1890">
                <a:solidFill>
                  <a:srgbClr val="4252DA"/>
                </a:solidFill>
                <a:latin typeface="Verdana"/>
                <a:ea typeface="Verdana"/>
                <a:cs typeface="Verdana"/>
                <a:sym typeface="Verdana"/>
              </a:defRPr>
            </a:pPr>
            <a:r>
              <a:t>&lt;</a:t>
            </a:r>
            <a:r>
              <a:rPr>
                <a:solidFill>
                  <a:srgbClr val="112B53"/>
                </a:solidFill>
              </a:rPr>
              <a:t>form action=</a:t>
            </a:r>
            <a:r>
              <a:rPr>
                <a:solidFill>
                  <a:srgbClr val="670FC4"/>
                </a:solidFill>
              </a:rPr>
              <a:t>"login"</a:t>
            </a:r>
            <a:r>
              <a:rPr>
                <a:solidFill>
                  <a:srgbClr val="112B53"/>
                </a:solidFill>
              </a:rPr>
              <a:t> method=</a:t>
            </a:r>
            <a:r>
              <a:rPr>
                <a:solidFill>
                  <a:srgbClr val="670FC4"/>
                </a:solidFill>
              </a:rPr>
              <a:t>"post"</a:t>
            </a:r>
            <a:r>
              <a:t>&gt;</a:t>
            </a:r>
            <a:endParaRPr>
              <a:solidFill>
                <a:srgbClr val="112B53"/>
              </a:solidFill>
            </a:endParaRP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table</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tr</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td</a:t>
            </a:r>
            <a:r>
              <a:rPr>
                <a:solidFill>
                  <a:srgbClr val="4252DA"/>
                </a:solidFill>
              </a:rPr>
              <a:t>&gt;&lt;</a:t>
            </a:r>
            <a:r>
              <a:t>font face=</a:t>
            </a:r>
            <a:r>
              <a:rPr>
                <a:solidFill>
                  <a:srgbClr val="670FC4"/>
                </a:solidFill>
              </a:rPr>
              <a:t>"verdana"</a:t>
            </a:r>
            <a:r>
              <a:t> size=</a:t>
            </a:r>
            <a:r>
              <a:rPr>
                <a:solidFill>
                  <a:srgbClr val="670FC4"/>
                </a:solidFill>
              </a:rPr>
              <a:t>"2px"</a:t>
            </a:r>
            <a:r>
              <a:rPr>
                <a:solidFill>
                  <a:srgbClr val="4252DA"/>
                </a:solidFill>
              </a:rPr>
              <a:t>&gt;</a:t>
            </a:r>
            <a:r>
              <a:t>Name</a:t>
            </a:r>
            <a:r>
              <a:rPr>
                <a:solidFill>
                  <a:srgbClr val="670FC4"/>
                </a:solidFill>
              </a:rPr>
              <a:t>:</a:t>
            </a:r>
            <a:r>
              <a:rPr>
                <a:solidFill>
                  <a:srgbClr val="4252DA"/>
                </a:solidFill>
              </a:rPr>
              <a:t>&lt;</a:t>
            </a:r>
            <a:r>
              <a:t>/font</a:t>
            </a:r>
            <a:r>
              <a:rPr>
                <a:solidFill>
                  <a:srgbClr val="4252DA"/>
                </a:solidFill>
              </a:rPr>
              <a:t>&gt;&lt;</a:t>
            </a:r>
            <a:r>
              <a:t>/td</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td</a:t>
            </a:r>
            <a:r>
              <a:rPr>
                <a:solidFill>
                  <a:srgbClr val="4252DA"/>
                </a:solidFill>
              </a:rPr>
              <a:t>&gt;&lt;</a:t>
            </a:r>
            <a:r>
              <a:t>input type=</a:t>
            </a:r>
            <a:r>
              <a:rPr>
                <a:solidFill>
                  <a:srgbClr val="670FC4"/>
                </a:solidFill>
              </a:rPr>
              <a:t>"text"</a:t>
            </a:r>
            <a:r>
              <a:t> name=</a:t>
            </a:r>
            <a:r>
              <a:rPr>
                <a:solidFill>
                  <a:srgbClr val="670FC4"/>
                </a:solidFill>
              </a:rPr>
              <a:t>"userName"</a:t>
            </a:r>
            <a:r>
              <a:rPr>
                <a:solidFill>
                  <a:srgbClr val="4252DA"/>
                </a:solidFill>
              </a:rPr>
              <a:t>&gt;&lt;</a:t>
            </a:r>
            <a:r>
              <a:t>/td</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/tr</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tr</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td</a:t>
            </a:r>
            <a:r>
              <a:rPr>
                <a:solidFill>
                  <a:srgbClr val="4252DA"/>
                </a:solidFill>
              </a:rPr>
              <a:t>&gt;&lt;</a:t>
            </a:r>
            <a:r>
              <a:t>font face=</a:t>
            </a:r>
            <a:r>
              <a:rPr>
                <a:solidFill>
                  <a:srgbClr val="670FC4"/>
                </a:solidFill>
              </a:rPr>
              <a:t>"verdana"</a:t>
            </a:r>
            <a:r>
              <a:t> size=</a:t>
            </a:r>
            <a:r>
              <a:rPr>
                <a:solidFill>
                  <a:srgbClr val="670FC4"/>
                </a:solidFill>
              </a:rPr>
              <a:t>"2px"</a:t>
            </a:r>
            <a:r>
              <a:rPr>
                <a:solidFill>
                  <a:srgbClr val="4252DA"/>
                </a:solidFill>
              </a:rPr>
              <a:t>&gt;</a:t>
            </a:r>
            <a:r>
              <a:t>Password</a:t>
            </a:r>
            <a:r>
              <a:rPr>
                <a:solidFill>
                  <a:srgbClr val="670FC4"/>
                </a:solidFill>
              </a:rPr>
              <a:t>:</a:t>
            </a:r>
            <a:r>
              <a:rPr>
                <a:solidFill>
                  <a:srgbClr val="4252DA"/>
                </a:solidFill>
              </a:rPr>
              <a:t>&lt;</a:t>
            </a:r>
            <a:r>
              <a:t>/font</a:t>
            </a:r>
            <a:r>
              <a:rPr>
                <a:solidFill>
                  <a:srgbClr val="4252DA"/>
                </a:solidFill>
              </a:rPr>
              <a:t>&gt;&lt;</a:t>
            </a:r>
            <a:r>
              <a:t>/td</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td</a:t>
            </a:r>
            <a:r>
              <a:rPr>
                <a:solidFill>
                  <a:srgbClr val="4252DA"/>
                </a:solidFill>
              </a:rPr>
              <a:t>&gt;&lt;</a:t>
            </a:r>
            <a:r>
              <a:t>input type=</a:t>
            </a:r>
            <a:r>
              <a:rPr>
                <a:solidFill>
                  <a:srgbClr val="670FC4"/>
                </a:solidFill>
              </a:rPr>
              <a:t>"password"</a:t>
            </a:r>
            <a:r>
              <a:t> name=</a:t>
            </a:r>
            <a:r>
              <a:rPr>
                <a:solidFill>
                  <a:srgbClr val="670FC4"/>
                </a:solidFill>
              </a:rPr>
              <a:t>"userPassword"</a:t>
            </a:r>
            <a:r>
              <a:rPr>
                <a:solidFill>
                  <a:srgbClr val="4252DA"/>
                </a:solidFill>
              </a:rPr>
              <a:t>&gt;&lt;</a:t>
            </a:r>
            <a:r>
              <a:t>/td</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/tr</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/table</a:t>
            </a:r>
            <a:r>
              <a:rPr>
                <a:solidFill>
                  <a:srgbClr val="4252DA"/>
                </a:solidFill>
              </a:rPr>
              <a:t>&gt;</a:t>
            </a:r>
          </a:p>
          <a:p>
            <a:pPr marL="0" indent="0" defTabSz="320039">
              <a:lnSpc>
                <a:spcPts val="2600"/>
              </a:lnSpc>
              <a:spcBef>
                <a:spcPts val="0"/>
              </a:spcBef>
              <a:buSzTx/>
              <a:buNone/>
              <a:defRPr sz="1890">
                <a:solidFill>
                  <a:srgbClr val="112B53"/>
                </a:solidFill>
                <a:latin typeface="Verdana"/>
                <a:ea typeface="Verdana"/>
                <a:cs typeface="Verdana"/>
                <a:sym typeface="Verdana"/>
              </a:defRPr>
            </a:pPr>
            <a:r>
              <a:t>      </a:t>
            </a:r>
            <a:r>
              <a:rPr>
                <a:solidFill>
                  <a:srgbClr val="4252DA"/>
                </a:solidFill>
              </a:rPr>
              <a:t>&lt;</a:t>
            </a:r>
            <a:r>
              <a:t>input type=</a:t>
            </a:r>
            <a:r>
              <a:rPr>
                <a:solidFill>
                  <a:srgbClr val="670FC4"/>
                </a:solidFill>
              </a:rPr>
              <a:t>"submit"</a:t>
            </a:r>
            <a:r>
              <a:t> value=</a:t>
            </a:r>
            <a:r>
              <a:rPr>
                <a:solidFill>
                  <a:srgbClr val="670FC4"/>
                </a:solidFill>
              </a:rPr>
              <a:t>"Login"</a:t>
            </a:r>
            <a:r>
              <a:rPr>
                <a:solidFill>
                  <a:srgbClr val="4252DA"/>
                </a:solidFill>
              </a:rPr>
              <a:t>&gt;</a:t>
            </a:r>
          </a:p>
          <a:p>
            <a:pPr marL="0" indent="0" defTabSz="320039">
              <a:lnSpc>
                <a:spcPts val="2600"/>
              </a:lnSpc>
              <a:spcBef>
                <a:spcPts val="0"/>
              </a:spcBef>
              <a:buSzTx/>
              <a:buNone/>
              <a:defRPr sz="1890">
                <a:solidFill>
                  <a:srgbClr val="4252DA"/>
                </a:solidFill>
                <a:latin typeface="Verdana"/>
                <a:ea typeface="Verdana"/>
                <a:cs typeface="Verdana"/>
                <a:sym typeface="Verdana"/>
              </a:defRPr>
            </a:pPr>
            <a:r>
              <a:t>&lt;</a:t>
            </a:r>
            <a:r>
              <a:rPr>
                <a:solidFill>
                  <a:srgbClr val="112B53"/>
                </a:solidFill>
              </a:rPr>
              <a:t>/form</a:t>
            </a:r>
            <a:r>
              <a:t>&gt;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OnServletLogin.java"/>
          <p:cNvSpPr txBox="1"/>
          <p:nvPr>
            <p:ph type="title"/>
          </p:nvPr>
        </p:nvSpPr>
        <p:spPr>
          <a:xfrm>
            <a:off x="939800" y="-182562"/>
            <a:ext cx="8229600" cy="1143001"/>
          </a:xfrm>
          <a:prstGeom prst="rect">
            <a:avLst/>
          </a:prstGeom>
        </p:spPr>
        <p:txBody>
          <a:bodyPr/>
          <a:lstStyle>
            <a:lvl1pPr defTabSz="406908">
              <a:lnSpc>
                <a:spcPts val="6000"/>
              </a:lnSpc>
              <a:spcBef>
                <a:spcPts val="1500"/>
              </a:spcBef>
              <a:defRPr b="1" sz="3000">
                <a:latin typeface="Arial"/>
                <a:ea typeface="Arial"/>
                <a:cs typeface="Arial"/>
                <a:sym typeface="Arial"/>
              </a:defRPr>
            </a:lvl1pPr>
          </a:lstStyle>
          <a:p>
            <a:pPr/>
            <a:r>
              <a:t>OnServletLogin.java</a:t>
            </a:r>
          </a:p>
        </p:txBody>
      </p:sp>
      <p:sp>
        <p:nvSpPr>
          <p:cNvPr id="230" name="import java.io.*;…"/>
          <p:cNvSpPr txBox="1"/>
          <p:nvPr>
            <p:ph type="body" idx="1"/>
          </p:nvPr>
        </p:nvSpPr>
        <p:spPr>
          <a:xfrm>
            <a:off x="457200" y="617785"/>
            <a:ext cx="8555088" cy="6490149"/>
          </a:xfrm>
          <a:prstGeom prst="rect">
            <a:avLst/>
          </a:prstGeom>
        </p:spPr>
        <p:txBody>
          <a:bodyPr/>
          <a:lstStyle/>
          <a:p>
            <a:pPr marL="0" indent="0" defTabSz="178490">
              <a:lnSpc>
                <a:spcPts val="2000"/>
              </a:lnSpc>
              <a:spcBef>
                <a:spcPts val="0"/>
              </a:spcBef>
              <a:buSzTx/>
              <a:buNone/>
              <a:defRPr sz="2440">
                <a:solidFill>
                  <a:srgbClr val="4252DA"/>
                </a:solidFill>
                <a:latin typeface="Times New Roman"/>
                <a:ea typeface="Times New Roman"/>
                <a:cs typeface="Times New Roman"/>
                <a:sym typeface="Times New Roman"/>
              </a:defRPr>
            </a:pPr>
            <a:r>
              <a:t>import</a:t>
            </a:r>
            <a:r>
              <a:rPr>
                <a:solidFill>
                  <a:srgbClr val="112B53"/>
                </a:solidFill>
              </a:rPr>
              <a:t> </a:t>
            </a:r>
            <a:r>
              <a:rPr u="sng">
                <a:solidFill>
                  <a:srgbClr val="0000FF"/>
                </a:solidFill>
                <a:uFill>
                  <a:solidFill>
                    <a:srgbClr val="0000FF"/>
                  </a:solidFill>
                </a:uFill>
                <a:hlinkClick r:id="rId2" invalidUrl="" action="" tgtFrame="" tooltip="" history="1" highlightClick="0" endSnd="0"/>
              </a:rPr>
              <a:t>java.io</a:t>
            </a:r>
            <a:r>
              <a:rPr>
                <a:solidFill>
                  <a:srgbClr val="112B53"/>
                </a:solidFill>
              </a:rPr>
              <a:t>.*;</a:t>
            </a:r>
            <a:endParaRPr>
              <a:solidFill>
                <a:srgbClr val="112B53"/>
              </a:solidFill>
            </a:endParaRPr>
          </a:p>
          <a:p>
            <a:pPr marL="0" indent="0" defTabSz="178490">
              <a:lnSpc>
                <a:spcPts val="2000"/>
              </a:lnSpc>
              <a:spcBef>
                <a:spcPts val="0"/>
              </a:spcBef>
              <a:buSzTx/>
              <a:buNone/>
              <a:defRPr sz="2440">
                <a:solidFill>
                  <a:srgbClr val="4252DA"/>
                </a:solidFill>
                <a:latin typeface="Times New Roman"/>
                <a:ea typeface="Times New Roman"/>
                <a:cs typeface="Times New Roman"/>
                <a:sym typeface="Times New Roman"/>
              </a:defRPr>
            </a:pPr>
            <a:r>
              <a:t>import</a:t>
            </a:r>
            <a:r>
              <a:rPr>
                <a:solidFill>
                  <a:srgbClr val="112B53"/>
                </a:solidFill>
              </a:rPr>
              <a:t> </a:t>
            </a:r>
            <a:r>
              <a:rPr>
                <a:solidFill>
                  <a:srgbClr val="BF9141"/>
                </a:solidFill>
              </a:rPr>
              <a:t>javax</a:t>
            </a:r>
            <a:r>
              <a:rPr>
                <a:solidFill>
                  <a:srgbClr val="112B53"/>
                </a:solidFill>
              </a:rPr>
              <a:t>.servlet.*;</a:t>
            </a:r>
            <a:endParaRPr>
              <a:solidFill>
                <a:srgbClr val="112B53"/>
              </a:solidFill>
            </a:endParaRPr>
          </a:p>
          <a:p>
            <a:pPr marL="0" indent="0" defTabSz="178490">
              <a:lnSpc>
                <a:spcPts val="2000"/>
              </a:lnSpc>
              <a:spcBef>
                <a:spcPts val="0"/>
              </a:spcBef>
              <a:buSzTx/>
              <a:buNone/>
              <a:defRPr sz="2440">
                <a:solidFill>
                  <a:srgbClr val="4252DA"/>
                </a:solidFill>
                <a:latin typeface="Times New Roman"/>
                <a:ea typeface="Times New Roman"/>
                <a:cs typeface="Times New Roman"/>
                <a:sym typeface="Times New Roman"/>
              </a:defRPr>
            </a:pPr>
            <a:r>
              <a:t>import</a:t>
            </a:r>
            <a:r>
              <a:rPr>
                <a:solidFill>
                  <a:srgbClr val="112B53"/>
                </a:solidFill>
              </a:rPr>
              <a:t> </a:t>
            </a:r>
            <a:r>
              <a:rPr>
                <a:solidFill>
                  <a:srgbClr val="BF9141"/>
                </a:solidFill>
              </a:rPr>
              <a:t>javax</a:t>
            </a:r>
            <a:r>
              <a:rPr>
                <a:solidFill>
                  <a:srgbClr val="112B53"/>
                </a:solidFill>
              </a:rPr>
              <a:t>.servlet.http.*;</a:t>
            </a:r>
            <a:endParaRPr>
              <a:solidFill>
                <a:srgbClr val="112B53"/>
              </a:solidFill>
            </a:endParaRP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p>
          <a:p>
            <a:pPr marL="0" indent="0" defTabSz="178490">
              <a:lnSpc>
                <a:spcPts val="2000"/>
              </a:lnSpc>
              <a:spcBef>
                <a:spcPts val="0"/>
              </a:spcBef>
              <a:buSzTx/>
              <a:buNone/>
              <a:defRPr sz="2440">
                <a:solidFill>
                  <a:srgbClr val="C6621C"/>
                </a:solidFill>
                <a:latin typeface="Times New Roman"/>
                <a:ea typeface="Times New Roman"/>
                <a:cs typeface="Times New Roman"/>
                <a:sym typeface="Times New Roman"/>
              </a:defRPr>
            </a:pPr>
            <a:r>
              <a:t>public</a:t>
            </a:r>
            <a:r>
              <a:rPr>
                <a:solidFill>
                  <a:srgbClr val="112B53"/>
                </a:solidFill>
              </a:rPr>
              <a:t> class OnServletLogin extends HttpServlet  </a:t>
            </a:r>
            <a:endParaRPr>
              <a:solidFill>
                <a:srgbClr val="112B53"/>
              </a:solidFill>
            </a:endParaRPr>
          </a:p>
          <a:p>
            <a:pPr marL="0" indent="0" defTabSz="178490">
              <a:lnSpc>
                <a:spcPts val="2000"/>
              </a:lnSpc>
              <a:spcBef>
                <a:spcPts val="0"/>
              </a:spcBef>
              <a:buSzTx/>
              <a:buNone/>
              <a:defRPr sz="2440">
                <a:solidFill>
                  <a:srgbClr val="C6621C"/>
                </a:solidFill>
                <a:latin typeface="Times New Roman"/>
                <a:ea typeface="Times New Roman"/>
                <a:cs typeface="Times New Roman"/>
                <a:sym typeface="Times New Roman"/>
              </a:defRPr>
            </a:pPr>
            <a:r>
              <a:t>{</a:t>
            </a:r>
            <a:endParaRPr>
              <a:solidFill>
                <a:srgbClr val="112B53"/>
              </a:solidFill>
            </a:endParaRP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protected </a:t>
            </a:r>
            <a:r>
              <a:rPr>
                <a:solidFill>
                  <a:srgbClr val="29CB7F"/>
                </a:solidFill>
              </a:rPr>
              <a:t>void</a:t>
            </a:r>
            <a:r>
              <a:t> doPost(HttpServletRequest req,HttpServletResponse res)throws ServletException,IOException</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a:t>
            </a:r>
            <a:r>
              <a:rPr>
                <a:solidFill>
                  <a:srgbClr val="C6621C"/>
                </a:solidFill>
              </a:rP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PrintWriter pw=res.getWriter();</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res.setContentType(</a:t>
            </a:r>
            <a:r>
              <a:rPr>
                <a:solidFill>
                  <a:srgbClr val="670FC4"/>
                </a:solidFill>
              </a:rPr>
              <a:t>"text/html"</a:t>
            </a:r>
            <a: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a:t>
            </a:r>
            <a:r>
              <a:rPr>
                <a:solidFill>
                  <a:srgbClr val="A8C11B"/>
                </a:solidFill>
              </a:rPr>
              <a:t>String</a:t>
            </a:r>
            <a:r>
              <a:t> user=req.getParameter(</a:t>
            </a:r>
            <a:r>
              <a:rPr>
                <a:solidFill>
                  <a:srgbClr val="670FC4"/>
                </a:solidFill>
              </a:rPr>
              <a:t>"userName"</a:t>
            </a:r>
            <a: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a:t>
            </a:r>
            <a:r>
              <a:rPr>
                <a:solidFill>
                  <a:srgbClr val="A8C11B"/>
                </a:solidFill>
              </a:rPr>
              <a:t>String</a:t>
            </a:r>
            <a:r>
              <a:t> pass=req.getParameter(</a:t>
            </a:r>
            <a:r>
              <a:rPr>
                <a:solidFill>
                  <a:srgbClr val="670FC4"/>
                </a:solidFill>
              </a:rPr>
              <a:t>"userPassword"</a:t>
            </a:r>
            <a: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if(user.equals(</a:t>
            </a:r>
            <a:r>
              <a:rPr>
                <a:solidFill>
                  <a:srgbClr val="670FC4"/>
                </a:solidFill>
              </a:rPr>
              <a:t>"om"</a:t>
            </a:r>
            <a:r>
              <a:t>)&amp;&amp;pass.equals(</a:t>
            </a:r>
            <a:r>
              <a:rPr>
                <a:solidFill>
                  <a:srgbClr val="670FC4"/>
                </a:solidFill>
              </a:rPr>
              <a:t>"123456"</a:t>
            </a:r>
            <a:r>
              <a:t>)) </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pw.println(</a:t>
            </a:r>
            <a:r>
              <a:rPr>
                <a:solidFill>
                  <a:srgbClr val="670FC4"/>
                </a:solidFill>
              </a:rPr>
              <a:t>"Login Success...!"</a:t>
            </a:r>
            <a:r>
              <a:t>); </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else</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pw.println(</a:t>
            </a:r>
            <a:r>
              <a:rPr>
                <a:solidFill>
                  <a:srgbClr val="670FC4"/>
                </a:solidFill>
              </a:rPr>
              <a:t>"Login Failed...!"</a:t>
            </a:r>
            <a: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pw.close();</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r>
              <a:t>	</a:t>
            </a:r>
            <a:r>
              <a:rPr>
                <a:solidFill>
                  <a:srgbClr val="C6621C"/>
                </a:solidFill>
              </a:rPr>
              <a:t>}</a:t>
            </a:r>
          </a:p>
          <a:p>
            <a:pPr marL="0" indent="0" defTabSz="178490">
              <a:lnSpc>
                <a:spcPts val="2000"/>
              </a:lnSpc>
              <a:spcBef>
                <a:spcPts val="0"/>
              </a:spcBef>
              <a:buSzTx/>
              <a:buNone/>
              <a:defRPr sz="2440">
                <a:solidFill>
                  <a:srgbClr val="112B53"/>
                </a:solidFill>
                <a:latin typeface="Times New Roman"/>
                <a:ea typeface="Times New Roman"/>
                <a:cs typeface="Times New Roman"/>
                <a:sym typeface="Times New Roman"/>
              </a:defRPr>
            </a:pPr>
          </a:p>
          <a:p>
            <a:pPr marL="0" indent="0" defTabSz="178490">
              <a:lnSpc>
                <a:spcPts val="2000"/>
              </a:lnSpc>
              <a:spcBef>
                <a:spcPts val="0"/>
              </a:spcBef>
              <a:buSzTx/>
              <a:buNone/>
              <a:defRPr sz="2440">
                <a:solidFill>
                  <a:srgbClr val="C6621C"/>
                </a:solidFill>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ERVLET"/>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a:t>
            </a:r>
          </a:p>
        </p:txBody>
      </p:sp>
      <p:sp>
        <p:nvSpPr>
          <p:cNvPr id="122" name="Servlet can be described in many ways, depending on the context.…"/>
          <p:cNvSpPr txBox="1"/>
          <p:nvPr>
            <p:ph type="body" idx="1"/>
          </p:nvPr>
        </p:nvSpPr>
        <p:spPr>
          <a:xfrm>
            <a:off x="457200" y="1600200"/>
            <a:ext cx="8229600" cy="4525963"/>
          </a:xfrm>
          <a:prstGeom prst="rect">
            <a:avLst/>
          </a:prstGeom>
        </p:spPr>
        <p:txBody>
          <a:bodyPr/>
          <a:lstStyle/>
          <a:p>
            <a:pPr marL="0" indent="0" defTabSz="329594">
              <a:lnSpc>
                <a:spcPts val="3100"/>
              </a:lnSpc>
              <a:spcBef>
                <a:spcPts val="800"/>
              </a:spcBef>
              <a:buSzTx/>
              <a:buNone/>
              <a:defRPr sz="1700">
                <a:latin typeface="Verdana"/>
                <a:ea typeface="Verdana"/>
                <a:cs typeface="Verdana"/>
                <a:sym typeface="Verdana"/>
              </a:defRPr>
            </a:pPr>
            <a:r>
              <a:t>Servlet can be described in many ways, depending on the context.</a:t>
            </a:r>
          </a:p>
          <a:p>
            <a:pPr marL="329594" indent="-228885" defTabSz="329594">
              <a:lnSpc>
                <a:spcPts val="3500"/>
              </a:lnSpc>
              <a:spcBef>
                <a:spcPts val="0"/>
              </a:spcBef>
              <a:buClr>
                <a:srgbClr val="000000"/>
              </a:buClr>
              <a:buFont typeface="Verdana"/>
              <a:buChar char="◦"/>
              <a:defRPr sz="1700">
                <a:latin typeface="Verdana"/>
                <a:ea typeface="Verdana"/>
                <a:cs typeface="Verdana"/>
                <a:sym typeface="Verdana"/>
              </a:defRPr>
            </a:pPr>
            <a:r>
              <a:t>Servlet is a technology which is used to create a web application.</a:t>
            </a:r>
          </a:p>
          <a:p>
            <a:pPr marL="329594" indent="-228885" defTabSz="329594">
              <a:lnSpc>
                <a:spcPts val="3500"/>
              </a:lnSpc>
              <a:spcBef>
                <a:spcPts val="0"/>
              </a:spcBef>
              <a:buClr>
                <a:srgbClr val="000000"/>
              </a:buClr>
              <a:buFont typeface="Verdana"/>
              <a:buChar char="◦"/>
              <a:defRPr sz="1700">
                <a:latin typeface="Verdana"/>
                <a:ea typeface="Verdana"/>
                <a:cs typeface="Verdana"/>
                <a:sym typeface="Verdana"/>
              </a:defRPr>
            </a:pPr>
            <a:r>
              <a:t>Servlet is an API that provides many interfaces and classes including documentation.</a:t>
            </a:r>
          </a:p>
          <a:p>
            <a:pPr marL="329594" indent="-228885" defTabSz="329594">
              <a:lnSpc>
                <a:spcPts val="3500"/>
              </a:lnSpc>
              <a:spcBef>
                <a:spcPts val="0"/>
              </a:spcBef>
              <a:buClr>
                <a:srgbClr val="000000"/>
              </a:buClr>
              <a:buFont typeface="Verdana"/>
              <a:buChar char="◦"/>
              <a:defRPr sz="1700">
                <a:latin typeface="Verdana"/>
                <a:ea typeface="Verdana"/>
                <a:cs typeface="Verdana"/>
                <a:sym typeface="Verdana"/>
              </a:defRPr>
            </a:pPr>
            <a:r>
              <a:t>Servlet is an interface that must be implemented for creating any Servlet.</a:t>
            </a:r>
          </a:p>
          <a:p>
            <a:pPr marL="329594" indent="-228885" defTabSz="329594">
              <a:lnSpc>
                <a:spcPts val="3500"/>
              </a:lnSpc>
              <a:spcBef>
                <a:spcPts val="0"/>
              </a:spcBef>
              <a:buClr>
                <a:srgbClr val="000000"/>
              </a:buClr>
              <a:buFont typeface="Verdana"/>
              <a:buChar char="◦"/>
              <a:defRPr sz="1700">
                <a:latin typeface="Verdana"/>
                <a:ea typeface="Verdana"/>
                <a:cs typeface="Verdana"/>
                <a:sym typeface="Verdana"/>
              </a:defRPr>
            </a:pPr>
            <a:r>
              <a:t>Servlet is a class that extends the capabilities of the servers and responds to the incoming requests. It can respond to any requests.</a:t>
            </a:r>
          </a:p>
          <a:p>
            <a:pPr marL="329594" indent="-228885" defTabSz="329594">
              <a:lnSpc>
                <a:spcPts val="3500"/>
              </a:lnSpc>
              <a:spcBef>
                <a:spcPts val="0"/>
              </a:spcBef>
              <a:buClr>
                <a:srgbClr val="000000"/>
              </a:buClr>
              <a:buFont typeface="Verdana"/>
              <a:buChar char="◦"/>
              <a:defRPr sz="1700">
                <a:latin typeface="Verdana"/>
                <a:ea typeface="Verdana"/>
                <a:cs typeface="Verdana"/>
                <a:sym typeface="Verdana"/>
              </a:defRPr>
            </a:pPr>
            <a:r>
              <a:t>Servlet is a web component that is deployed on the server to create a dynamic web page.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web.xml"/>
          <p:cNvSpPr txBox="1"/>
          <p:nvPr>
            <p:ph type="title"/>
          </p:nvPr>
        </p:nvSpPr>
        <p:spPr>
          <a:xfrm>
            <a:off x="457200" y="274638"/>
            <a:ext cx="8229600" cy="1143002"/>
          </a:xfrm>
          <a:prstGeom prst="rect">
            <a:avLst/>
          </a:prstGeom>
        </p:spPr>
        <p:txBody>
          <a:bodyPr/>
          <a:lstStyle/>
          <a:p>
            <a:pPr/>
            <a:r>
              <a:t>web.xml</a:t>
            </a:r>
          </a:p>
        </p:txBody>
      </p:sp>
      <p:sp>
        <p:nvSpPr>
          <p:cNvPr id="233" name="&lt;?xml version=&quot;1.0&quot; encoding=&quot;UTF-8&quot;?&gt;…"/>
          <p:cNvSpPr txBox="1"/>
          <p:nvPr>
            <p:ph type="body" idx="1"/>
          </p:nvPr>
        </p:nvSpPr>
        <p:spPr>
          <a:xfrm>
            <a:off x="457200" y="1600200"/>
            <a:ext cx="8331497" cy="4525963"/>
          </a:xfrm>
          <a:prstGeom prst="rect">
            <a:avLst/>
          </a:prstGeom>
        </p:spPr>
        <p:txBody>
          <a:bodyPr/>
          <a:lstStyle/>
          <a:p>
            <a:pPr marL="0" indent="0" defTabSz="137525">
              <a:lnSpc>
                <a:spcPts val="1800"/>
              </a:lnSpc>
              <a:spcBef>
                <a:spcPts val="0"/>
              </a:spcBef>
              <a:buSzTx/>
              <a:buNone/>
              <a:defRPr sz="2048">
                <a:solidFill>
                  <a:srgbClr val="4252DA"/>
                </a:solidFill>
                <a:latin typeface="Times New Roman"/>
                <a:ea typeface="Times New Roman"/>
                <a:cs typeface="Times New Roman"/>
                <a:sym typeface="Times New Roman"/>
              </a:defRPr>
            </a:pPr>
            <a:r>
              <a:t>&lt;</a:t>
            </a:r>
            <a:r>
              <a:rPr>
                <a:solidFill>
                  <a:srgbClr val="112B53"/>
                </a:solidFill>
              </a:rPr>
              <a:t>?xml </a:t>
            </a:r>
            <a:r>
              <a:rPr>
                <a:solidFill>
                  <a:srgbClr val="CD4067"/>
                </a:solidFill>
              </a:rPr>
              <a:t>version</a:t>
            </a:r>
            <a:r>
              <a:rPr>
                <a:solidFill>
                  <a:srgbClr val="112B53"/>
                </a:solidFill>
              </a:rPr>
              <a:t>=</a:t>
            </a:r>
            <a:r>
              <a:rPr>
                <a:solidFill>
                  <a:srgbClr val="670FC4"/>
                </a:solidFill>
              </a:rPr>
              <a:t>"1.0"</a:t>
            </a:r>
            <a:r>
              <a:rPr>
                <a:solidFill>
                  <a:srgbClr val="112B53"/>
                </a:solidFill>
              </a:rPr>
              <a:t> encoding=</a:t>
            </a:r>
            <a:r>
              <a:rPr>
                <a:solidFill>
                  <a:srgbClr val="670FC4"/>
                </a:solidFill>
              </a:rPr>
              <a:t>"UTF-8"</a:t>
            </a:r>
            <a:r>
              <a:rPr>
                <a:solidFill>
                  <a:srgbClr val="112B53"/>
                </a:solidFill>
              </a:rPr>
              <a:t>?</a:t>
            </a:r>
            <a:r>
              <a:t>&gt;</a:t>
            </a:r>
            <a:endParaRPr>
              <a:solidFill>
                <a:srgbClr val="112B53"/>
              </a:solidFill>
            </a:endParaRPr>
          </a:p>
          <a:p>
            <a:pPr marL="0" indent="0" defTabSz="137525">
              <a:lnSpc>
                <a:spcPts val="1800"/>
              </a:lnSpc>
              <a:spcBef>
                <a:spcPts val="0"/>
              </a:spcBef>
              <a:buSzTx/>
              <a:buNone/>
              <a:defRPr sz="2048">
                <a:solidFill>
                  <a:srgbClr val="4252DA"/>
                </a:solidFill>
                <a:latin typeface="Times New Roman"/>
                <a:ea typeface="Times New Roman"/>
                <a:cs typeface="Times New Roman"/>
                <a:sym typeface="Times New Roman"/>
              </a:defRPr>
            </a:pPr>
            <a:r>
              <a:t>&lt;</a:t>
            </a:r>
            <a:r>
              <a:rPr>
                <a:solidFill>
                  <a:srgbClr val="112B53"/>
                </a:solidFill>
              </a:rPr>
              <a:t>web-app xmlns</a:t>
            </a:r>
            <a:r>
              <a:rPr>
                <a:solidFill>
                  <a:srgbClr val="670FC4"/>
                </a:solidFill>
              </a:rPr>
              <a:t>:</a:t>
            </a:r>
            <a:r>
              <a:rPr>
                <a:solidFill>
                  <a:srgbClr val="112B53"/>
                </a:solidFill>
              </a:rPr>
              <a:t>web=</a:t>
            </a:r>
            <a:r>
              <a:rPr>
                <a:solidFill>
                  <a:srgbClr val="670FC4"/>
                </a:solidFill>
              </a:rPr>
              <a:t>"http:</a:t>
            </a:r>
            <a:r>
              <a:rPr>
                <a:solidFill>
                  <a:srgbClr val="74B810"/>
                </a:solidFill>
              </a:rPr>
              <a:t>//java.sun.com/xml/ns/javaee/web-app_2_5.xsd"</a:t>
            </a:r>
            <a:r>
              <a:t>&gt;</a:t>
            </a:r>
            <a:endParaRPr>
              <a:solidFill>
                <a:srgbClr val="112B53"/>
              </a:solidFill>
            </a:endParaRP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servlet</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rPr>
                <a:solidFill>
                  <a:srgbClr val="CD4067"/>
                </a:solidFill>
              </a:rPr>
              <a:t>servlet-name</a:t>
            </a:r>
            <a:r>
              <a:rPr>
                <a:solidFill>
                  <a:srgbClr val="4252DA"/>
                </a:solidFill>
              </a:rPr>
              <a:t>&gt;</a:t>
            </a:r>
            <a:r>
              <a:t>loginServlet</a:t>
            </a:r>
            <a:r>
              <a:rPr>
                <a:solidFill>
                  <a:srgbClr val="4252DA"/>
                </a:solidFill>
              </a:rPr>
              <a:t>&lt;</a:t>
            </a:r>
            <a:r>
              <a:t>/</a:t>
            </a:r>
            <a:r>
              <a:rPr>
                <a:solidFill>
                  <a:srgbClr val="CD4067"/>
                </a:solidFill>
              </a:rPr>
              <a:t>servlet-name</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rPr>
                <a:solidFill>
                  <a:srgbClr val="CD4067"/>
                </a:solidFill>
              </a:rPr>
              <a:t>servlet-class</a:t>
            </a:r>
            <a:r>
              <a:rPr>
                <a:solidFill>
                  <a:srgbClr val="4252DA"/>
                </a:solidFill>
              </a:rPr>
              <a:t>&gt;</a:t>
            </a:r>
            <a:r>
              <a:t>java4s.OnServletLogin</a:t>
            </a:r>
            <a:r>
              <a:rPr>
                <a:solidFill>
                  <a:srgbClr val="4252DA"/>
                </a:solidFill>
              </a:rPr>
              <a:t>&lt;</a:t>
            </a:r>
            <a:r>
              <a:t>/</a:t>
            </a:r>
            <a:r>
              <a:rPr>
                <a:solidFill>
                  <a:srgbClr val="CD4067"/>
                </a:solidFill>
              </a:rPr>
              <a:t>servlet-class</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/servlet</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servlet-mapping</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rPr>
                <a:solidFill>
                  <a:srgbClr val="CD4067"/>
                </a:solidFill>
              </a:rPr>
              <a:t>servlet-name</a:t>
            </a:r>
            <a:r>
              <a:rPr>
                <a:solidFill>
                  <a:srgbClr val="4252DA"/>
                </a:solidFill>
              </a:rPr>
              <a:t>&gt;</a:t>
            </a:r>
            <a:r>
              <a:t>loginServlet</a:t>
            </a:r>
            <a:r>
              <a:rPr>
                <a:solidFill>
                  <a:srgbClr val="4252DA"/>
                </a:solidFill>
              </a:rPr>
              <a:t>&lt;</a:t>
            </a:r>
            <a:r>
              <a:t>/</a:t>
            </a:r>
            <a:r>
              <a:rPr>
                <a:solidFill>
                  <a:srgbClr val="CD4067"/>
                </a:solidFill>
              </a:rPr>
              <a:t>servlet-name</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rPr>
                <a:solidFill>
                  <a:srgbClr val="CD4067"/>
                </a:solidFill>
              </a:rPr>
              <a:t>url-pattern</a:t>
            </a:r>
            <a:r>
              <a:rPr>
                <a:solidFill>
                  <a:srgbClr val="4252DA"/>
                </a:solidFill>
              </a:rPr>
              <a:t>&gt;</a:t>
            </a:r>
            <a:r>
              <a:t>/login</a:t>
            </a:r>
            <a:r>
              <a:rPr>
                <a:solidFill>
                  <a:srgbClr val="4252DA"/>
                </a:solidFill>
              </a:rPr>
              <a:t>&lt;</a:t>
            </a:r>
            <a:r>
              <a:t>/</a:t>
            </a:r>
            <a:r>
              <a:rPr>
                <a:solidFill>
                  <a:srgbClr val="CD4067"/>
                </a:solidFill>
              </a:rPr>
              <a:t>url-pattern</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/servlet-mapping</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welcome-file-list</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welcome-file</a:t>
            </a:r>
            <a:r>
              <a:rPr>
                <a:solidFill>
                  <a:srgbClr val="4252DA"/>
                </a:solidFill>
              </a:rPr>
              <a:t>&gt;</a:t>
            </a:r>
            <a:r>
              <a:t>index.html</a:t>
            </a:r>
            <a:r>
              <a:rPr>
                <a:solidFill>
                  <a:srgbClr val="4252DA"/>
                </a:solidFill>
              </a:rPr>
              <a:t>&lt;</a:t>
            </a:r>
            <a:r>
              <a:t>/welcome-file</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r>
              <a:t> </a:t>
            </a:r>
            <a:r>
              <a:rPr>
                <a:solidFill>
                  <a:srgbClr val="4252DA"/>
                </a:solidFill>
              </a:rPr>
              <a:t>&lt;</a:t>
            </a:r>
            <a:r>
              <a:t>/welcome-file-list</a:t>
            </a:r>
            <a:r>
              <a:rPr>
                <a:solidFill>
                  <a:srgbClr val="4252DA"/>
                </a:solidFill>
              </a:rPr>
              <a:t>&gt;</a:t>
            </a:r>
          </a:p>
          <a:p>
            <a:pPr marL="0" indent="0" defTabSz="137525">
              <a:lnSpc>
                <a:spcPts val="1800"/>
              </a:lnSpc>
              <a:spcBef>
                <a:spcPts val="0"/>
              </a:spcBef>
              <a:buSzTx/>
              <a:buNone/>
              <a:defRPr sz="2048">
                <a:solidFill>
                  <a:srgbClr val="112B53"/>
                </a:solidFill>
                <a:latin typeface="Times New Roman"/>
                <a:ea typeface="Times New Roman"/>
                <a:cs typeface="Times New Roman"/>
                <a:sym typeface="Times New Roman"/>
              </a:defRPr>
            </a:pPr>
          </a:p>
          <a:p>
            <a:pPr marL="0" indent="0" defTabSz="137525">
              <a:lnSpc>
                <a:spcPts val="1800"/>
              </a:lnSpc>
              <a:spcBef>
                <a:spcPts val="0"/>
              </a:spcBef>
              <a:buSzTx/>
              <a:buNone/>
              <a:defRPr sz="2048">
                <a:solidFill>
                  <a:srgbClr val="4252DA"/>
                </a:solidFill>
                <a:latin typeface="Times New Roman"/>
                <a:ea typeface="Times New Roman"/>
                <a:cs typeface="Times New Roman"/>
                <a:sym typeface="Times New Roman"/>
              </a:defRPr>
            </a:pPr>
            <a:r>
              <a:t>&lt;</a:t>
            </a:r>
            <a:r>
              <a:rPr>
                <a:solidFill>
                  <a:srgbClr val="112B53"/>
                </a:solidFill>
              </a:rPr>
              <a:t>/web-app</a:t>
            </a:r>
            <a:r>
              <a:t>&gt;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Cookies in Servlet"/>
          <p:cNvSpPr txBox="1"/>
          <p:nvPr>
            <p:ph type="title"/>
          </p:nvPr>
        </p:nvSpPr>
        <p:spPr>
          <a:xfrm>
            <a:off x="457200" y="274638"/>
            <a:ext cx="8229600" cy="1143002"/>
          </a:xfrm>
          <a:prstGeom prst="rect">
            <a:avLst/>
          </a:prstGeom>
        </p:spPr>
        <p:txBody>
          <a:bodyPr/>
          <a:lstStyle>
            <a:lvl1pPr defTabSz="187085">
              <a:lnSpc>
                <a:spcPts val="3800"/>
              </a:lnSpc>
              <a:spcBef>
                <a:spcPts val="700"/>
              </a:spcBef>
              <a:defRPr b="1" sz="2640">
                <a:solidFill>
                  <a:srgbClr val="610B38"/>
                </a:solidFill>
                <a:latin typeface="+mj-lt"/>
                <a:ea typeface="+mj-ea"/>
                <a:cs typeface="+mj-cs"/>
                <a:sym typeface="Helvetica"/>
              </a:defRPr>
            </a:lvl1pPr>
          </a:lstStyle>
          <a:p>
            <a:pPr/>
            <a:r>
              <a:t>Session Tracking in Servlets</a:t>
            </a:r>
          </a:p>
        </p:txBody>
      </p:sp>
      <p:sp>
        <p:nvSpPr>
          <p:cNvPr id="236"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4300"/>
              </a:lnSpc>
              <a:spcBef>
                <a:spcPts val="1300"/>
              </a:spcBef>
              <a:buSzTx/>
              <a:buFontTx/>
              <a:buNone/>
              <a:defRPr sz="2300">
                <a:latin typeface="Verdana"/>
                <a:ea typeface="Verdana"/>
                <a:cs typeface="Verdana"/>
                <a:sym typeface="Verdana"/>
              </a:defRPr>
            </a:pPr>
            <a:r>
              <a:rPr b="1">
                <a:solidFill>
                  <a:srgbClr val="2F4F4F"/>
                </a:solidFill>
              </a:rPr>
              <a:t>Session</a:t>
            </a:r>
            <a:r>
              <a:t> simply means a particular interval of time.</a:t>
            </a:r>
          </a:p>
          <a:p>
            <a:pPr marL="0" indent="0" defTabSz="457200">
              <a:lnSpc>
                <a:spcPts val="4300"/>
              </a:lnSpc>
              <a:spcBef>
                <a:spcPts val="1300"/>
              </a:spcBef>
              <a:buSzTx/>
              <a:buFontTx/>
              <a:buNone/>
              <a:defRPr sz="2300">
                <a:latin typeface="Verdana"/>
                <a:ea typeface="Verdana"/>
                <a:cs typeface="Verdana"/>
                <a:sym typeface="Verdana"/>
              </a:defRPr>
            </a:pPr>
            <a:r>
              <a:rPr b="1">
                <a:solidFill>
                  <a:srgbClr val="2F4F4F"/>
                </a:solidFill>
              </a:rPr>
              <a:t>Session Tracking</a:t>
            </a:r>
            <a:r>
              <a:t> is a way to maintain state (data) of an user. It is also known as </a:t>
            </a:r>
            <a:r>
              <a:rPr b="1">
                <a:solidFill>
                  <a:srgbClr val="2F4F4F"/>
                </a:solidFill>
              </a:rPr>
              <a:t>session management</a:t>
            </a:r>
            <a:r>
              <a:t> in servlet.</a:t>
            </a:r>
          </a:p>
          <a:p>
            <a:pPr marL="0" indent="0" defTabSz="457200">
              <a:lnSpc>
                <a:spcPts val="4300"/>
              </a:lnSpc>
              <a:spcBef>
                <a:spcPts val="1300"/>
              </a:spcBef>
              <a:buSzTx/>
              <a:buFontTx/>
              <a:buNone/>
              <a:defRPr sz="2300">
                <a:latin typeface="Verdana"/>
                <a:ea typeface="Verdana"/>
                <a:cs typeface="Verdana"/>
                <a:sym typeface="Verdana"/>
              </a:defRPr>
            </a:pPr>
            <a:r>
              <a:t>Http protocol is a </a:t>
            </a:r>
            <a:r>
              <a:rPr b="1"/>
              <a:t>stateless</a:t>
            </a:r>
            <a:r>
              <a:t> so we need to maintain state using session tracking techniques. Each time user requests to the server, server treats the request as the new request. So we need to maintain the state of an user to recognize to particular user.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Cookies in Servlet"/>
          <p:cNvSpPr txBox="1"/>
          <p:nvPr>
            <p:ph type="title"/>
          </p:nvPr>
        </p:nvSpPr>
        <p:spPr>
          <a:xfrm>
            <a:off x="457200" y="274638"/>
            <a:ext cx="8229600" cy="1143002"/>
          </a:xfrm>
          <a:prstGeom prst="rect">
            <a:avLst/>
          </a:prstGeom>
        </p:spPr>
        <p:txBody>
          <a:bodyPr/>
          <a:lstStyle>
            <a:lvl1pPr defTabSz="187085">
              <a:lnSpc>
                <a:spcPts val="3800"/>
              </a:lnSpc>
              <a:spcBef>
                <a:spcPts val="700"/>
              </a:spcBef>
              <a:defRPr b="1" sz="2640">
                <a:solidFill>
                  <a:srgbClr val="610B38"/>
                </a:solidFill>
                <a:latin typeface="+mj-lt"/>
                <a:ea typeface="+mj-ea"/>
                <a:cs typeface="+mj-cs"/>
                <a:sym typeface="Helvetica"/>
              </a:defRPr>
            </a:lvl1pPr>
          </a:lstStyle>
          <a:p>
            <a:pPr/>
            <a:r>
              <a:t>Session Tracking in Servlets</a:t>
            </a:r>
          </a:p>
        </p:txBody>
      </p:sp>
      <p:sp>
        <p:nvSpPr>
          <p:cNvPr id="239" name="A cookie is a small piece of information that is persisted between the multiple client requests.…"/>
          <p:cNvSpPr txBox="1"/>
          <p:nvPr>
            <p:ph type="body" idx="1"/>
          </p:nvPr>
        </p:nvSpPr>
        <p:spPr>
          <a:xfrm>
            <a:off x="546099" y="1166018"/>
            <a:ext cx="7830644" cy="4525964"/>
          </a:xfrm>
          <a:prstGeom prst="rect">
            <a:avLst/>
          </a:prstGeom>
        </p:spPr>
        <p:txBody>
          <a:bodyPr/>
          <a:lstStyle>
            <a:lvl1pPr marL="0" indent="0" defTabSz="457200">
              <a:lnSpc>
                <a:spcPts val="4000"/>
              </a:lnSpc>
              <a:spcBef>
                <a:spcPts val="1300"/>
              </a:spcBef>
              <a:buSzTx/>
              <a:buFontTx/>
              <a:buNone/>
              <a:defRPr sz="2000">
                <a:solidFill>
                  <a:srgbClr val="2F4F4F"/>
                </a:solidFill>
                <a:latin typeface="Verdana"/>
                <a:ea typeface="Verdana"/>
                <a:cs typeface="Verdana"/>
                <a:sym typeface="Verdana"/>
              </a:defRPr>
            </a:lvl1pPr>
          </a:lstStyle>
          <a:p>
            <a:pPr>
              <a:defRPr>
                <a:solidFill>
                  <a:srgbClr val="000000"/>
                </a:solidFill>
              </a:defRPr>
            </a:pPr>
            <a:r>
              <a:rPr>
                <a:solidFill>
                  <a:srgbClr val="2F4F4F"/>
                </a:solidFill>
              </a:rPr>
              <a:t>HTTP is stateless that means each request is considered as the new request. It is shown in the figure given below:</a:t>
            </a:r>
            <a:endParaRPr>
              <a:solidFill>
                <a:srgbClr val="2F4F4F"/>
              </a:solidFill>
            </a:endParaRPr>
          </a:p>
        </p:txBody>
      </p:sp>
      <p:grpSp>
        <p:nvGrpSpPr>
          <p:cNvPr id="242" name="Image Gallery"/>
          <p:cNvGrpSpPr/>
          <p:nvPr/>
        </p:nvGrpSpPr>
        <p:grpSpPr>
          <a:xfrm>
            <a:off x="1320552" y="1854200"/>
            <a:ext cx="6281738" cy="5337811"/>
            <a:chOff x="0" y="0"/>
            <a:chExt cx="6281737" cy="5337810"/>
          </a:xfrm>
        </p:grpSpPr>
        <p:pic>
          <p:nvPicPr>
            <p:cNvPr id="240" name="newrequest.JPG" descr="newrequest.JPG"/>
            <p:cNvPicPr>
              <a:picLocks noChangeAspect="1"/>
            </p:cNvPicPr>
            <p:nvPr/>
          </p:nvPicPr>
          <p:blipFill>
            <a:blip r:embed="rId2">
              <a:extLst/>
            </a:blip>
            <a:srcRect l="0" t="1895" r="0" b="1895"/>
            <a:stretch>
              <a:fillRect/>
            </a:stretch>
          </p:blipFill>
          <p:spPr>
            <a:xfrm>
              <a:off x="0" y="0"/>
              <a:ext cx="6281738" cy="3632200"/>
            </a:xfrm>
            <a:prstGeom prst="rect">
              <a:avLst/>
            </a:prstGeom>
            <a:ln w="12700" cap="flat">
              <a:noFill/>
              <a:miter lim="400000"/>
            </a:ln>
            <a:effectLst/>
          </p:spPr>
        </p:pic>
        <p:sp>
          <p:nvSpPr>
            <p:cNvPr id="241" name="Why use Session Tracking?…"/>
            <p:cNvSpPr/>
            <p:nvPr/>
          </p:nvSpPr>
          <p:spPr>
            <a:xfrm>
              <a:off x="0" y="3708400"/>
              <a:ext cx="6281738" cy="16294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defTabSz="457200">
                <a:lnSpc>
                  <a:spcPts val="4200"/>
                </a:lnSpc>
                <a:spcBef>
                  <a:spcPts val="1700"/>
                </a:spcBef>
                <a:defRPr sz="1700">
                  <a:solidFill>
                    <a:srgbClr val="610B4B"/>
                  </a:solidFill>
                  <a:latin typeface="+mj-lt"/>
                  <a:ea typeface="+mj-ea"/>
                  <a:cs typeface="+mj-cs"/>
                  <a:sym typeface="Helvetica"/>
                </a:defRPr>
              </a:pPr>
              <a:r>
                <a:t>Why use Session Tracking?</a:t>
              </a:r>
            </a:p>
            <a:p>
              <a:pPr defTabSz="457200">
                <a:lnSpc>
                  <a:spcPts val="4200"/>
                </a:lnSpc>
                <a:spcBef>
                  <a:spcPts val="1700"/>
                </a:spcBef>
                <a:defRPr sz="1700">
                  <a:solidFill>
                    <a:srgbClr val="610B4B"/>
                  </a:solidFill>
                  <a:latin typeface="+mj-lt"/>
                  <a:ea typeface="+mj-ea"/>
                  <a:cs typeface="+mj-cs"/>
                  <a:sym typeface="Helvetica"/>
                </a:defRPr>
              </a:pPr>
              <a:r>
                <a:rPr b="1">
                  <a:solidFill>
                    <a:srgbClr val="2F4F4F"/>
                  </a:solidFill>
                </a:rPr>
                <a:t>To recognize the user</a:t>
              </a:r>
              <a:r>
                <a:t> It is used to recognize the particular user.</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Cookies in Servlet"/>
          <p:cNvSpPr txBox="1"/>
          <p:nvPr>
            <p:ph type="title"/>
          </p:nvPr>
        </p:nvSpPr>
        <p:spPr>
          <a:xfrm>
            <a:off x="457200" y="274638"/>
            <a:ext cx="8229600" cy="1143002"/>
          </a:xfrm>
          <a:prstGeom prst="rect">
            <a:avLst/>
          </a:prstGeom>
        </p:spPr>
        <p:txBody>
          <a:bodyPr/>
          <a:lstStyle>
            <a:lvl1pPr defTabSz="306324">
              <a:lnSpc>
                <a:spcPts val="5000"/>
              </a:lnSpc>
              <a:spcBef>
                <a:spcPts val="1400"/>
              </a:spcBef>
              <a:defRPr b="1" sz="2680">
                <a:solidFill>
                  <a:srgbClr val="610B4B"/>
                </a:solidFill>
                <a:latin typeface="+mj-lt"/>
                <a:ea typeface="+mj-ea"/>
                <a:cs typeface="+mj-cs"/>
                <a:sym typeface="Helvetica"/>
              </a:defRPr>
            </a:lvl1pPr>
          </a:lstStyle>
          <a:p>
            <a:pPr/>
            <a:r>
              <a:t>Session Tracking Technique</a:t>
            </a:r>
          </a:p>
        </p:txBody>
      </p:sp>
      <p:sp>
        <p:nvSpPr>
          <p:cNvPr id="245"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4300"/>
              </a:lnSpc>
              <a:spcBef>
                <a:spcPts val="1300"/>
              </a:spcBef>
              <a:buSzTx/>
              <a:buFontTx/>
              <a:buNone/>
              <a:defRPr sz="2300">
                <a:latin typeface="Verdana"/>
                <a:ea typeface="Verdana"/>
                <a:cs typeface="Verdana"/>
                <a:sym typeface="Verdana"/>
              </a:defRPr>
            </a:pPr>
            <a:r>
              <a:t>There are four techniques used in Session tracking:</a:t>
            </a:r>
          </a:p>
          <a:p>
            <a:pPr marL="457200" indent="-317500" defTabSz="457200">
              <a:lnSpc>
                <a:spcPts val="4800"/>
              </a:lnSpc>
              <a:spcBef>
                <a:spcPts val="0"/>
              </a:spcBef>
              <a:buClr>
                <a:srgbClr val="2F4F4F"/>
              </a:buClr>
              <a:buFont typeface="Verdana"/>
              <a:buAutoNum type="arabicPeriod" startAt="1"/>
              <a:defRPr b="1" sz="2300">
                <a:solidFill>
                  <a:srgbClr val="2F4F4F"/>
                </a:solidFill>
                <a:latin typeface="Verdana"/>
                <a:ea typeface="Verdana"/>
                <a:cs typeface="Verdana"/>
                <a:sym typeface="Verdana"/>
              </a:defRPr>
            </a:pPr>
            <a:r>
              <a:t>Cookies</a:t>
            </a:r>
            <a:endParaRPr b="0">
              <a:solidFill>
                <a:srgbClr val="000000"/>
              </a:solidFill>
            </a:endParaRPr>
          </a:p>
          <a:p>
            <a:pPr marL="457200" indent="-317500" defTabSz="457200">
              <a:lnSpc>
                <a:spcPts val="4800"/>
              </a:lnSpc>
              <a:spcBef>
                <a:spcPts val="0"/>
              </a:spcBef>
              <a:buClr>
                <a:srgbClr val="2F4F4F"/>
              </a:buClr>
              <a:buFont typeface="Verdana"/>
              <a:buAutoNum type="arabicPeriod" startAt="1"/>
              <a:defRPr b="1" sz="2300">
                <a:solidFill>
                  <a:srgbClr val="2F4F4F"/>
                </a:solidFill>
                <a:latin typeface="Verdana"/>
                <a:ea typeface="Verdana"/>
                <a:cs typeface="Verdana"/>
                <a:sym typeface="Verdana"/>
              </a:defRPr>
            </a:pPr>
            <a:r>
              <a:t>Hidden Form Field</a:t>
            </a:r>
            <a:endParaRPr b="0">
              <a:solidFill>
                <a:srgbClr val="000000"/>
              </a:solidFill>
            </a:endParaRPr>
          </a:p>
          <a:p>
            <a:pPr marL="457200" indent="-317500" defTabSz="457200">
              <a:lnSpc>
                <a:spcPts val="4800"/>
              </a:lnSpc>
              <a:spcBef>
                <a:spcPts val="0"/>
              </a:spcBef>
              <a:buClr>
                <a:srgbClr val="2F4F4F"/>
              </a:buClr>
              <a:buFont typeface="Verdana"/>
              <a:buAutoNum type="arabicPeriod" startAt="1"/>
              <a:defRPr b="1" sz="2300">
                <a:solidFill>
                  <a:srgbClr val="2F4F4F"/>
                </a:solidFill>
                <a:latin typeface="Verdana"/>
                <a:ea typeface="Verdana"/>
                <a:cs typeface="Verdana"/>
                <a:sym typeface="Verdana"/>
              </a:defRPr>
            </a:pPr>
            <a:r>
              <a:t>URL Rewriting</a:t>
            </a:r>
            <a:endParaRPr b="0">
              <a:solidFill>
                <a:srgbClr val="000000"/>
              </a:solidFill>
            </a:endParaRPr>
          </a:p>
          <a:p>
            <a:pPr marL="457200" indent="-317500" defTabSz="457200">
              <a:lnSpc>
                <a:spcPts val="4800"/>
              </a:lnSpc>
              <a:spcBef>
                <a:spcPts val="0"/>
              </a:spcBef>
              <a:buClr>
                <a:srgbClr val="2F4F4F"/>
              </a:buClr>
              <a:buFont typeface="Verdana"/>
              <a:buAutoNum type="arabicPeriod" startAt="1"/>
              <a:defRPr b="1" sz="2300">
                <a:solidFill>
                  <a:srgbClr val="2F4F4F"/>
                </a:solidFill>
                <a:latin typeface="Verdana"/>
                <a:ea typeface="Verdana"/>
                <a:cs typeface="Verdana"/>
                <a:sym typeface="Verdana"/>
              </a:defRPr>
            </a:pPr>
            <a:r>
              <a:t>HttpSession</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Cookies in Servlet"/>
          <p:cNvSpPr txBox="1"/>
          <p:nvPr>
            <p:ph type="title"/>
          </p:nvPr>
        </p:nvSpPr>
        <p:spPr>
          <a:xfrm>
            <a:off x="457200" y="274638"/>
            <a:ext cx="8229600" cy="1143002"/>
          </a:xfrm>
          <a:prstGeom prst="rect">
            <a:avLst/>
          </a:prstGeom>
        </p:spPr>
        <p:txBody>
          <a:bodyPr/>
          <a:lstStyle>
            <a:lvl1pPr defTabSz="283463">
              <a:lnSpc>
                <a:spcPts val="5800"/>
              </a:lnSpc>
              <a:spcBef>
                <a:spcPts val="1200"/>
              </a:spcBef>
              <a:defRPr b="1" sz="2900">
                <a:solidFill>
                  <a:srgbClr val="610B38"/>
                </a:solidFill>
                <a:latin typeface="+mj-lt"/>
                <a:ea typeface="+mj-ea"/>
                <a:cs typeface="+mj-cs"/>
                <a:sym typeface="Helvetica"/>
              </a:defRPr>
            </a:lvl1pPr>
          </a:lstStyle>
          <a:p>
            <a:pPr/>
            <a:r>
              <a:t>1)Cookies in Servlet</a:t>
            </a:r>
          </a:p>
        </p:txBody>
      </p:sp>
      <p:sp>
        <p:nvSpPr>
          <p:cNvPr id="248"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4600"/>
              </a:lnSpc>
              <a:spcBef>
                <a:spcPts val="1300"/>
              </a:spcBef>
              <a:buSzTx/>
              <a:buNone/>
              <a:defRPr sz="2500">
                <a:latin typeface="Verdana"/>
                <a:ea typeface="Verdana"/>
                <a:cs typeface="Verdana"/>
                <a:sym typeface="Verdana"/>
              </a:defRPr>
            </a:pPr>
            <a:r>
              <a:t>A </a:t>
            </a:r>
            <a:r>
              <a:rPr b="1">
                <a:solidFill>
                  <a:srgbClr val="2F4F4F"/>
                </a:solidFill>
              </a:rPr>
              <a:t>cookie</a:t>
            </a:r>
            <a:r>
              <a:t> is a small piece of information that is persisted between the multiple client requests.</a:t>
            </a:r>
          </a:p>
          <a:p>
            <a:pPr marL="0" indent="0" defTabSz="457200">
              <a:lnSpc>
                <a:spcPts val="4600"/>
              </a:lnSpc>
              <a:spcBef>
                <a:spcPts val="1300"/>
              </a:spcBef>
              <a:buSzTx/>
              <a:buNone/>
              <a:defRPr sz="2500">
                <a:latin typeface="Verdana"/>
                <a:ea typeface="Verdana"/>
                <a:cs typeface="Verdana"/>
                <a:sym typeface="Verdana"/>
              </a:defRPr>
            </a:pPr>
            <a:r>
              <a:t>A cookie has a name, a single value, and optional attributes such as a comment, path and domain qualifiers, a maximum age, and a version number.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How Cookie works"/>
          <p:cNvSpPr txBox="1"/>
          <p:nvPr>
            <p:ph type="title"/>
          </p:nvPr>
        </p:nvSpPr>
        <p:spPr>
          <a:xfrm>
            <a:off x="546100" y="185737"/>
            <a:ext cx="8229600" cy="1143003"/>
          </a:xfrm>
          <a:prstGeom prst="rect">
            <a:avLst/>
          </a:prstGeom>
        </p:spPr>
        <p:txBody>
          <a:bodyPr/>
          <a:lstStyle>
            <a:lvl1pPr defTabSz="310895">
              <a:lnSpc>
                <a:spcPts val="5500"/>
              </a:lnSpc>
              <a:spcBef>
                <a:spcPts val="1700"/>
              </a:spcBef>
              <a:defRPr b="1" sz="2700">
                <a:solidFill>
                  <a:srgbClr val="610B38"/>
                </a:solidFill>
                <a:latin typeface="+mj-lt"/>
                <a:ea typeface="+mj-ea"/>
                <a:cs typeface="+mj-cs"/>
                <a:sym typeface="Helvetica"/>
              </a:defRPr>
            </a:lvl1pPr>
          </a:lstStyle>
          <a:p>
            <a:pPr/>
            <a:r>
              <a:t>How Cookie works</a:t>
            </a:r>
          </a:p>
        </p:txBody>
      </p:sp>
      <p:sp>
        <p:nvSpPr>
          <p:cNvPr id="251" name="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
          <p:cNvSpPr txBox="1"/>
          <p:nvPr>
            <p:ph type="body" idx="1"/>
          </p:nvPr>
        </p:nvSpPr>
        <p:spPr>
          <a:xfrm>
            <a:off x="656678" y="1028700"/>
            <a:ext cx="7830644" cy="4525963"/>
          </a:xfrm>
          <a:prstGeom prst="rect">
            <a:avLst/>
          </a:prstGeom>
        </p:spPr>
        <p:txBody>
          <a:bodyPr/>
          <a:lstStyle>
            <a:lvl1pPr marL="0" indent="0" defTabSz="457200">
              <a:lnSpc>
                <a:spcPts val="4600"/>
              </a:lnSpc>
              <a:spcBef>
                <a:spcPts val="1300"/>
              </a:spcBef>
              <a:buSzTx/>
              <a:buNone/>
              <a:defRPr sz="2500">
                <a:latin typeface="Verdana"/>
                <a:ea typeface="Verdana"/>
                <a:cs typeface="Verdana"/>
                <a:sym typeface="Verdana"/>
              </a:defRPr>
            </a:lvl1pPr>
          </a:lstStyle>
          <a:p>
            <a:pPr/>
            <a:r>
              <a:t>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p>
        </p:txBody>
      </p:sp>
      <p:grpSp>
        <p:nvGrpSpPr>
          <p:cNvPr id="254" name="Image Gallery"/>
          <p:cNvGrpSpPr/>
          <p:nvPr/>
        </p:nvGrpSpPr>
        <p:grpSpPr>
          <a:xfrm>
            <a:off x="2712838" y="4891880"/>
            <a:ext cx="4829873" cy="1990379"/>
            <a:chOff x="0" y="0"/>
            <a:chExt cx="4829871" cy="1990377"/>
          </a:xfrm>
        </p:grpSpPr>
        <p:pic>
          <p:nvPicPr>
            <p:cNvPr id="252" name="cookie.png" descr="cookie.png"/>
            <p:cNvPicPr>
              <a:picLocks noChangeAspect="1"/>
            </p:cNvPicPr>
            <p:nvPr/>
          </p:nvPicPr>
          <p:blipFill>
            <a:blip r:embed="rId2">
              <a:extLst/>
            </a:blip>
            <a:srcRect l="0" t="1969" r="0" b="1969"/>
            <a:stretch>
              <a:fillRect/>
            </a:stretch>
          </p:blipFill>
          <p:spPr>
            <a:xfrm>
              <a:off x="-1" y="-1"/>
              <a:ext cx="4829873" cy="1482380"/>
            </a:xfrm>
            <a:prstGeom prst="rect">
              <a:avLst/>
            </a:prstGeom>
            <a:ln w="12700" cap="flat">
              <a:noFill/>
              <a:miter lim="400000"/>
            </a:ln>
            <a:effectLst/>
          </p:spPr>
        </p:pic>
        <p:sp>
          <p:nvSpPr>
            <p:cNvPr id="253" name="Type to enter a caption."/>
            <p:cNvSpPr txBox="1"/>
            <p:nvPr/>
          </p:nvSpPr>
          <p:spPr>
            <a:xfrm>
              <a:off x="-1" y="1558577"/>
              <a:ext cx="482987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lvl1pPr>
                <a:defRPr>
                  <a:latin typeface="+mj-lt"/>
                  <a:ea typeface="+mj-ea"/>
                  <a:cs typeface="+mj-cs"/>
                  <a:sym typeface="Helvetica"/>
                </a:defRPr>
              </a:lvl1pPr>
            </a:lstStyle>
            <a:p>
              <a:pPr/>
              <a:r>
                <a:t>Type to enter a caption.</a:t>
              </a:r>
            </a:p>
          </p:txBody>
        </p:sp>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Types of Cookie"/>
          <p:cNvSpPr txBox="1"/>
          <p:nvPr>
            <p:ph type="title"/>
          </p:nvPr>
        </p:nvSpPr>
        <p:spPr>
          <a:xfrm>
            <a:off x="457200" y="719137"/>
            <a:ext cx="8229600" cy="1143003"/>
          </a:xfrm>
          <a:prstGeom prst="rect">
            <a:avLst/>
          </a:prstGeom>
        </p:spPr>
        <p:txBody>
          <a:bodyPr/>
          <a:lstStyle>
            <a:lvl1pPr defTabSz="338326">
              <a:lnSpc>
                <a:spcPts val="5900"/>
              </a:lnSpc>
              <a:spcBef>
                <a:spcPts val="1800"/>
              </a:spcBef>
              <a:defRPr b="1" sz="2900">
                <a:solidFill>
                  <a:srgbClr val="610B38"/>
                </a:solidFill>
                <a:latin typeface="Times New Roman"/>
                <a:ea typeface="Times New Roman"/>
                <a:cs typeface="Times New Roman"/>
                <a:sym typeface="Times New Roman"/>
              </a:defRPr>
            </a:lvl1pPr>
          </a:lstStyle>
          <a:p>
            <a:pPr/>
            <a:r>
              <a:t>Types of Cookie</a:t>
            </a:r>
          </a:p>
        </p:txBody>
      </p:sp>
      <p:sp>
        <p:nvSpPr>
          <p:cNvPr id="257" name="There are 2 types of cookies in servlets.…"/>
          <p:cNvSpPr txBox="1"/>
          <p:nvPr>
            <p:ph type="body" idx="1"/>
          </p:nvPr>
        </p:nvSpPr>
        <p:spPr>
          <a:xfrm>
            <a:off x="457199" y="1600200"/>
            <a:ext cx="7830644" cy="4525963"/>
          </a:xfrm>
          <a:prstGeom prst="rect">
            <a:avLst/>
          </a:prstGeom>
        </p:spPr>
        <p:txBody>
          <a:bodyPr/>
          <a:lstStyle/>
          <a:p>
            <a:pPr marL="0" indent="0" defTabSz="285658">
              <a:lnSpc>
                <a:spcPts val="2400"/>
              </a:lnSpc>
              <a:spcBef>
                <a:spcPts val="700"/>
              </a:spcBef>
              <a:buSzTx/>
              <a:buNone/>
              <a:defRPr sz="1845">
                <a:latin typeface="Verdana"/>
                <a:ea typeface="Verdana"/>
                <a:cs typeface="Verdana"/>
                <a:sym typeface="Verdana"/>
              </a:defRPr>
            </a:pPr>
            <a:r>
              <a:t>There are 2 types of cookies in servlets.</a:t>
            </a:r>
          </a:p>
          <a:p>
            <a:pPr marL="285658" indent="-198373" defTabSz="285658">
              <a:lnSpc>
                <a:spcPts val="2700"/>
              </a:lnSpc>
              <a:spcBef>
                <a:spcPts val="0"/>
              </a:spcBef>
              <a:buClr>
                <a:srgbClr val="000000"/>
              </a:buClr>
              <a:buFontTx/>
              <a:buAutoNum type="arabicPeriod" startAt="1"/>
              <a:defRPr sz="1845">
                <a:latin typeface="Verdana"/>
                <a:ea typeface="Verdana"/>
                <a:cs typeface="Verdana"/>
                <a:sym typeface="Verdana"/>
              </a:defRPr>
            </a:pPr>
            <a:r>
              <a:t>Non-persistent cookie</a:t>
            </a:r>
          </a:p>
          <a:p>
            <a:pPr marL="285658" indent="-198373" defTabSz="285658">
              <a:lnSpc>
                <a:spcPts val="2700"/>
              </a:lnSpc>
              <a:spcBef>
                <a:spcPts val="0"/>
              </a:spcBef>
              <a:buClr>
                <a:srgbClr val="000000"/>
              </a:buClr>
              <a:buFontTx/>
              <a:buAutoNum type="arabicPeriod" startAt="1"/>
              <a:defRPr sz="1845">
                <a:latin typeface="Verdana"/>
                <a:ea typeface="Verdana"/>
                <a:cs typeface="Verdana"/>
                <a:sym typeface="Verdana"/>
              </a:defRPr>
            </a:pPr>
            <a:r>
              <a:t>Persistent cookie</a:t>
            </a:r>
          </a:p>
          <a:p>
            <a:pPr marL="0" indent="0" defTabSz="285658">
              <a:lnSpc>
                <a:spcPts val="2800"/>
              </a:lnSpc>
              <a:spcBef>
                <a:spcPts val="900"/>
              </a:spcBef>
              <a:buSzTx/>
              <a:buNone/>
              <a:defRPr sz="1845">
                <a:solidFill>
                  <a:srgbClr val="610B4B"/>
                </a:solidFill>
                <a:latin typeface="+mj-lt"/>
                <a:ea typeface="+mj-ea"/>
                <a:cs typeface="+mj-cs"/>
                <a:sym typeface="Helvetica"/>
              </a:defRPr>
            </a:pPr>
          </a:p>
          <a:p>
            <a:pPr marL="0" indent="0" defTabSz="285658">
              <a:lnSpc>
                <a:spcPts val="3100"/>
              </a:lnSpc>
              <a:spcBef>
                <a:spcPts val="900"/>
              </a:spcBef>
              <a:buSzTx/>
              <a:buNone/>
              <a:defRPr b="1" sz="1845">
                <a:solidFill>
                  <a:srgbClr val="610B4B"/>
                </a:solidFill>
                <a:latin typeface="+mj-lt"/>
                <a:ea typeface="+mj-ea"/>
                <a:cs typeface="+mj-cs"/>
                <a:sym typeface="Helvetica"/>
              </a:defRPr>
            </a:pPr>
            <a:r>
              <a:t>Non-persistent cookie</a:t>
            </a:r>
          </a:p>
          <a:p>
            <a:pPr marL="0" indent="0" defTabSz="285658">
              <a:lnSpc>
                <a:spcPts val="2400"/>
              </a:lnSpc>
              <a:spcBef>
                <a:spcPts val="700"/>
              </a:spcBef>
              <a:buSzTx/>
              <a:buNone/>
              <a:defRPr sz="1845">
                <a:latin typeface="Verdana"/>
                <a:ea typeface="Verdana"/>
                <a:cs typeface="Verdana"/>
                <a:sym typeface="Verdana"/>
              </a:defRPr>
            </a:pPr>
            <a:r>
              <a:t>It is </a:t>
            </a:r>
            <a:r>
              <a:rPr b="1">
                <a:solidFill>
                  <a:srgbClr val="2F4F4F"/>
                </a:solidFill>
              </a:rPr>
              <a:t>valid for single session</a:t>
            </a:r>
            <a:r>
              <a:t> only. It is removed each time </a:t>
            </a:r>
          </a:p>
          <a:p>
            <a:pPr marL="0" indent="0" defTabSz="285658">
              <a:lnSpc>
                <a:spcPts val="2400"/>
              </a:lnSpc>
              <a:spcBef>
                <a:spcPts val="700"/>
              </a:spcBef>
              <a:buSzTx/>
              <a:buNone/>
              <a:defRPr sz="1845">
                <a:latin typeface="Verdana"/>
                <a:ea typeface="Verdana"/>
                <a:cs typeface="Verdana"/>
                <a:sym typeface="Verdana"/>
              </a:defRPr>
            </a:pPr>
            <a:r>
              <a:t>when user closes the browser.</a:t>
            </a:r>
          </a:p>
          <a:p>
            <a:pPr marL="0" indent="0" defTabSz="285658">
              <a:lnSpc>
                <a:spcPts val="3100"/>
              </a:lnSpc>
              <a:spcBef>
                <a:spcPts val="900"/>
              </a:spcBef>
              <a:buSzTx/>
              <a:buNone/>
              <a:defRPr b="1" sz="1845">
                <a:solidFill>
                  <a:srgbClr val="610B4B"/>
                </a:solidFill>
                <a:latin typeface="+mj-lt"/>
                <a:ea typeface="+mj-ea"/>
                <a:cs typeface="+mj-cs"/>
                <a:sym typeface="Helvetica"/>
              </a:defRPr>
            </a:pPr>
            <a:r>
              <a:t>Persistent cookie</a:t>
            </a:r>
          </a:p>
          <a:p>
            <a:pPr marL="0" indent="0" defTabSz="285658">
              <a:lnSpc>
                <a:spcPts val="2400"/>
              </a:lnSpc>
              <a:spcBef>
                <a:spcPts val="700"/>
              </a:spcBef>
              <a:buSzTx/>
              <a:buNone/>
              <a:defRPr sz="1845">
                <a:latin typeface="Verdana"/>
                <a:ea typeface="Verdana"/>
                <a:cs typeface="Verdana"/>
                <a:sym typeface="Verdana"/>
              </a:defRPr>
            </a:pPr>
            <a:r>
              <a:t>It is </a:t>
            </a:r>
            <a:r>
              <a:rPr b="1">
                <a:solidFill>
                  <a:srgbClr val="2F4F4F"/>
                </a:solidFill>
              </a:rPr>
              <a:t>valid for multiple session</a:t>
            </a:r>
            <a:r>
              <a:t> . It is not removed each time when user closes the browser. It is removed only if user logout or signout.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Cookie class"/>
          <p:cNvSpPr txBox="1"/>
          <p:nvPr>
            <p:ph type="title"/>
          </p:nvPr>
        </p:nvSpPr>
        <p:spPr>
          <a:xfrm>
            <a:off x="152400" y="528637"/>
            <a:ext cx="8229600" cy="1143003"/>
          </a:xfrm>
          <a:prstGeom prst="rect">
            <a:avLst/>
          </a:prstGeom>
        </p:spPr>
        <p:txBody>
          <a:bodyPr/>
          <a:lstStyle>
            <a:lvl1pPr defTabSz="310895">
              <a:lnSpc>
                <a:spcPts val="5600"/>
              </a:lnSpc>
              <a:spcBef>
                <a:spcPts val="1700"/>
              </a:spcBef>
              <a:defRPr b="1" sz="2800">
                <a:solidFill>
                  <a:srgbClr val="610B38"/>
                </a:solidFill>
                <a:latin typeface="+mj-lt"/>
                <a:ea typeface="+mj-ea"/>
                <a:cs typeface="+mj-cs"/>
                <a:sym typeface="Helvetica"/>
              </a:defRPr>
            </a:lvl1pPr>
          </a:lstStyle>
          <a:p>
            <a:pPr/>
            <a:r>
              <a:t>Cookie class</a:t>
            </a:r>
          </a:p>
        </p:txBody>
      </p:sp>
      <p:sp>
        <p:nvSpPr>
          <p:cNvPr id="260" name="javax.servlet.http.Cookie class provides the functionality of using cookies. It provides a lot of useful methods for cookies.…"/>
          <p:cNvSpPr txBox="1"/>
          <p:nvPr>
            <p:ph type="body" idx="1"/>
          </p:nvPr>
        </p:nvSpPr>
        <p:spPr>
          <a:xfrm>
            <a:off x="457199" y="1600200"/>
            <a:ext cx="7830644" cy="4868765"/>
          </a:xfrm>
          <a:prstGeom prst="rect">
            <a:avLst/>
          </a:prstGeom>
        </p:spPr>
        <p:txBody>
          <a:bodyPr/>
          <a:lstStyle/>
          <a:p>
            <a:pPr marL="0" indent="0" defTabSz="172455">
              <a:lnSpc>
                <a:spcPts val="2100"/>
              </a:lnSpc>
              <a:spcBef>
                <a:spcPts val="400"/>
              </a:spcBef>
              <a:buSzTx/>
              <a:buNone/>
              <a:defRPr b="1" sz="1312">
                <a:solidFill>
                  <a:srgbClr val="2F4F4F"/>
                </a:solidFill>
                <a:latin typeface="Verdana"/>
                <a:ea typeface="Verdana"/>
                <a:cs typeface="Verdana"/>
                <a:sym typeface="Verdana"/>
              </a:defRPr>
            </a:pPr>
            <a:r>
              <a:t>javax.servlet.http.Cookie</a:t>
            </a:r>
            <a:r>
              <a:rPr b="0">
                <a:solidFill>
                  <a:srgbClr val="000000"/>
                </a:solidFill>
              </a:rPr>
              <a:t> class provides the functionality of using cookies. It provides a lot of useful methods for cookies.</a:t>
            </a:r>
          </a:p>
          <a:p>
            <a:pPr marL="0" indent="0" defTabSz="172455">
              <a:lnSpc>
                <a:spcPts val="2300"/>
              </a:lnSpc>
              <a:spcBef>
                <a:spcPts val="500"/>
              </a:spcBef>
              <a:buSzTx/>
              <a:buNone/>
              <a:defRPr b="1" sz="1312">
                <a:solidFill>
                  <a:srgbClr val="610B4B"/>
                </a:solidFill>
                <a:latin typeface="+mj-lt"/>
                <a:ea typeface="+mj-ea"/>
                <a:cs typeface="+mj-cs"/>
                <a:sym typeface="Helvetica"/>
              </a:defRPr>
            </a:pPr>
            <a:r>
              <a:t>Constructor of Cookie class</a:t>
            </a:r>
          </a:p>
          <a:p>
            <a:pPr marL="0" indent="0" defTabSz="172455">
              <a:lnSpc>
                <a:spcPts val="2200"/>
              </a:lnSpc>
              <a:spcBef>
                <a:spcPts val="0"/>
              </a:spcBef>
              <a:buSzTx/>
              <a:buNone/>
              <a:defRPr b="1" sz="1312">
                <a:latin typeface="Times New Roman"/>
                <a:ea typeface="Times New Roman"/>
                <a:cs typeface="Times New Roman"/>
                <a:sym typeface="Times New Roman"/>
              </a:defRPr>
            </a:pPr>
            <a:r>
              <a:t>Constructor &amp; Description:-</a:t>
            </a:r>
          </a:p>
          <a:p>
            <a:pPr marL="0" indent="0" defTabSz="172455">
              <a:lnSpc>
                <a:spcPts val="2300"/>
              </a:lnSpc>
              <a:spcBef>
                <a:spcPts val="0"/>
              </a:spcBef>
              <a:buSzTx/>
              <a:buNone/>
              <a:defRPr b="1" sz="1312">
                <a:latin typeface="Verdana"/>
                <a:ea typeface="Verdana"/>
                <a:cs typeface="Verdana"/>
                <a:sym typeface="Verdana"/>
              </a:defRPr>
            </a:pPr>
            <a:r>
              <a:t>Cookie()-</a:t>
            </a:r>
            <a:r>
              <a:rPr b="0"/>
              <a:t>constructs a cookie.</a:t>
            </a:r>
          </a:p>
          <a:p>
            <a:pPr marL="0" indent="0" defTabSz="172455">
              <a:lnSpc>
                <a:spcPts val="2300"/>
              </a:lnSpc>
              <a:spcBef>
                <a:spcPts val="0"/>
              </a:spcBef>
              <a:buSzTx/>
              <a:buNone/>
              <a:defRPr b="1" sz="1312">
                <a:latin typeface="Verdana"/>
                <a:ea typeface="Verdana"/>
                <a:cs typeface="Verdana"/>
                <a:sym typeface="Verdana"/>
              </a:defRPr>
            </a:pPr>
            <a:r>
              <a:t>Cookie(String name, String value)</a:t>
            </a:r>
            <a:r>
              <a:rPr b="0"/>
              <a:t>-constructs a cookie with a specified name and value.</a:t>
            </a:r>
          </a:p>
          <a:p>
            <a:pPr marL="0" indent="0" defTabSz="172455">
              <a:lnSpc>
                <a:spcPts val="2300"/>
              </a:lnSpc>
              <a:spcBef>
                <a:spcPts val="500"/>
              </a:spcBef>
              <a:buSzTx/>
              <a:buNone/>
              <a:defRPr b="1" sz="1312">
                <a:solidFill>
                  <a:srgbClr val="610B4B"/>
                </a:solidFill>
                <a:latin typeface="+mj-lt"/>
                <a:ea typeface="+mj-ea"/>
                <a:cs typeface="+mj-cs"/>
                <a:sym typeface="Helvetica"/>
              </a:defRPr>
            </a:pPr>
          </a:p>
          <a:p>
            <a:pPr marL="0" indent="0" defTabSz="172455">
              <a:lnSpc>
                <a:spcPts val="2300"/>
              </a:lnSpc>
              <a:spcBef>
                <a:spcPts val="500"/>
              </a:spcBef>
              <a:buSzTx/>
              <a:buNone/>
              <a:defRPr b="1" sz="1312">
                <a:solidFill>
                  <a:srgbClr val="610B4B"/>
                </a:solidFill>
                <a:latin typeface="+mj-lt"/>
                <a:ea typeface="+mj-ea"/>
                <a:cs typeface="+mj-cs"/>
                <a:sym typeface="Helvetica"/>
              </a:defRPr>
            </a:pPr>
            <a:r>
              <a:t>Useful Methods of Cookie class</a:t>
            </a:r>
            <a:r>
              <a:rPr b="0"/>
              <a:t>-There are given some commonly used methods of the Cookie class.</a:t>
            </a:r>
          </a:p>
          <a:p>
            <a:pPr marL="0" indent="0" defTabSz="172455">
              <a:lnSpc>
                <a:spcPts val="2200"/>
              </a:lnSpc>
              <a:spcBef>
                <a:spcPts val="0"/>
              </a:spcBef>
              <a:buSzTx/>
              <a:buNone/>
              <a:defRPr b="1" sz="1312">
                <a:latin typeface="Times New Roman"/>
                <a:ea typeface="Times New Roman"/>
                <a:cs typeface="Times New Roman"/>
                <a:sym typeface="Times New Roman"/>
              </a:defRPr>
            </a:pPr>
            <a:r>
              <a:t>Method &amp; Description</a:t>
            </a:r>
          </a:p>
          <a:p>
            <a:pPr marL="0" indent="0" defTabSz="172455">
              <a:lnSpc>
                <a:spcPts val="2300"/>
              </a:lnSpc>
              <a:spcBef>
                <a:spcPts val="0"/>
              </a:spcBef>
              <a:buSzTx/>
              <a:buNone/>
              <a:defRPr b="1" sz="1312">
                <a:latin typeface="Verdana"/>
                <a:ea typeface="Verdana"/>
                <a:cs typeface="Verdana"/>
                <a:sym typeface="Verdana"/>
              </a:defRPr>
            </a:pPr>
            <a:r>
              <a:t>public void setMaxAge(int expiry)-</a:t>
            </a:r>
            <a:r>
              <a:rPr b="0"/>
              <a:t>Sets the maximum age of the cookie in seconds.</a:t>
            </a:r>
          </a:p>
          <a:p>
            <a:pPr marL="0" indent="0" defTabSz="172455">
              <a:lnSpc>
                <a:spcPts val="2300"/>
              </a:lnSpc>
              <a:spcBef>
                <a:spcPts val="0"/>
              </a:spcBef>
              <a:buSzTx/>
              <a:buNone/>
              <a:defRPr b="1" sz="1312">
                <a:latin typeface="Verdana"/>
                <a:ea typeface="Verdana"/>
                <a:cs typeface="Verdana"/>
                <a:sym typeface="Verdana"/>
              </a:defRPr>
            </a:pPr>
            <a:r>
              <a:t>public String getName()-</a:t>
            </a:r>
            <a:r>
              <a:rPr b="0"/>
              <a:t>Returns the name of the cookie. The name cannot be changed after creation.</a:t>
            </a:r>
          </a:p>
          <a:p>
            <a:pPr marL="0" indent="0" defTabSz="172455">
              <a:lnSpc>
                <a:spcPts val="2300"/>
              </a:lnSpc>
              <a:spcBef>
                <a:spcPts val="0"/>
              </a:spcBef>
              <a:buSzTx/>
              <a:buNone/>
              <a:defRPr b="1" sz="1312">
                <a:latin typeface="Verdana"/>
                <a:ea typeface="Verdana"/>
                <a:cs typeface="Verdana"/>
                <a:sym typeface="Verdana"/>
              </a:defRPr>
            </a:pPr>
            <a:r>
              <a:t>public String getValue()-</a:t>
            </a:r>
            <a:r>
              <a:rPr b="0"/>
              <a:t>Returns the value of the cookie.</a:t>
            </a:r>
          </a:p>
          <a:p>
            <a:pPr marL="0" indent="0" defTabSz="172455">
              <a:lnSpc>
                <a:spcPts val="2300"/>
              </a:lnSpc>
              <a:spcBef>
                <a:spcPts val="0"/>
              </a:spcBef>
              <a:buSzTx/>
              <a:buNone/>
              <a:defRPr b="1" sz="1312">
                <a:latin typeface="Verdana"/>
                <a:ea typeface="Verdana"/>
                <a:cs typeface="Verdana"/>
                <a:sym typeface="Verdana"/>
              </a:defRPr>
            </a:pPr>
            <a:r>
              <a:t>public void setName(String name)-</a:t>
            </a:r>
            <a:r>
              <a:rPr b="0"/>
              <a:t>changes the name of the cookie.</a:t>
            </a:r>
          </a:p>
          <a:p>
            <a:pPr marL="0" indent="0" defTabSz="172455">
              <a:lnSpc>
                <a:spcPts val="2300"/>
              </a:lnSpc>
              <a:spcBef>
                <a:spcPts val="0"/>
              </a:spcBef>
              <a:buSzTx/>
              <a:buNone/>
              <a:defRPr b="1" sz="1312">
                <a:latin typeface="Verdana"/>
                <a:ea typeface="Verdana"/>
                <a:cs typeface="Verdana"/>
                <a:sym typeface="Verdana"/>
              </a:defRPr>
            </a:pPr>
            <a:r>
              <a:t>public void setValue(String value)</a:t>
            </a:r>
            <a:r>
              <a:rPr b="0"/>
              <a:t>-changes the value of the cookie.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Advantages and Disadvantages of Cookies"/>
          <p:cNvSpPr txBox="1"/>
          <p:nvPr>
            <p:ph type="title"/>
          </p:nvPr>
        </p:nvSpPr>
        <p:spPr>
          <a:xfrm>
            <a:off x="114300" y="973137"/>
            <a:ext cx="8229600" cy="1143003"/>
          </a:xfrm>
          <a:prstGeom prst="rect">
            <a:avLst/>
          </a:prstGeom>
        </p:spPr>
        <p:txBody>
          <a:bodyPr/>
          <a:lstStyle>
            <a:lvl1pPr defTabSz="329184">
              <a:lnSpc>
                <a:spcPts val="5800"/>
              </a:lnSpc>
              <a:spcBef>
                <a:spcPts val="1800"/>
              </a:spcBef>
              <a:defRPr b="1" sz="2900">
                <a:solidFill>
                  <a:srgbClr val="610B38"/>
                </a:solidFill>
                <a:latin typeface="Times New Roman"/>
                <a:ea typeface="Times New Roman"/>
                <a:cs typeface="Times New Roman"/>
                <a:sym typeface="Times New Roman"/>
              </a:defRPr>
            </a:lvl1pPr>
          </a:lstStyle>
          <a:p>
            <a:pPr/>
            <a:r>
              <a:t>Advantages and Disadvantages of Cookies</a:t>
            </a:r>
          </a:p>
        </p:txBody>
      </p:sp>
      <p:sp>
        <p:nvSpPr>
          <p:cNvPr id="263" name="Advantage of Cookies…"/>
          <p:cNvSpPr txBox="1"/>
          <p:nvPr>
            <p:ph type="body" idx="1"/>
          </p:nvPr>
        </p:nvSpPr>
        <p:spPr>
          <a:xfrm>
            <a:off x="457199" y="1600200"/>
            <a:ext cx="7830644" cy="4525963"/>
          </a:xfrm>
          <a:prstGeom prst="rect">
            <a:avLst/>
          </a:prstGeom>
        </p:spPr>
        <p:txBody>
          <a:bodyPr/>
          <a:lstStyle/>
          <a:p>
            <a:pPr marL="347472" indent="-241300" defTabSz="347472">
              <a:lnSpc>
                <a:spcPts val="3300"/>
              </a:lnSpc>
              <a:spcBef>
                <a:spcPts val="0"/>
              </a:spcBef>
              <a:buClr>
                <a:srgbClr val="000000"/>
              </a:buClr>
              <a:buFontTx/>
              <a:buAutoNum type="arabicPeriod" startAt="1"/>
              <a:defRPr sz="1824">
                <a:latin typeface="Times New Roman"/>
                <a:ea typeface="Times New Roman"/>
                <a:cs typeface="Times New Roman"/>
                <a:sym typeface="Times New Roman"/>
              </a:defRPr>
            </a:pPr>
          </a:p>
          <a:p>
            <a:pPr marL="0" indent="0" defTabSz="347472">
              <a:lnSpc>
                <a:spcPts val="4600"/>
              </a:lnSpc>
              <a:spcBef>
                <a:spcPts val="1900"/>
              </a:spcBef>
              <a:buSzTx/>
              <a:buNone/>
              <a:defRPr b="1" sz="1824">
                <a:solidFill>
                  <a:srgbClr val="610B38"/>
                </a:solidFill>
                <a:latin typeface="Times New Roman"/>
                <a:ea typeface="Times New Roman"/>
                <a:cs typeface="Times New Roman"/>
                <a:sym typeface="Times New Roman"/>
              </a:defRPr>
            </a:pPr>
            <a:r>
              <a:t>Advantage of Cookies</a:t>
            </a:r>
          </a:p>
          <a:p>
            <a:pPr marL="347472" indent="-241300" defTabSz="347472">
              <a:lnSpc>
                <a:spcPts val="3700"/>
              </a:lnSpc>
              <a:spcBef>
                <a:spcPts val="0"/>
              </a:spcBef>
              <a:buClr>
                <a:srgbClr val="000000"/>
              </a:buClr>
              <a:buFontTx/>
              <a:buAutoNum type="arabicPeriod" startAt="1"/>
              <a:defRPr sz="1824">
                <a:latin typeface="Times New Roman"/>
                <a:ea typeface="Times New Roman"/>
                <a:cs typeface="Times New Roman"/>
                <a:sym typeface="Times New Roman"/>
              </a:defRPr>
            </a:pPr>
            <a:r>
              <a:t>Simplest technique of maintaining the state.</a:t>
            </a:r>
          </a:p>
          <a:p>
            <a:pPr marL="347472" indent="-241300" defTabSz="347472">
              <a:lnSpc>
                <a:spcPts val="3700"/>
              </a:lnSpc>
              <a:spcBef>
                <a:spcPts val="0"/>
              </a:spcBef>
              <a:buClr>
                <a:srgbClr val="000000"/>
              </a:buClr>
              <a:buFontTx/>
              <a:buAutoNum type="arabicPeriod" startAt="1"/>
              <a:defRPr sz="1824">
                <a:latin typeface="Times New Roman"/>
                <a:ea typeface="Times New Roman"/>
                <a:cs typeface="Times New Roman"/>
                <a:sym typeface="Times New Roman"/>
              </a:defRPr>
            </a:pPr>
            <a:r>
              <a:t>Cookies are maintained at client side.</a:t>
            </a:r>
          </a:p>
          <a:p>
            <a:pPr marL="347472" indent="-241300" defTabSz="347472">
              <a:lnSpc>
                <a:spcPts val="3700"/>
              </a:lnSpc>
              <a:spcBef>
                <a:spcPts val="0"/>
              </a:spcBef>
              <a:buClr>
                <a:srgbClr val="000000"/>
              </a:buClr>
              <a:buFontTx/>
              <a:buAutoNum type="arabicPeriod" startAt="1"/>
              <a:defRPr sz="1824">
                <a:latin typeface="Times New Roman"/>
                <a:ea typeface="Times New Roman"/>
                <a:cs typeface="Times New Roman"/>
                <a:sym typeface="Times New Roman"/>
              </a:defRPr>
            </a:pPr>
          </a:p>
          <a:p>
            <a:pPr marL="0" indent="0" defTabSz="347472">
              <a:lnSpc>
                <a:spcPts val="4600"/>
              </a:lnSpc>
              <a:spcBef>
                <a:spcPts val="1900"/>
              </a:spcBef>
              <a:buSzTx/>
              <a:buNone/>
              <a:defRPr b="1" sz="1824">
                <a:solidFill>
                  <a:srgbClr val="610B38"/>
                </a:solidFill>
                <a:latin typeface="Times New Roman"/>
                <a:ea typeface="Times New Roman"/>
                <a:cs typeface="Times New Roman"/>
                <a:sym typeface="Times New Roman"/>
              </a:defRPr>
            </a:pPr>
            <a:r>
              <a:t>Disadvantage of Cookies</a:t>
            </a:r>
          </a:p>
          <a:p>
            <a:pPr marL="347472" indent="-241300" defTabSz="347472">
              <a:lnSpc>
                <a:spcPts val="3700"/>
              </a:lnSpc>
              <a:spcBef>
                <a:spcPts val="0"/>
              </a:spcBef>
              <a:buClr>
                <a:srgbClr val="000000"/>
              </a:buClr>
              <a:buFontTx/>
              <a:buAutoNum type="arabicPeriod" startAt="1"/>
              <a:defRPr sz="1824">
                <a:latin typeface="Times New Roman"/>
                <a:ea typeface="Times New Roman"/>
                <a:cs typeface="Times New Roman"/>
                <a:sym typeface="Times New Roman"/>
              </a:defRPr>
            </a:pPr>
            <a:r>
              <a:t>It will not work if cookie is disabled from the browser.</a:t>
            </a:r>
          </a:p>
          <a:p>
            <a:pPr marL="347472" indent="-241300" defTabSz="347472">
              <a:lnSpc>
                <a:spcPts val="3700"/>
              </a:lnSpc>
              <a:spcBef>
                <a:spcPts val="0"/>
              </a:spcBef>
              <a:buClr>
                <a:srgbClr val="000000"/>
              </a:buClr>
              <a:buFontTx/>
              <a:buAutoNum type="arabicPeriod" startAt="1"/>
              <a:defRPr sz="1824">
                <a:latin typeface="Times New Roman"/>
                <a:ea typeface="Times New Roman"/>
                <a:cs typeface="Times New Roman"/>
                <a:sym typeface="Times New Roman"/>
              </a:defRPr>
            </a:pPr>
            <a:r>
              <a:t>Only textual information can be set in Cookie object.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COOKIES</a:t>
            </a:r>
          </a:p>
        </p:txBody>
      </p:sp>
      <p:sp>
        <p:nvSpPr>
          <p:cNvPr id="266" name="Content Placeholder 2"/>
          <p:cNvSpPr txBox="1"/>
          <p:nvPr>
            <p:ph type="body" idx="1"/>
          </p:nvPr>
        </p:nvSpPr>
        <p:spPr>
          <a:xfrm>
            <a:off x="457200" y="1600200"/>
            <a:ext cx="8229600" cy="4525963"/>
          </a:xfrm>
          <a:prstGeom prst="rect">
            <a:avLst/>
          </a:prstGeom>
        </p:spPr>
        <p:txBody>
          <a:bodyPr/>
          <a:lstStyle/>
          <a:p>
            <a:pPr marL="0" indent="0" algn="just">
              <a:lnSpc>
                <a:spcPct val="80000"/>
              </a:lnSpc>
              <a:spcBef>
                <a:spcPts val="500"/>
              </a:spcBef>
              <a:buSzTx/>
              <a:buNone/>
              <a:defRPr sz="2400">
                <a:latin typeface="Times New Roman"/>
                <a:ea typeface="Times New Roman"/>
                <a:cs typeface="Times New Roman"/>
                <a:sym typeface="Times New Roman"/>
              </a:defRPr>
            </a:pPr>
            <a:r>
              <a:t>&lt;html&gt;</a:t>
            </a:r>
          </a:p>
          <a:p>
            <a:pPr marL="0" indent="0" algn="just">
              <a:lnSpc>
                <a:spcPct val="80000"/>
              </a:lnSpc>
              <a:spcBef>
                <a:spcPts val="500"/>
              </a:spcBef>
              <a:buSzTx/>
              <a:buNone/>
              <a:defRPr sz="2400">
                <a:latin typeface="Times New Roman"/>
                <a:ea typeface="Times New Roman"/>
                <a:cs typeface="Times New Roman"/>
                <a:sym typeface="Times New Roman"/>
              </a:defRPr>
            </a:pPr>
            <a:r>
              <a:t>   &lt;body&gt;</a:t>
            </a:r>
          </a:p>
          <a:p>
            <a:pPr marL="0" indent="0" algn="just">
              <a:lnSpc>
                <a:spcPct val="80000"/>
              </a:lnSpc>
              <a:spcBef>
                <a:spcPts val="500"/>
              </a:spcBef>
              <a:buSzTx/>
              <a:buNone/>
              <a:defRPr sz="2400">
                <a:latin typeface="Times New Roman"/>
                <a:ea typeface="Times New Roman"/>
                <a:cs typeface="Times New Roman"/>
                <a:sym typeface="Times New Roman"/>
              </a:defRPr>
            </a:pPr>
            <a:r>
              <a:t>      &lt;form action = "HelloForm" method = "GET"&gt;</a:t>
            </a:r>
          </a:p>
          <a:p>
            <a:pPr marL="0" indent="0" algn="just">
              <a:lnSpc>
                <a:spcPct val="80000"/>
              </a:lnSpc>
              <a:spcBef>
                <a:spcPts val="500"/>
              </a:spcBef>
              <a:buSzTx/>
              <a:buNone/>
              <a:defRPr sz="2400">
                <a:latin typeface="Times New Roman"/>
                <a:ea typeface="Times New Roman"/>
                <a:cs typeface="Times New Roman"/>
                <a:sym typeface="Times New Roman"/>
              </a:defRPr>
            </a:pPr>
            <a:r>
              <a:t>         First Name: &lt;input type = "text" name = "first_name"&gt;</a:t>
            </a:r>
          </a:p>
          <a:p>
            <a:pPr marL="0" indent="0" algn="just">
              <a:lnSpc>
                <a:spcPct val="80000"/>
              </a:lnSpc>
              <a:spcBef>
                <a:spcPts val="500"/>
              </a:spcBef>
              <a:buSzTx/>
              <a:buNone/>
              <a:defRPr sz="2400">
                <a:latin typeface="Times New Roman"/>
                <a:ea typeface="Times New Roman"/>
                <a:cs typeface="Times New Roman"/>
                <a:sym typeface="Times New Roman"/>
              </a:defRPr>
            </a:pPr>
            <a:r>
              <a:t>         &lt;br /&gt;</a:t>
            </a:r>
          </a:p>
          <a:p>
            <a:pPr marL="0" indent="0" algn="just">
              <a:lnSpc>
                <a:spcPct val="80000"/>
              </a:lnSpc>
              <a:spcBef>
                <a:spcPts val="500"/>
              </a:spcBef>
              <a:buSzTx/>
              <a:buNone/>
              <a:defRPr sz="2400">
                <a:latin typeface="Times New Roman"/>
                <a:ea typeface="Times New Roman"/>
                <a:cs typeface="Times New Roman"/>
                <a:sym typeface="Times New Roman"/>
              </a:defRPr>
            </a:pPr>
            <a:r>
              <a:t>         Last Name: &lt;input type = "text" name = "last_name" /&gt;</a:t>
            </a:r>
          </a:p>
          <a:p>
            <a:pPr marL="0" indent="0" algn="just">
              <a:lnSpc>
                <a:spcPct val="80000"/>
              </a:lnSpc>
              <a:spcBef>
                <a:spcPts val="500"/>
              </a:spcBef>
              <a:buSzTx/>
              <a:buNone/>
              <a:defRPr sz="2400">
                <a:latin typeface="Times New Roman"/>
                <a:ea typeface="Times New Roman"/>
                <a:cs typeface="Times New Roman"/>
                <a:sym typeface="Times New Roman"/>
              </a:defRPr>
            </a:pPr>
            <a:r>
              <a:t>         &lt;input type = "submit" value = "Submit" /&gt;</a:t>
            </a:r>
          </a:p>
          <a:p>
            <a:pPr marL="0" indent="0" algn="just">
              <a:lnSpc>
                <a:spcPct val="80000"/>
              </a:lnSpc>
              <a:spcBef>
                <a:spcPts val="500"/>
              </a:spcBef>
              <a:buSzTx/>
              <a:buNone/>
              <a:defRPr sz="2400">
                <a:latin typeface="Times New Roman"/>
                <a:ea typeface="Times New Roman"/>
                <a:cs typeface="Times New Roman"/>
                <a:sym typeface="Times New Roman"/>
              </a:defRPr>
            </a:pPr>
            <a:r>
              <a:t>      &lt;/form&gt;</a:t>
            </a:r>
          </a:p>
          <a:p>
            <a:pPr marL="0" indent="0" algn="just">
              <a:lnSpc>
                <a:spcPct val="80000"/>
              </a:lnSpc>
              <a:spcBef>
                <a:spcPts val="500"/>
              </a:spcBef>
              <a:buSzTx/>
              <a:buNone/>
              <a:defRPr sz="2400">
                <a:latin typeface="Times New Roman"/>
                <a:ea typeface="Times New Roman"/>
                <a:cs typeface="Times New Roman"/>
                <a:sym typeface="Times New Roman"/>
              </a:defRPr>
            </a:pPr>
            <a:r>
              <a:t>   &lt;/body&gt;</a:t>
            </a:r>
          </a:p>
          <a:p>
            <a:pPr marL="0" indent="0" algn="just">
              <a:lnSpc>
                <a:spcPct val="80000"/>
              </a:lnSpc>
              <a:spcBef>
                <a:spcPts val="500"/>
              </a:spcBef>
              <a:buSzTx/>
              <a:buNone/>
              <a:defRPr sz="2400">
                <a:latin typeface="Times New Roman"/>
                <a:ea typeface="Times New Roman"/>
                <a:cs typeface="Times New Roman"/>
                <a:sym typeface="Times New Roman"/>
              </a:defRPr>
            </a:pPr>
            <a:r>
              <a:t>&lt;/html&gt;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Architecture</a:t>
            </a:r>
          </a:p>
        </p:txBody>
      </p:sp>
      <p:pic>
        <p:nvPicPr>
          <p:cNvPr id="125" name="Picture 2" descr="Picture 2"/>
          <p:cNvPicPr>
            <a:picLocks noChangeAspect="1"/>
          </p:cNvPicPr>
          <p:nvPr/>
        </p:nvPicPr>
        <p:blipFill>
          <a:blip r:embed="rId2">
            <a:extLst/>
          </a:blip>
          <a:stretch>
            <a:fillRect/>
          </a:stretch>
        </p:blipFill>
        <p:spPr>
          <a:xfrm>
            <a:off x="539550" y="1988840"/>
            <a:ext cx="7969351" cy="3356084"/>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Setting Cookies with Servlet</a:t>
            </a:r>
          </a:p>
        </p:txBody>
      </p:sp>
      <p:sp>
        <p:nvSpPr>
          <p:cNvPr id="269"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600"/>
              </a:spcBef>
              <a:buSzTx/>
              <a:buNone/>
              <a:defRPr sz="2700">
                <a:latin typeface="Times New Roman"/>
                <a:ea typeface="Times New Roman"/>
                <a:cs typeface="Times New Roman"/>
                <a:sym typeface="Times New Roman"/>
              </a:defRPr>
            </a:pPr>
            <a:r>
              <a:t>// Import required java libraries</a:t>
            </a:r>
          </a:p>
          <a:p>
            <a:pPr marL="0" indent="0">
              <a:lnSpc>
                <a:spcPct val="80000"/>
              </a:lnSpc>
              <a:spcBef>
                <a:spcPts val="600"/>
              </a:spcBef>
              <a:buSzTx/>
              <a:buNone/>
              <a:defRPr sz="2700">
                <a:latin typeface="Times New Roman"/>
                <a:ea typeface="Times New Roman"/>
                <a:cs typeface="Times New Roman"/>
                <a:sym typeface="Times New Roman"/>
              </a:defRPr>
            </a:pPr>
            <a:r>
              <a:t>import java.io.*;</a:t>
            </a:r>
          </a:p>
          <a:p>
            <a:pPr marL="0" indent="0">
              <a:lnSpc>
                <a:spcPct val="80000"/>
              </a:lnSpc>
              <a:spcBef>
                <a:spcPts val="600"/>
              </a:spcBef>
              <a:buSzTx/>
              <a:buNone/>
              <a:defRPr sz="2700">
                <a:latin typeface="Times New Roman"/>
                <a:ea typeface="Times New Roman"/>
                <a:cs typeface="Times New Roman"/>
                <a:sym typeface="Times New Roman"/>
              </a:defRPr>
            </a:pPr>
            <a:r>
              <a:t>import javax.servlet.*;</a:t>
            </a:r>
          </a:p>
          <a:p>
            <a:pPr marL="0" indent="0">
              <a:lnSpc>
                <a:spcPct val="80000"/>
              </a:lnSpc>
              <a:spcBef>
                <a:spcPts val="600"/>
              </a:spcBef>
              <a:buSzTx/>
              <a:buNone/>
              <a:defRPr sz="2700">
                <a:latin typeface="Times New Roman"/>
                <a:ea typeface="Times New Roman"/>
                <a:cs typeface="Times New Roman"/>
                <a:sym typeface="Times New Roman"/>
              </a:defRPr>
            </a:pPr>
            <a:r>
              <a:t>import javax.servlet.http.*;</a:t>
            </a:r>
          </a:p>
          <a:p>
            <a:pPr marL="0" indent="0">
              <a:lnSpc>
                <a:spcPct val="80000"/>
              </a:lnSpc>
              <a:spcBef>
                <a:spcPts val="600"/>
              </a:spcBef>
              <a:buSzTx/>
              <a:buNone/>
              <a:defRPr sz="2700">
                <a:latin typeface="Times New Roman"/>
                <a:ea typeface="Times New Roman"/>
                <a:cs typeface="Times New Roman"/>
                <a:sym typeface="Times New Roman"/>
              </a:defRPr>
            </a:pPr>
            <a:r>
              <a:t> </a:t>
            </a:r>
          </a:p>
          <a:p>
            <a:pPr marL="0" indent="0">
              <a:lnSpc>
                <a:spcPct val="80000"/>
              </a:lnSpc>
              <a:spcBef>
                <a:spcPts val="600"/>
              </a:spcBef>
              <a:buSzTx/>
              <a:buNone/>
              <a:defRPr sz="2700">
                <a:latin typeface="Times New Roman"/>
                <a:ea typeface="Times New Roman"/>
                <a:cs typeface="Times New Roman"/>
                <a:sym typeface="Times New Roman"/>
              </a:defRPr>
            </a:pPr>
            <a:r>
              <a:t>// Extend HttpServlet class</a:t>
            </a:r>
          </a:p>
          <a:p>
            <a:pPr marL="0" indent="0">
              <a:lnSpc>
                <a:spcPct val="80000"/>
              </a:lnSpc>
              <a:spcBef>
                <a:spcPts val="600"/>
              </a:spcBef>
              <a:buSzTx/>
              <a:buNone/>
              <a:defRPr sz="2700">
                <a:latin typeface="Times New Roman"/>
                <a:ea typeface="Times New Roman"/>
                <a:cs typeface="Times New Roman"/>
                <a:sym typeface="Times New Roman"/>
              </a:defRPr>
            </a:pPr>
            <a:r>
              <a:t>public class HelloForm extends HttpServlet {</a:t>
            </a:r>
          </a:p>
          <a:p>
            <a:pPr marL="0" indent="0">
              <a:lnSpc>
                <a:spcPct val="80000"/>
              </a:lnSpc>
              <a:spcBef>
                <a:spcPts val="600"/>
              </a:spcBef>
              <a:buSzTx/>
              <a:buNone/>
              <a:defRPr sz="2700">
                <a:latin typeface="Times New Roman"/>
                <a:ea typeface="Times New Roman"/>
                <a:cs typeface="Times New Roman"/>
                <a:sym typeface="Times New Roman"/>
              </a:defRPr>
            </a:pPr>
          </a:p>
          <a:p>
            <a:pPr marL="0" indent="0">
              <a:lnSpc>
                <a:spcPct val="80000"/>
              </a:lnSpc>
              <a:spcBef>
                <a:spcPts val="600"/>
              </a:spcBef>
              <a:buSzTx/>
              <a:buNone/>
              <a:defRPr sz="2700">
                <a:latin typeface="Times New Roman"/>
                <a:ea typeface="Times New Roman"/>
                <a:cs typeface="Times New Roman"/>
                <a:sym typeface="Times New Roman"/>
              </a:defRPr>
            </a:pPr>
            <a:r>
              <a:t>public void doGet(HttpServletRequest request, HttpServletResponse response)</a:t>
            </a:r>
          </a:p>
          <a:p>
            <a:pPr marL="0" indent="0">
              <a:lnSpc>
                <a:spcPct val="80000"/>
              </a:lnSpc>
              <a:spcBef>
                <a:spcPts val="600"/>
              </a:spcBef>
              <a:buSzTx/>
              <a:buNone/>
              <a:defRPr sz="2700">
                <a:latin typeface="Times New Roman"/>
                <a:ea typeface="Times New Roman"/>
                <a:cs typeface="Times New Roman"/>
                <a:sym typeface="Times New Roman"/>
              </a:defRPr>
            </a:pPr>
            <a:r>
              <a:t>      throws ServletException, IOException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Setting Cookies with Servlet</a:t>
            </a:r>
          </a:p>
        </p:txBody>
      </p:sp>
      <p:sp>
        <p:nvSpPr>
          <p:cNvPr id="272"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400"/>
              </a:spcBef>
              <a:buSzTx/>
              <a:buNone/>
              <a:defRPr sz="2000">
                <a:latin typeface="Times New Roman"/>
                <a:ea typeface="Times New Roman"/>
                <a:cs typeface="Times New Roman"/>
                <a:sym typeface="Times New Roman"/>
              </a:defRPr>
            </a:pPr>
            <a:r>
              <a:t>// Create cookies for first and last names.      </a:t>
            </a:r>
          </a:p>
          <a:p>
            <a:pPr marL="0" indent="0">
              <a:lnSpc>
                <a:spcPct val="80000"/>
              </a:lnSpc>
              <a:spcBef>
                <a:spcPts val="400"/>
              </a:spcBef>
              <a:buSzTx/>
              <a:buNone/>
              <a:defRPr sz="2000">
                <a:latin typeface="Times New Roman"/>
                <a:ea typeface="Times New Roman"/>
                <a:cs typeface="Times New Roman"/>
                <a:sym typeface="Times New Roman"/>
              </a:defRPr>
            </a:pPr>
            <a:r>
              <a:t>Cookie firstName = new Cookie("first_name", request.getParameter("first_name"));</a:t>
            </a:r>
          </a:p>
          <a:p>
            <a:pPr marL="0" indent="0">
              <a:lnSpc>
                <a:spcPct val="80000"/>
              </a:lnSpc>
              <a:spcBef>
                <a:spcPts val="400"/>
              </a:spcBef>
              <a:buSzTx/>
              <a:buNone/>
              <a:defRPr sz="2000">
                <a:latin typeface="Times New Roman"/>
                <a:ea typeface="Times New Roman"/>
                <a:cs typeface="Times New Roman"/>
                <a:sym typeface="Times New Roman"/>
              </a:defRPr>
            </a:pPr>
          </a:p>
          <a:p>
            <a:pPr marL="0" indent="0">
              <a:lnSpc>
                <a:spcPct val="80000"/>
              </a:lnSpc>
              <a:spcBef>
                <a:spcPts val="400"/>
              </a:spcBef>
              <a:buSzTx/>
              <a:buNone/>
              <a:defRPr sz="2000">
                <a:latin typeface="Times New Roman"/>
                <a:ea typeface="Times New Roman"/>
                <a:cs typeface="Times New Roman"/>
                <a:sym typeface="Times New Roman"/>
              </a:defRPr>
            </a:pPr>
            <a:r>
              <a:t>Cookie lastName = new Cookie("last_name", request.getParameter("last_name"));</a:t>
            </a:r>
          </a:p>
          <a:p>
            <a:pPr marL="0" indent="0">
              <a:lnSpc>
                <a:spcPct val="80000"/>
              </a:lnSpc>
              <a:spcBef>
                <a:spcPts val="400"/>
              </a:spcBef>
              <a:buSzTx/>
              <a:buNone/>
              <a:defRPr sz="2000">
                <a:latin typeface="Times New Roman"/>
                <a:ea typeface="Times New Roman"/>
                <a:cs typeface="Times New Roman"/>
                <a:sym typeface="Times New Roman"/>
              </a:defRPr>
            </a:pPr>
          </a:p>
          <a:p>
            <a:pPr marL="0" indent="0">
              <a:lnSpc>
                <a:spcPct val="80000"/>
              </a:lnSpc>
              <a:spcBef>
                <a:spcPts val="400"/>
              </a:spcBef>
              <a:buSzTx/>
              <a:buNone/>
              <a:defRPr sz="2000">
                <a:latin typeface="Times New Roman"/>
                <a:ea typeface="Times New Roman"/>
                <a:cs typeface="Times New Roman"/>
                <a:sym typeface="Times New Roman"/>
              </a:defRPr>
            </a:pPr>
            <a:r>
              <a:t>// Set expiry date after 24 Hrs for both the cookies.</a:t>
            </a:r>
          </a:p>
          <a:p>
            <a:pPr marL="0" indent="0">
              <a:lnSpc>
                <a:spcPct val="80000"/>
              </a:lnSpc>
              <a:spcBef>
                <a:spcPts val="400"/>
              </a:spcBef>
              <a:buSzTx/>
              <a:buNone/>
              <a:defRPr sz="2000">
                <a:latin typeface="Times New Roman"/>
                <a:ea typeface="Times New Roman"/>
                <a:cs typeface="Times New Roman"/>
                <a:sym typeface="Times New Roman"/>
              </a:defRPr>
            </a:pPr>
            <a:r>
              <a:t>firstName.setMaxAge(60*60*24);</a:t>
            </a:r>
          </a:p>
          <a:p>
            <a:pPr marL="0" indent="0">
              <a:lnSpc>
                <a:spcPct val="80000"/>
              </a:lnSpc>
              <a:spcBef>
                <a:spcPts val="400"/>
              </a:spcBef>
              <a:buSzTx/>
              <a:buNone/>
              <a:defRPr sz="2000">
                <a:latin typeface="Times New Roman"/>
                <a:ea typeface="Times New Roman"/>
                <a:cs typeface="Times New Roman"/>
                <a:sym typeface="Times New Roman"/>
              </a:defRPr>
            </a:pPr>
            <a:r>
              <a:t>lastName.setMaxAge(60*60*24);</a:t>
            </a:r>
          </a:p>
          <a:p>
            <a:pPr marL="0" indent="0">
              <a:lnSpc>
                <a:spcPct val="80000"/>
              </a:lnSpc>
              <a:spcBef>
                <a:spcPts val="400"/>
              </a:spcBef>
              <a:buSzTx/>
              <a:buNone/>
              <a:defRPr sz="2000">
                <a:latin typeface="Times New Roman"/>
                <a:ea typeface="Times New Roman"/>
                <a:cs typeface="Times New Roman"/>
                <a:sym typeface="Times New Roman"/>
              </a:defRPr>
            </a:pPr>
          </a:p>
          <a:p>
            <a:pPr marL="0" indent="0">
              <a:lnSpc>
                <a:spcPct val="80000"/>
              </a:lnSpc>
              <a:spcBef>
                <a:spcPts val="400"/>
              </a:spcBef>
              <a:buSzTx/>
              <a:buNone/>
              <a:defRPr sz="2000">
                <a:latin typeface="Times New Roman"/>
                <a:ea typeface="Times New Roman"/>
                <a:cs typeface="Times New Roman"/>
                <a:sym typeface="Times New Roman"/>
              </a:defRPr>
            </a:pPr>
            <a:r>
              <a:t>// Add both the cookies in the response header.</a:t>
            </a:r>
          </a:p>
          <a:p>
            <a:pPr marL="0" indent="0">
              <a:lnSpc>
                <a:spcPct val="80000"/>
              </a:lnSpc>
              <a:spcBef>
                <a:spcPts val="400"/>
              </a:spcBef>
              <a:buSzTx/>
              <a:buNone/>
              <a:defRPr sz="2000">
                <a:latin typeface="Times New Roman"/>
                <a:ea typeface="Times New Roman"/>
                <a:cs typeface="Times New Roman"/>
                <a:sym typeface="Times New Roman"/>
              </a:defRPr>
            </a:pPr>
            <a:r>
              <a:t>response.addCookie( firstName );</a:t>
            </a:r>
          </a:p>
          <a:p>
            <a:pPr marL="0" indent="0">
              <a:lnSpc>
                <a:spcPct val="80000"/>
              </a:lnSpc>
              <a:spcBef>
                <a:spcPts val="400"/>
              </a:spcBef>
              <a:buSzTx/>
              <a:buNone/>
              <a:defRPr sz="2000">
                <a:latin typeface="Times New Roman"/>
                <a:ea typeface="Times New Roman"/>
                <a:cs typeface="Times New Roman"/>
                <a:sym typeface="Times New Roman"/>
              </a:defRPr>
            </a:pPr>
            <a:r>
              <a:t>response.addCookie( lastName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Setting Cookies with Servlet</a:t>
            </a:r>
          </a:p>
        </p:txBody>
      </p:sp>
      <p:sp>
        <p:nvSpPr>
          <p:cNvPr id="275" name="Content Placeholder 2"/>
          <p:cNvSpPr txBox="1"/>
          <p:nvPr>
            <p:ph type="body" idx="1"/>
          </p:nvPr>
        </p:nvSpPr>
        <p:spPr>
          <a:xfrm>
            <a:off x="457200" y="1600200"/>
            <a:ext cx="8229600" cy="4525963"/>
          </a:xfrm>
          <a:prstGeom prst="rect">
            <a:avLst/>
          </a:prstGeom>
        </p:spPr>
        <p:txBody>
          <a:bodyPr/>
          <a:lstStyle/>
          <a:p>
            <a:pPr marL="0" indent="0" algn="just">
              <a:buSzTx/>
              <a:buNone/>
              <a:defRPr>
                <a:latin typeface="Times New Roman"/>
                <a:ea typeface="Times New Roman"/>
                <a:cs typeface="Times New Roman"/>
                <a:sym typeface="Times New Roman"/>
              </a:defRPr>
            </a:pPr>
            <a:r>
              <a:t> </a:t>
            </a:r>
          </a:p>
          <a:p>
            <a:pPr marL="0" indent="0" algn="just">
              <a:buSzTx/>
              <a:buNone/>
              <a:defRPr>
                <a:latin typeface="Times New Roman"/>
                <a:ea typeface="Times New Roman"/>
                <a:cs typeface="Times New Roman"/>
                <a:sym typeface="Times New Roman"/>
              </a:defRPr>
            </a:pPr>
            <a:r>
              <a:t>      PrintWriter out = response.getWriter();</a:t>
            </a:r>
          </a:p>
          <a:p>
            <a:pPr marL="0" indent="0" algn="just">
              <a:buSzTx/>
              <a:buNone/>
              <a:defRPr>
                <a:latin typeface="Times New Roman"/>
                <a:ea typeface="Times New Roman"/>
                <a:cs typeface="Times New Roman"/>
                <a:sym typeface="Times New Roman"/>
              </a:defRPr>
            </a:pPr>
            <a:r>
              <a:t>      String title = "Setting Cookies Example";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Setting Cookies with Servlet</a:t>
            </a:r>
          </a:p>
        </p:txBody>
      </p:sp>
      <p:sp>
        <p:nvSpPr>
          <p:cNvPr id="278"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300"/>
              </a:spcBef>
              <a:buSzTx/>
              <a:buNone/>
              <a:defRPr sz="1500">
                <a:latin typeface="Times New Roman"/>
                <a:ea typeface="Times New Roman"/>
                <a:cs typeface="Times New Roman"/>
                <a:sym typeface="Times New Roman"/>
              </a:defRPr>
            </a:pPr>
            <a:r>
              <a:t>out.println(</a:t>
            </a:r>
          </a:p>
          <a:p>
            <a:pPr marL="0" indent="0">
              <a:lnSpc>
                <a:spcPct val="80000"/>
              </a:lnSpc>
              <a:spcBef>
                <a:spcPts val="300"/>
              </a:spcBef>
              <a:buSzTx/>
              <a:buNone/>
              <a:defRPr sz="1500">
                <a:latin typeface="Times New Roman"/>
                <a:ea typeface="Times New Roman"/>
                <a:cs typeface="Times New Roman"/>
                <a:sym typeface="Times New Roman"/>
              </a:defRPr>
            </a:pPr>
            <a:r>
              <a:t>         "&lt;html&gt;\n" +</a:t>
            </a:r>
          </a:p>
          <a:p>
            <a:pPr marL="0" indent="0">
              <a:lnSpc>
                <a:spcPct val="80000"/>
              </a:lnSpc>
              <a:spcBef>
                <a:spcPts val="300"/>
              </a:spcBef>
              <a:buSzTx/>
              <a:buNone/>
              <a:defRPr sz="1500">
                <a:latin typeface="Times New Roman"/>
                <a:ea typeface="Times New Roman"/>
                <a:cs typeface="Times New Roman"/>
                <a:sym typeface="Times New Roman"/>
              </a:defRPr>
            </a:pPr>
            <a:r>
              <a:t>            "&lt;head&gt;</a:t>
            </a:r>
          </a:p>
          <a:p>
            <a:pPr marL="0" indent="0">
              <a:lnSpc>
                <a:spcPct val="80000"/>
              </a:lnSpc>
              <a:spcBef>
                <a:spcPts val="300"/>
              </a:spcBef>
              <a:buSzTx/>
              <a:buNone/>
              <a:defRPr sz="1500">
                <a:latin typeface="Times New Roman"/>
                <a:ea typeface="Times New Roman"/>
                <a:cs typeface="Times New Roman"/>
                <a:sym typeface="Times New Roman"/>
              </a:defRPr>
            </a:pPr>
            <a:r>
              <a:t>               &lt;title&gt;" + title + "&lt;/title&gt;</a:t>
            </a:r>
          </a:p>
          <a:p>
            <a:pPr marL="0" indent="0">
              <a:lnSpc>
                <a:spcPct val="80000"/>
              </a:lnSpc>
              <a:spcBef>
                <a:spcPts val="300"/>
              </a:spcBef>
              <a:buSzTx/>
              <a:buNone/>
              <a:defRPr sz="1500">
                <a:latin typeface="Times New Roman"/>
                <a:ea typeface="Times New Roman"/>
                <a:cs typeface="Times New Roman"/>
                <a:sym typeface="Times New Roman"/>
              </a:defRPr>
            </a:pPr>
            <a:r>
              <a:t>            &lt;/head&gt;\n" +</a:t>
            </a:r>
          </a:p>
          <a:p>
            <a:pPr marL="0" indent="0">
              <a:lnSpc>
                <a:spcPct val="80000"/>
              </a:lnSpc>
              <a:spcBef>
                <a:spcPts val="300"/>
              </a:spcBef>
              <a:buSzTx/>
              <a:buNone/>
              <a:defRPr sz="1500">
                <a:latin typeface="Times New Roman"/>
                <a:ea typeface="Times New Roman"/>
                <a:cs typeface="Times New Roman"/>
                <a:sym typeface="Times New Roman"/>
              </a:defRPr>
            </a:pPr>
            <a:r>
              <a:t>            "&lt;body bgcolor = \"#f0f0f0\"&gt;\n" +</a:t>
            </a:r>
          </a:p>
          <a:p>
            <a:pPr marL="0" indent="0">
              <a:lnSpc>
                <a:spcPct val="80000"/>
              </a:lnSpc>
              <a:spcBef>
                <a:spcPts val="300"/>
              </a:spcBef>
              <a:buSzTx/>
              <a:buNone/>
              <a:defRPr sz="1500">
                <a:latin typeface="Times New Roman"/>
                <a:ea typeface="Times New Roman"/>
                <a:cs typeface="Times New Roman"/>
                <a:sym typeface="Times New Roman"/>
              </a:defRPr>
            </a:pPr>
            <a:r>
              <a:t>               "&lt;h1 align = \"center\"&gt;" + title + "&lt;/h1&gt;\n" +</a:t>
            </a:r>
          </a:p>
          <a:p>
            <a:pPr marL="0" indent="0">
              <a:lnSpc>
                <a:spcPct val="80000"/>
              </a:lnSpc>
              <a:spcBef>
                <a:spcPts val="300"/>
              </a:spcBef>
              <a:buSzTx/>
              <a:buNone/>
              <a:defRPr sz="1500">
                <a:latin typeface="Times New Roman"/>
                <a:ea typeface="Times New Roman"/>
                <a:cs typeface="Times New Roman"/>
                <a:sym typeface="Times New Roman"/>
              </a:defRPr>
            </a:pPr>
            <a:r>
              <a:t>               "&lt;ul&gt;\n" +</a:t>
            </a:r>
          </a:p>
          <a:p>
            <a:pPr marL="0" indent="0">
              <a:lnSpc>
                <a:spcPct val="80000"/>
              </a:lnSpc>
              <a:spcBef>
                <a:spcPts val="300"/>
              </a:spcBef>
              <a:buSzTx/>
              <a:buNone/>
              <a:defRPr sz="1500">
                <a:latin typeface="Times New Roman"/>
                <a:ea typeface="Times New Roman"/>
                <a:cs typeface="Times New Roman"/>
                <a:sym typeface="Times New Roman"/>
              </a:defRPr>
            </a:pPr>
            <a:r>
              <a:t>                  "  &lt;li&gt;&lt;b&gt;First Name&lt;/b&gt;: "</a:t>
            </a:r>
          </a:p>
          <a:p>
            <a:pPr marL="0" indent="0">
              <a:lnSpc>
                <a:spcPct val="80000"/>
              </a:lnSpc>
              <a:spcBef>
                <a:spcPts val="300"/>
              </a:spcBef>
              <a:buSzTx/>
              <a:buNone/>
              <a:defRPr sz="1500">
                <a:latin typeface="Times New Roman"/>
                <a:ea typeface="Times New Roman"/>
                <a:cs typeface="Times New Roman"/>
                <a:sym typeface="Times New Roman"/>
              </a:defRPr>
            </a:pPr>
            <a:r>
              <a:t>                  + request.getParameter("first_name") + "\n" +</a:t>
            </a:r>
          </a:p>
          <a:p>
            <a:pPr marL="0" indent="0">
              <a:lnSpc>
                <a:spcPct val="80000"/>
              </a:lnSpc>
              <a:spcBef>
                <a:spcPts val="300"/>
              </a:spcBef>
              <a:buSzTx/>
              <a:buNone/>
              <a:defRPr sz="1500">
                <a:latin typeface="Times New Roman"/>
                <a:ea typeface="Times New Roman"/>
                <a:cs typeface="Times New Roman"/>
                <a:sym typeface="Times New Roman"/>
              </a:defRPr>
            </a:pPr>
            <a:r>
              <a:t>                  "  &lt;li&gt;&lt;b&gt;Last Name&lt;/b&gt;: "</a:t>
            </a:r>
          </a:p>
          <a:p>
            <a:pPr marL="0" indent="0">
              <a:lnSpc>
                <a:spcPct val="80000"/>
              </a:lnSpc>
              <a:spcBef>
                <a:spcPts val="300"/>
              </a:spcBef>
              <a:buSzTx/>
              <a:buNone/>
              <a:defRPr sz="1500">
                <a:latin typeface="Times New Roman"/>
                <a:ea typeface="Times New Roman"/>
                <a:cs typeface="Times New Roman"/>
                <a:sym typeface="Times New Roman"/>
              </a:defRPr>
            </a:pPr>
            <a:r>
              <a:t>                  + request.getParameter("last_name") + "\n" +</a:t>
            </a:r>
          </a:p>
          <a:p>
            <a:pPr marL="0" indent="0">
              <a:lnSpc>
                <a:spcPct val="80000"/>
              </a:lnSpc>
              <a:spcBef>
                <a:spcPts val="300"/>
              </a:spcBef>
              <a:buSzTx/>
              <a:buNone/>
              <a:defRPr sz="1500">
                <a:latin typeface="Times New Roman"/>
                <a:ea typeface="Times New Roman"/>
                <a:cs typeface="Times New Roman"/>
                <a:sym typeface="Times New Roman"/>
              </a:defRPr>
            </a:pPr>
            <a:r>
              <a:t>               "&lt;/ul&gt;\n" +</a:t>
            </a:r>
          </a:p>
          <a:p>
            <a:pPr marL="0" indent="0">
              <a:lnSpc>
                <a:spcPct val="80000"/>
              </a:lnSpc>
              <a:spcBef>
                <a:spcPts val="300"/>
              </a:spcBef>
              <a:buSzTx/>
              <a:buNone/>
              <a:defRPr sz="1500">
                <a:latin typeface="Times New Roman"/>
                <a:ea typeface="Times New Roman"/>
                <a:cs typeface="Times New Roman"/>
                <a:sym typeface="Times New Roman"/>
              </a:defRPr>
            </a:pPr>
            <a:r>
              <a:t>            "&lt;/body&gt;</a:t>
            </a:r>
          </a:p>
          <a:p>
            <a:pPr marL="0" indent="0">
              <a:lnSpc>
                <a:spcPct val="80000"/>
              </a:lnSpc>
              <a:spcBef>
                <a:spcPts val="300"/>
              </a:spcBef>
              <a:buSzTx/>
              <a:buNone/>
              <a:defRPr sz="1500">
                <a:latin typeface="Times New Roman"/>
                <a:ea typeface="Times New Roman"/>
                <a:cs typeface="Times New Roman"/>
                <a:sym typeface="Times New Roman"/>
              </a:defRPr>
            </a:pPr>
            <a:r>
              <a:t>         &lt;/html&gt;"</a:t>
            </a:r>
          </a:p>
          <a:p>
            <a:pPr marL="0" indent="0">
              <a:lnSpc>
                <a:spcPct val="80000"/>
              </a:lnSpc>
              <a:spcBef>
                <a:spcPts val="300"/>
              </a:spcBef>
              <a:buSzTx/>
              <a:buNone/>
              <a:defRPr sz="1500">
                <a:latin typeface="Times New Roman"/>
                <a:ea typeface="Times New Roman"/>
                <a:cs typeface="Times New Roman"/>
                <a:sym typeface="Times New Roman"/>
              </a:defRPr>
            </a:pPr>
            <a:r>
              <a:t>      );</a:t>
            </a:r>
          </a:p>
          <a:p>
            <a:pPr marL="0" indent="0">
              <a:lnSpc>
                <a:spcPct val="80000"/>
              </a:lnSpc>
              <a:spcBef>
                <a:spcPts val="300"/>
              </a:spcBef>
              <a:buSzTx/>
              <a:buNone/>
              <a:defRPr sz="1500">
                <a:latin typeface="Times New Roman"/>
                <a:ea typeface="Times New Roman"/>
                <a:cs typeface="Times New Roman"/>
                <a:sym typeface="Times New Roman"/>
              </a:defRPr>
            </a:pPr>
            <a:r>
              <a:t>   }</a:t>
            </a:r>
          </a:p>
          <a:p>
            <a:pPr marL="0" indent="0">
              <a:lnSpc>
                <a:spcPct val="80000"/>
              </a:lnSpc>
              <a:spcBef>
                <a:spcPts val="300"/>
              </a:spcBef>
              <a:buSzTx/>
              <a:buNone/>
              <a:defRPr sz="1500">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Reading Cookies with Servlet</a:t>
            </a:r>
          </a:p>
        </p:txBody>
      </p:sp>
      <p:sp>
        <p:nvSpPr>
          <p:cNvPr id="281" name="Content Placeholder 2"/>
          <p:cNvSpPr txBox="1"/>
          <p:nvPr>
            <p:ph type="body" idx="1"/>
          </p:nvPr>
        </p:nvSpPr>
        <p:spPr>
          <a:xfrm>
            <a:off x="457200" y="1600200"/>
            <a:ext cx="8229600" cy="4525963"/>
          </a:xfrm>
          <a:prstGeom prst="rect">
            <a:avLst/>
          </a:prstGeom>
        </p:spPr>
        <p:txBody>
          <a:bodyPr/>
          <a:lstStyle/>
          <a:p>
            <a:pPr marL="0" indent="0" algn="just">
              <a:lnSpc>
                <a:spcPct val="80000"/>
              </a:lnSpc>
              <a:spcBef>
                <a:spcPts val="600"/>
              </a:spcBef>
              <a:buSzTx/>
              <a:buNone/>
              <a:defRPr sz="2700">
                <a:latin typeface="Times New Roman"/>
                <a:ea typeface="Times New Roman"/>
                <a:cs typeface="Times New Roman"/>
                <a:sym typeface="Times New Roman"/>
              </a:defRPr>
            </a:pPr>
            <a:r>
              <a:t>// Import required java libraries</a:t>
            </a:r>
          </a:p>
          <a:p>
            <a:pPr marL="0" indent="0" algn="just">
              <a:lnSpc>
                <a:spcPct val="80000"/>
              </a:lnSpc>
              <a:spcBef>
                <a:spcPts val="600"/>
              </a:spcBef>
              <a:buSzTx/>
              <a:buNone/>
              <a:defRPr sz="2700">
                <a:latin typeface="Times New Roman"/>
                <a:ea typeface="Times New Roman"/>
                <a:cs typeface="Times New Roman"/>
                <a:sym typeface="Times New Roman"/>
              </a:defRPr>
            </a:pPr>
            <a:r>
              <a:t>import java.io.*;</a:t>
            </a:r>
          </a:p>
          <a:p>
            <a:pPr marL="0" indent="0" algn="just">
              <a:lnSpc>
                <a:spcPct val="80000"/>
              </a:lnSpc>
              <a:spcBef>
                <a:spcPts val="600"/>
              </a:spcBef>
              <a:buSzTx/>
              <a:buNone/>
              <a:defRPr sz="2700">
                <a:latin typeface="Times New Roman"/>
                <a:ea typeface="Times New Roman"/>
                <a:cs typeface="Times New Roman"/>
                <a:sym typeface="Times New Roman"/>
              </a:defRPr>
            </a:pPr>
            <a:r>
              <a:t>import javax.servlet.*;</a:t>
            </a:r>
          </a:p>
          <a:p>
            <a:pPr marL="0" indent="0" algn="just">
              <a:lnSpc>
                <a:spcPct val="80000"/>
              </a:lnSpc>
              <a:spcBef>
                <a:spcPts val="600"/>
              </a:spcBef>
              <a:buSzTx/>
              <a:buNone/>
              <a:defRPr sz="2700">
                <a:latin typeface="Times New Roman"/>
                <a:ea typeface="Times New Roman"/>
                <a:cs typeface="Times New Roman"/>
                <a:sym typeface="Times New Roman"/>
              </a:defRPr>
            </a:pPr>
            <a:r>
              <a:t>import javax.servlet.http.*;</a:t>
            </a:r>
          </a:p>
          <a:p>
            <a:pPr marL="0" indent="0" algn="just">
              <a:lnSpc>
                <a:spcPct val="80000"/>
              </a:lnSpc>
              <a:spcBef>
                <a:spcPts val="600"/>
              </a:spcBef>
              <a:buSzTx/>
              <a:buNone/>
              <a:defRPr sz="2700">
                <a:latin typeface="Times New Roman"/>
                <a:ea typeface="Times New Roman"/>
                <a:cs typeface="Times New Roman"/>
                <a:sym typeface="Times New Roman"/>
              </a:defRPr>
            </a:pPr>
            <a:r>
              <a:t> </a:t>
            </a:r>
          </a:p>
          <a:p>
            <a:pPr marL="0" indent="0" algn="just">
              <a:lnSpc>
                <a:spcPct val="80000"/>
              </a:lnSpc>
              <a:spcBef>
                <a:spcPts val="600"/>
              </a:spcBef>
              <a:buSzTx/>
              <a:buNone/>
              <a:defRPr sz="2700">
                <a:latin typeface="Times New Roman"/>
                <a:ea typeface="Times New Roman"/>
                <a:cs typeface="Times New Roman"/>
                <a:sym typeface="Times New Roman"/>
              </a:defRPr>
            </a:pPr>
            <a:r>
              <a:t>// Extend HttpServlet class</a:t>
            </a:r>
          </a:p>
          <a:p>
            <a:pPr marL="0" indent="0" algn="just">
              <a:lnSpc>
                <a:spcPct val="80000"/>
              </a:lnSpc>
              <a:spcBef>
                <a:spcPts val="600"/>
              </a:spcBef>
              <a:buSzTx/>
              <a:buNone/>
              <a:defRPr sz="2700">
                <a:latin typeface="Times New Roman"/>
                <a:ea typeface="Times New Roman"/>
                <a:cs typeface="Times New Roman"/>
                <a:sym typeface="Times New Roman"/>
              </a:defRPr>
            </a:pPr>
            <a:r>
              <a:t>public class ReadCookies extends HttpServlet {</a:t>
            </a:r>
          </a:p>
          <a:p>
            <a:pPr marL="0" indent="0" algn="just">
              <a:lnSpc>
                <a:spcPct val="80000"/>
              </a:lnSpc>
              <a:spcBef>
                <a:spcPts val="600"/>
              </a:spcBef>
              <a:buSzTx/>
              <a:buNone/>
              <a:defRPr sz="2700">
                <a:latin typeface="Times New Roman"/>
                <a:ea typeface="Times New Roman"/>
                <a:cs typeface="Times New Roman"/>
                <a:sym typeface="Times New Roman"/>
              </a:defRPr>
            </a:pPr>
            <a:r>
              <a:t> </a:t>
            </a:r>
          </a:p>
          <a:p>
            <a:pPr marL="0" indent="0" algn="just">
              <a:lnSpc>
                <a:spcPct val="80000"/>
              </a:lnSpc>
              <a:spcBef>
                <a:spcPts val="600"/>
              </a:spcBef>
              <a:buSzTx/>
              <a:buNone/>
              <a:defRPr sz="2700">
                <a:latin typeface="Times New Roman"/>
                <a:ea typeface="Times New Roman"/>
                <a:cs typeface="Times New Roman"/>
                <a:sym typeface="Times New Roman"/>
              </a:defRPr>
            </a:pPr>
            <a:r>
              <a:t>   public void doGet(HttpServletRequest request, HttpServletResponse response) throws ServletException, IOException {</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Reading Cookies with Servlet</a:t>
            </a:r>
          </a:p>
        </p:txBody>
      </p:sp>
      <p:sp>
        <p:nvSpPr>
          <p:cNvPr id="284" name="Content Placeholder 2"/>
          <p:cNvSpPr txBox="1"/>
          <p:nvPr>
            <p:ph type="body" idx="1"/>
          </p:nvPr>
        </p:nvSpPr>
        <p:spPr>
          <a:xfrm>
            <a:off x="457200" y="1600200"/>
            <a:ext cx="8229600" cy="4525963"/>
          </a:xfrm>
          <a:prstGeom prst="rect">
            <a:avLst/>
          </a:prstGeom>
        </p:spPr>
        <p:txBody>
          <a:bodyPr/>
          <a:lstStyle/>
          <a:p>
            <a:pPr marL="0" indent="0">
              <a:lnSpc>
                <a:spcPct val="90000"/>
              </a:lnSpc>
              <a:spcBef>
                <a:spcPts val="600"/>
              </a:spcBef>
              <a:buSzTx/>
              <a:buNone/>
              <a:defRPr sz="2900">
                <a:latin typeface="Times New Roman"/>
                <a:ea typeface="Times New Roman"/>
                <a:cs typeface="Times New Roman"/>
                <a:sym typeface="Times New Roman"/>
              </a:defRPr>
            </a:pPr>
            <a:r>
              <a:t>Cookie cookie;</a:t>
            </a:r>
          </a:p>
          <a:p>
            <a:pPr marL="0" indent="0">
              <a:lnSpc>
                <a:spcPct val="90000"/>
              </a:lnSpc>
              <a:spcBef>
                <a:spcPts val="600"/>
              </a:spcBef>
              <a:buSzTx/>
              <a:buNone/>
              <a:defRPr sz="2900">
                <a:latin typeface="Times New Roman"/>
                <a:ea typeface="Times New Roman"/>
                <a:cs typeface="Times New Roman"/>
                <a:sym typeface="Times New Roman"/>
              </a:defRPr>
            </a:pPr>
            <a:r>
              <a:t>      Cookie cookies[] = null;</a:t>
            </a:r>
          </a:p>
          <a:p>
            <a:pPr marL="0" indent="0">
              <a:lnSpc>
                <a:spcPct val="90000"/>
              </a:lnSpc>
              <a:spcBef>
                <a:spcPts val="600"/>
              </a:spcBef>
              <a:buSzTx/>
              <a:buNone/>
              <a:defRPr sz="2900">
                <a:latin typeface="Times New Roman"/>
                <a:ea typeface="Times New Roman"/>
                <a:cs typeface="Times New Roman"/>
                <a:sym typeface="Times New Roman"/>
              </a:defRPr>
            </a:pPr>
          </a:p>
          <a:p>
            <a:pPr marL="0" indent="0">
              <a:lnSpc>
                <a:spcPct val="90000"/>
              </a:lnSpc>
              <a:spcBef>
                <a:spcPts val="600"/>
              </a:spcBef>
              <a:buSzTx/>
              <a:buNone/>
              <a:defRPr sz="2900">
                <a:latin typeface="Times New Roman"/>
                <a:ea typeface="Times New Roman"/>
                <a:cs typeface="Times New Roman"/>
                <a:sym typeface="Times New Roman"/>
              </a:defRPr>
            </a:pPr>
            <a:r>
              <a:t>      // Get an array of Cookies associated with this domain</a:t>
            </a:r>
          </a:p>
          <a:p>
            <a:pPr marL="0" indent="0">
              <a:lnSpc>
                <a:spcPct val="90000"/>
              </a:lnSpc>
              <a:spcBef>
                <a:spcPts val="600"/>
              </a:spcBef>
              <a:buSzTx/>
              <a:buNone/>
              <a:defRPr sz="2900">
                <a:latin typeface="Times New Roman"/>
                <a:ea typeface="Times New Roman"/>
                <a:cs typeface="Times New Roman"/>
                <a:sym typeface="Times New Roman"/>
              </a:defRPr>
            </a:pPr>
            <a:r>
              <a:t>      cookies = request.getCookies();</a:t>
            </a:r>
          </a:p>
          <a:p>
            <a:pPr marL="0" indent="0">
              <a:lnSpc>
                <a:spcPct val="90000"/>
              </a:lnSpc>
              <a:spcBef>
                <a:spcPts val="600"/>
              </a:spcBef>
              <a:buSzTx/>
              <a:buNone/>
              <a:defRPr sz="2900">
                <a:latin typeface="Times New Roman"/>
                <a:ea typeface="Times New Roman"/>
                <a:cs typeface="Times New Roman"/>
                <a:sym typeface="Times New Roman"/>
              </a:defRPr>
            </a:pPr>
          </a:p>
          <a:p>
            <a:pPr marL="0" indent="0">
              <a:lnSpc>
                <a:spcPct val="90000"/>
              </a:lnSpc>
              <a:spcBef>
                <a:spcPts val="600"/>
              </a:spcBef>
              <a:buSzTx/>
              <a:buNone/>
              <a:defRPr sz="2900">
                <a:latin typeface="Times New Roman"/>
                <a:ea typeface="Times New Roman"/>
                <a:cs typeface="Times New Roman"/>
                <a:sym typeface="Times New Roman"/>
              </a:defRPr>
            </a:pPr>
            <a:r>
              <a:t>      PrintWriter out = response.getWriter();</a:t>
            </a:r>
          </a:p>
          <a:p>
            <a:pPr marL="0" indent="0">
              <a:lnSpc>
                <a:spcPct val="90000"/>
              </a:lnSpc>
              <a:spcBef>
                <a:spcPts val="600"/>
              </a:spcBef>
              <a:buSzTx/>
              <a:buNone/>
              <a:defRPr sz="2900">
                <a:latin typeface="Times New Roman"/>
                <a:ea typeface="Times New Roman"/>
                <a:cs typeface="Times New Roman"/>
                <a:sym typeface="Times New Roman"/>
              </a:defRPr>
            </a:pPr>
            <a:r>
              <a:t>      String title = "Reading Cookies Example";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Reading Cookies with Servlet</a:t>
            </a:r>
          </a:p>
        </p:txBody>
      </p:sp>
      <p:sp>
        <p:nvSpPr>
          <p:cNvPr id="287" name="Content Placeholder 2"/>
          <p:cNvSpPr txBox="1"/>
          <p:nvPr>
            <p:ph type="body" idx="1"/>
          </p:nvPr>
        </p:nvSpPr>
        <p:spPr>
          <a:xfrm>
            <a:off x="457200" y="1600200"/>
            <a:ext cx="8229600" cy="4525963"/>
          </a:xfrm>
          <a:prstGeom prst="rect">
            <a:avLst/>
          </a:prstGeom>
        </p:spPr>
        <p:txBody>
          <a:bodyPr/>
          <a:lstStyle/>
          <a:p>
            <a:pPr marL="0" indent="0">
              <a:lnSpc>
                <a:spcPct val="80000"/>
              </a:lnSpc>
              <a:spcBef>
                <a:spcPts val="500"/>
              </a:spcBef>
              <a:buSzTx/>
              <a:buNone/>
              <a:defRPr sz="2200">
                <a:latin typeface="Times New Roman"/>
                <a:ea typeface="Times New Roman"/>
                <a:cs typeface="Times New Roman"/>
                <a:sym typeface="Times New Roman"/>
              </a:defRPr>
            </a:pPr>
            <a:r>
              <a:t>out.println("&lt;html&gt;\n" +</a:t>
            </a:r>
          </a:p>
          <a:p>
            <a:pPr marL="0" indent="0">
              <a:lnSpc>
                <a:spcPct val="80000"/>
              </a:lnSpc>
              <a:spcBef>
                <a:spcPts val="500"/>
              </a:spcBef>
              <a:buSzTx/>
              <a:buNone/>
              <a:defRPr sz="2200">
                <a:latin typeface="Times New Roman"/>
                <a:ea typeface="Times New Roman"/>
                <a:cs typeface="Times New Roman"/>
                <a:sym typeface="Times New Roman"/>
              </a:defRPr>
            </a:pPr>
            <a:r>
              <a:t>         "&lt;head&gt;&lt;title&gt;" + title + "&lt;/title&gt;&lt;/head&gt;\n" +</a:t>
            </a:r>
          </a:p>
          <a:p>
            <a:pPr marL="0" indent="0">
              <a:lnSpc>
                <a:spcPct val="80000"/>
              </a:lnSpc>
              <a:spcBef>
                <a:spcPts val="500"/>
              </a:spcBef>
              <a:buSzTx/>
              <a:buNone/>
              <a:defRPr sz="2200">
                <a:latin typeface="Times New Roman"/>
                <a:ea typeface="Times New Roman"/>
                <a:cs typeface="Times New Roman"/>
                <a:sym typeface="Times New Roman"/>
              </a:defRPr>
            </a:pPr>
            <a:r>
              <a:t>         "&lt;body bgcolor = \"#f0f0f0\"&gt;\n" );</a:t>
            </a:r>
          </a:p>
          <a:p>
            <a:pPr marL="0" indent="0">
              <a:lnSpc>
                <a:spcPct val="80000"/>
              </a:lnSpc>
              <a:spcBef>
                <a:spcPts val="500"/>
              </a:spcBef>
              <a:buSzTx/>
              <a:buNone/>
              <a:defRPr sz="2200">
                <a:latin typeface="Times New Roman"/>
                <a:ea typeface="Times New Roman"/>
                <a:cs typeface="Times New Roman"/>
                <a:sym typeface="Times New Roman"/>
              </a:defRPr>
            </a:pPr>
          </a:p>
          <a:p>
            <a:pPr marL="0" indent="0">
              <a:lnSpc>
                <a:spcPct val="80000"/>
              </a:lnSpc>
              <a:spcBef>
                <a:spcPts val="500"/>
              </a:spcBef>
              <a:buSzTx/>
              <a:buNone/>
              <a:defRPr sz="2200">
                <a:latin typeface="Times New Roman"/>
                <a:ea typeface="Times New Roman"/>
                <a:cs typeface="Times New Roman"/>
                <a:sym typeface="Times New Roman"/>
              </a:defRPr>
            </a:pPr>
            <a:r>
              <a:t>      if( cookies != null ) {</a:t>
            </a:r>
          </a:p>
          <a:p>
            <a:pPr marL="0" indent="0">
              <a:lnSpc>
                <a:spcPct val="80000"/>
              </a:lnSpc>
              <a:spcBef>
                <a:spcPts val="500"/>
              </a:spcBef>
              <a:buSzTx/>
              <a:buNone/>
              <a:defRPr sz="2200">
                <a:latin typeface="Times New Roman"/>
                <a:ea typeface="Times New Roman"/>
                <a:cs typeface="Times New Roman"/>
                <a:sym typeface="Times New Roman"/>
              </a:defRPr>
            </a:pPr>
            <a:r>
              <a:t>         out.println("&lt;h2&gt; Found Cookies Name and Value&lt;/h2&gt;");</a:t>
            </a:r>
          </a:p>
          <a:p>
            <a:pPr marL="0" indent="0">
              <a:lnSpc>
                <a:spcPct val="80000"/>
              </a:lnSpc>
              <a:spcBef>
                <a:spcPts val="500"/>
              </a:spcBef>
              <a:buSzTx/>
              <a:buNone/>
              <a:defRPr sz="2200">
                <a:latin typeface="Times New Roman"/>
                <a:ea typeface="Times New Roman"/>
                <a:cs typeface="Times New Roman"/>
                <a:sym typeface="Times New Roman"/>
              </a:defRPr>
            </a:pPr>
          </a:p>
          <a:p>
            <a:pPr marL="0" indent="0">
              <a:lnSpc>
                <a:spcPct val="80000"/>
              </a:lnSpc>
              <a:spcBef>
                <a:spcPts val="500"/>
              </a:spcBef>
              <a:buSzTx/>
              <a:buNone/>
              <a:defRPr sz="2200">
                <a:latin typeface="Times New Roman"/>
                <a:ea typeface="Times New Roman"/>
                <a:cs typeface="Times New Roman"/>
                <a:sym typeface="Times New Roman"/>
              </a:defRPr>
            </a:pPr>
            <a:r>
              <a:t>         for (int i = 0; i &lt; cookies.length; i++) {</a:t>
            </a:r>
          </a:p>
          <a:p>
            <a:pPr marL="0" indent="0">
              <a:lnSpc>
                <a:spcPct val="80000"/>
              </a:lnSpc>
              <a:spcBef>
                <a:spcPts val="500"/>
              </a:spcBef>
              <a:buSzTx/>
              <a:buNone/>
              <a:defRPr sz="2200">
                <a:latin typeface="Times New Roman"/>
                <a:ea typeface="Times New Roman"/>
                <a:cs typeface="Times New Roman"/>
                <a:sym typeface="Times New Roman"/>
              </a:defRPr>
            </a:pPr>
            <a:r>
              <a:t>            cookie = cookies[i];</a:t>
            </a:r>
          </a:p>
          <a:p>
            <a:pPr marL="0" indent="0">
              <a:lnSpc>
                <a:spcPct val="80000"/>
              </a:lnSpc>
              <a:spcBef>
                <a:spcPts val="500"/>
              </a:spcBef>
              <a:buSzTx/>
              <a:buNone/>
              <a:defRPr sz="2200">
                <a:latin typeface="Times New Roman"/>
                <a:ea typeface="Times New Roman"/>
                <a:cs typeface="Times New Roman"/>
                <a:sym typeface="Times New Roman"/>
              </a:defRPr>
            </a:pPr>
            <a:r>
              <a:t>            out.print("Name : " + cookie.getName( ) + ",  ");</a:t>
            </a:r>
          </a:p>
          <a:p>
            <a:pPr marL="0" indent="0">
              <a:lnSpc>
                <a:spcPct val="80000"/>
              </a:lnSpc>
              <a:spcBef>
                <a:spcPts val="500"/>
              </a:spcBef>
              <a:buSzTx/>
              <a:buNone/>
              <a:defRPr sz="2200">
                <a:latin typeface="Times New Roman"/>
                <a:ea typeface="Times New Roman"/>
                <a:cs typeface="Times New Roman"/>
                <a:sym typeface="Times New Roman"/>
              </a:defRPr>
            </a:pPr>
            <a:r>
              <a:t>            out.print("Value: " + cookie.getValue( ) + " &lt;br/&gt;");</a:t>
            </a:r>
          </a:p>
          <a:p>
            <a:pPr marL="0" indent="0">
              <a:lnSpc>
                <a:spcPct val="80000"/>
              </a:lnSpc>
              <a:spcBef>
                <a:spcPts val="500"/>
              </a:spcBef>
              <a:buSzTx/>
              <a:buNone/>
              <a:defRPr sz="2200">
                <a:latin typeface="Times New Roman"/>
                <a:ea typeface="Times New Roman"/>
                <a:cs typeface="Times New Roman"/>
                <a:sym typeface="Times New Roman"/>
              </a:defRPr>
            </a:pPr>
            <a:r>
              <a:t>         }</a:t>
            </a:r>
          </a:p>
          <a:p>
            <a:pPr marL="0" indent="0">
              <a:lnSpc>
                <a:spcPct val="80000"/>
              </a:lnSpc>
              <a:spcBef>
                <a:spcPts val="500"/>
              </a:spcBef>
              <a:buSzTx/>
              <a:buNone/>
              <a:defRPr sz="2200">
                <a:latin typeface="Times New Roman"/>
                <a:ea typeface="Times New Roman"/>
                <a:cs typeface="Times New Roman"/>
                <a:sym typeface="Times New Roman"/>
              </a:defRPr>
            </a:pPr>
            <a:r>
              <a:t>      }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Reading Cookies with Servlet</a:t>
            </a:r>
          </a:p>
        </p:txBody>
      </p:sp>
      <p:sp>
        <p:nvSpPr>
          <p:cNvPr id="290" name="Content Placeholder 2"/>
          <p:cNvSpPr txBox="1"/>
          <p:nvPr>
            <p:ph type="body" idx="1"/>
          </p:nvPr>
        </p:nvSpPr>
        <p:spPr>
          <a:xfrm>
            <a:off x="457200" y="1600200"/>
            <a:ext cx="8229600" cy="4525963"/>
          </a:xfrm>
          <a:prstGeom prst="rect">
            <a:avLst/>
          </a:prstGeom>
        </p:spPr>
        <p:txBody>
          <a:bodyPr/>
          <a:lstStyle/>
          <a:p>
            <a:pPr marL="0" indent="0">
              <a:lnSpc>
                <a:spcPct val="90000"/>
              </a:lnSpc>
              <a:buSzTx/>
              <a:buNone/>
              <a:defRPr>
                <a:latin typeface="Times New Roman"/>
                <a:ea typeface="Times New Roman"/>
                <a:cs typeface="Times New Roman"/>
                <a:sym typeface="Times New Roman"/>
              </a:defRPr>
            </a:pPr>
            <a:r>
              <a:t>else {</a:t>
            </a:r>
          </a:p>
          <a:p>
            <a:pPr marL="0" indent="0">
              <a:lnSpc>
                <a:spcPct val="90000"/>
              </a:lnSpc>
              <a:buSzTx/>
              <a:buNone/>
              <a:defRPr>
                <a:latin typeface="Times New Roman"/>
                <a:ea typeface="Times New Roman"/>
                <a:cs typeface="Times New Roman"/>
                <a:sym typeface="Times New Roman"/>
              </a:defRPr>
            </a:pPr>
            <a:r>
              <a:t>         out.println("&lt;h2&gt;No cookies founds&lt;/h2&gt;");</a:t>
            </a:r>
          </a:p>
          <a:p>
            <a:pPr marL="0" indent="0">
              <a:lnSpc>
                <a:spcPct val="90000"/>
              </a:lnSpc>
              <a:buSzTx/>
              <a:buNone/>
              <a:defRPr>
                <a:latin typeface="Times New Roman"/>
                <a:ea typeface="Times New Roman"/>
                <a:cs typeface="Times New Roman"/>
                <a:sym typeface="Times New Roman"/>
              </a:defRPr>
            </a:pPr>
            <a:r>
              <a:t>      }</a:t>
            </a:r>
          </a:p>
          <a:p>
            <a:pPr marL="0" indent="0">
              <a:lnSpc>
                <a:spcPct val="90000"/>
              </a:lnSpc>
              <a:buSzTx/>
              <a:buNone/>
              <a:defRPr>
                <a:latin typeface="Times New Roman"/>
                <a:ea typeface="Times New Roman"/>
                <a:cs typeface="Times New Roman"/>
                <a:sym typeface="Times New Roman"/>
              </a:defRPr>
            </a:pPr>
            <a:r>
              <a:t>      out.println("&lt;/body&gt;");</a:t>
            </a:r>
          </a:p>
          <a:p>
            <a:pPr marL="0" indent="0">
              <a:lnSpc>
                <a:spcPct val="90000"/>
              </a:lnSpc>
              <a:buSzTx/>
              <a:buNone/>
              <a:defRPr>
                <a:latin typeface="Times New Roman"/>
                <a:ea typeface="Times New Roman"/>
                <a:cs typeface="Times New Roman"/>
                <a:sym typeface="Times New Roman"/>
              </a:defRPr>
            </a:pPr>
            <a:r>
              <a:t>      out.println("&lt;/html&gt;");</a:t>
            </a:r>
          </a:p>
          <a:p>
            <a:pPr marL="0" indent="0">
              <a:lnSpc>
                <a:spcPct val="90000"/>
              </a:lnSpc>
              <a:buSzTx/>
              <a:buNone/>
              <a:defRPr>
                <a:latin typeface="Times New Roman"/>
                <a:ea typeface="Times New Roman"/>
                <a:cs typeface="Times New Roman"/>
                <a:sym typeface="Times New Roman"/>
              </a:defRPr>
            </a:pPr>
            <a:r>
              <a:t>   }</a:t>
            </a:r>
          </a:p>
          <a:p>
            <a:pPr marL="0" indent="0">
              <a:lnSpc>
                <a:spcPct val="90000"/>
              </a:lnSpc>
              <a:buSzTx/>
              <a:buNone/>
              <a:defRPr>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OUTPUT</a:t>
            </a:r>
          </a:p>
        </p:txBody>
      </p:sp>
      <p:sp>
        <p:nvSpPr>
          <p:cNvPr id="293" name="Content Placeholder 2"/>
          <p:cNvSpPr txBox="1"/>
          <p:nvPr>
            <p:ph type="body" idx="1"/>
          </p:nvPr>
        </p:nvSpPr>
        <p:spPr>
          <a:xfrm>
            <a:off x="457200" y="1600200"/>
            <a:ext cx="8229600" cy="4525963"/>
          </a:xfrm>
          <a:prstGeom prst="rect">
            <a:avLst/>
          </a:prstGeom>
        </p:spPr>
        <p:txBody>
          <a:bodyPr/>
          <a:lstStyle/>
          <a:p>
            <a:pPr marL="0" indent="0">
              <a:buSzTx/>
              <a:buNone/>
              <a:defRPr>
                <a:solidFill>
                  <a:srgbClr val="0070C0"/>
                </a:solidFill>
                <a:latin typeface="Times New Roman"/>
                <a:ea typeface="Times New Roman"/>
                <a:cs typeface="Times New Roman"/>
                <a:sym typeface="Times New Roman"/>
              </a:defRPr>
            </a:pPr>
            <a:r>
              <a:t>Found Cookies Name and Value</a:t>
            </a:r>
          </a:p>
          <a:p>
            <a:pPr marL="0" indent="0">
              <a:buSzTx/>
              <a:buNone/>
              <a:defRPr>
                <a:latin typeface="Times New Roman"/>
                <a:ea typeface="Times New Roman"/>
                <a:cs typeface="Times New Roman"/>
                <a:sym typeface="Times New Roman"/>
              </a:defRPr>
            </a:pPr>
          </a:p>
          <a:p>
            <a:pPr marL="0" indent="0">
              <a:buSzTx/>
              <a:buNone/>
              <a:defRPr>
                <a:latin typeface="Times New Roman"/>
                <a:ea typeface="Times New Roman"/>
                <a:cs typeface="Times New Roman"/>
                <a:sym typeface="Times New Roman"/>
              </a:defRPr>
            </a:pPr>
            <a:r>
              <a:t>Name : first_name, Value: John </a:t>
            </a:r>
          </a:p>
          <a:p>
            <a:pPr marL="0" indent="0">
              <a:buSzTx/>
              <a:buNone/>
              <a:defRPr>
                <a:latin typeface="Times New Roman"/>
                <a:ea typeface="Times New Roman"/>
                <a:cs typeface="Times New Roman"/>
                <a:sym typeface="Times New Roman"/>
              </a:defRPr>
            </a:pPr>
            <a:r>
              <a:t>Name : last_name,  Value: Player</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Cookies in Servlet"/>
          <p:cNvSpPr txBox="1"/>
          <p:nvPr>
            <p:ph type="title"/>
          </p:nvPr>
        </p:nvSpPr>
        <p:spPr>
          <a:xfrm>
            <a:off x="457200" y="274638"/>
            <a:ext cx="8229600" cy="1143002"/>
          </a:xfrm>
          <a:prstGeom prst="rect">
            <a:avLst/>
          </a:prstGeom>
        </p:spPr>
        <p:txBody>
          <a:bodyPr/>
          <a:lstStyle>
            <a:lvl1pPr defTabSz="310895">
              <a:lnSpc>
                <a:spcPts val="5800"/>
              </a:lnSpc>
              <a:spcBef>
                <a:spcPts val="1300"/>
              </a:spcBef>
              <a:defRPr b="1" sz="2720">
                <a:solidFill>
                  <a:srgbClr val="610B38"/>
                </a:solidFill>
                <a:latin typeface="+mj-lt"/>
                <a:ea typeface="+mj-ea"/>
                <a:cs typeface="+mj-cs"/>
                <a:sym typeface="Helvetica"/>
              </a:defRPr>
            </a:lvl1pPr>
          </a:lstStyle>
          <a:p>
            <a:pPr/>
            <a:r>
              <a:t>2) Hidden Form Field</a:t>
            </a:r>
          </a:p>
        </p:txBody>
      </p:sp>
      <p:sp>
        <p:nvSpPr>
          <p:cNvPr id="296"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333756">
              <a:lnSpc>
                <a:spcPts val="3000"/>
              </a:lnSpc>
              <a:spcBef>
                <a:spcPts val="900"/>
              </a:spcBef>
              <a:buSzTx/>
              <a:buFontTx/>
              <a:buNone/>
              <a:defRPr sz="1533">
                <a:latin typeface="Verdana"/>
                <a:ea typeface="Verdana"/>
                <a:cs typeface="Verdana"/>
                <a:sym typeface="Verdana"/>
              </a:defRPr>
            </a:pPr>
            <a:r>
              <a:t>In case of Hidden Form Field </a:t>
            </a:r>
            <a:r>
              <a:rPr b="1">
                <a:solidFill>
                  <a:srgbClr val="2F4F4F"/>
                </a:solidFill>
              </a:rPr>
              <a:t>a hidden (invisible) textfield</a:t>
            </a:r>
            <a:r>
              <a:t> is used for maintaining the state of an user.</a:t>
            </a:r>
          </a:p>
          <a:p>
            <a:pPr marL="0" indent="0" defTabSz="333756">
              <a:lnSpc>
                <a:spcPts val="3000"/>
              </a:lnSpc>
              <a:spcBef>
                <a:spcPts val="900"/>
              </a:spcBef>
              <a:buSzTx/>
              <a:buFontTx/>
              <a:buNone/>
              <a:defRPr sz="1533">
                <a:latin typeface="Verdana"/>
                <a:ea typeface="Verdana"/>
                <a:cs typeface="Verdana"/>
                <a:sym typeface="Verdana"/>
              </a:defRPr>
            </a:pPr>
            <a:r>
              <a:t>In such case, we store the information in the hidden field and get it from another servlet. This approach is better if we have to submit form in all the pages and we don't want to depend on the browser.</a:t>
            </a:r>
          </a:p>
          <a:p>
            <a:pPr marL="0" indent="0" defTabSz="333756">
              <a:lnSpc>
                <a:spcPts val="3000"/>
              </a:lnSpc>
              <a:spcBef>
                <a:spcPts val="900"/>
              </a:spcBef>
              <a:buSzTx/>
              <a:buFontTx/>
              <a:buNone/>
              <a:defRPr sz="1533">
                <a:latin typeface="Verdana"/>
                <a:ea typeface="Verdana"/>
                <a:cs typeface="Verdana"/>
                <a:sym typeface="Verdana"/>
              </a:defRPr>
            </a:pPr>
            <a:r>
              <a:t>Let's see the code to store value in hidden field.</a:t>
            </a:r>
          </a:p>
          <a:p>
            <a:pPr marL="0" indent="0" defTabSz="333756">
              <a:lnSpc>
                <a:spcPts val="3000"/>
              </a:lnSpc>
              <a:spcBef>
                <a:spcPts val="0"/>
              </a:spcBef>
              <a:buSzTx/>
              <a:buFontTx/>
              <a:buNone/>
              <a:defRPr sz="1533">
                <a:latin typeface="Verdana"/>
                <a:ea typeface="Verdana"/>
                <a:cs typeface="Verdana"/>
                <a:sym typeface="Verdana"/>
              </a:defRPr>
            </a:pPr>
          </a:p>
          <a:p>
            <a:pPr marL="333756" indent="-231775" defTabSz="333756">
              <a:lnSpc>
                <a:spcPts val="3300"/>
              </a:lnSpc>
              <a:spcBef>
                <a:spcPts val="0"/>
              </a:spcBef>
              <a:buClr>
                <a:srgbClr val="000000"/>
              </a:buClr>
              <a:buFont typeface="Verdana"/>
              <a:buAutoNum type="arabicPeriod" startAt="1"/>
              <a:defRPr sz="1533">
                <a:latin typeface="Verdana"/>
                <a:ea typeface="Verdana"/>
                <a:cs typeface="Verdana"/>
                <a:sym typeface="Verdana"/>
              </a:defRPr>
            </a:pPr>
            <a:r>
              <a:t>&lt;input type=</a:t>
            </a:r>
            <a:r>
              <a:rPr>
                <a:solidFill>
                  <a:srgbClr val="0000FF"/>
                </a:solidFill>
              </a:rPr>
              <a:t>"hidden"</a:t>
            </a:r>
            <a:r>
              <a:t> name=</a:t>
            </a:r>
            <a:r>
              <a:rPr>
                <a:solidFill>
                  <a:srgbClr val="0000FF"/>
                </a:solidFill>
              </a:rPr>
              <a:t>"uname"</a:t>
            </a:r>
            <a:r>
              <a:t> value=</a:t>
            </a:r>
            <a:r>
              <a:rPr>
                <a:solidFill>
                  <a:srgbClr val="0000FF"/>
                </a:solidFill>
              </a:rPr>
              <a:t>"om"</a:t>
            </a:r>
            <a:r>
              <a:t>&gt;  </a:t>
            </a:r>
          </a:p>
          <a:p>
            <a:pPr marL="0" indent="0" defTabSz="333756">
              <a:lnSpc>
                <a:spcPts val="3000"/>
              </a:lnSpc>
              <a:spcBef>
                <a:spcPts val="900"/>
              </a:spcBef>
              <a:buSzTx/>
              <a:buFontTx/>
              <a:buNone/>
              <a:defRPr sz="1533">
                <a:latin typeface="Verdana"/>
                <a:ea typeface="Verdana"/>
                <a:cs typeface="Verdana"/>
                <a:sym typeface="Verdana"/>
              </a:defRPr>
            </a:pPr>
            <a:r>
              <a:t>Here, uname is the hidden field name and om is the hidden field value.</a:t>
            </a:r>
          </a:p>
          <a:p>
            <a:pPr marL="0" indent="0" defTabSz="333756">
              <a:lnSpc>
                <a:spcPts val="3000"/>
              </a:lnSpc>
              <a:spcBef>
                <a:spcPts val="400"/>
              </a:spcBef>
              <a:buSzTx/>
              <a:buFontTx/>
              <a:buNone/>
              <a:defRPr sz="1533">
                <a:solidFill>
                  <a:srgbClr val="D4D4D4"/>
                </a:solidFill>
                <a:latin typeface="Verdana"/>
                <a:ea typeface="Verdana"/>
                <a:cs typeface="Verdana"/>
                <a:sym typeface="Verdana"/>
              </a:defRPr>
            </a:pPr>
          </a:p>
          <a:p>
            <a:pPr marL="0" indent="0" defTabSz="333756">
              <a:lnSpc>
                <a:spcPts val="3400"/>
              </a:lnSpc>
              <a:spcBef>
                <a:spcPts val="1200"/>
              </a:spcBef>
              <a:buSzTx/>
              <a:buFontTx/>
              <a:buNone/>
              <a:defRPr sz="1533">
                <a:solidFill>
                  <a:srgbClr val="610B4B"/>
                </a:solidFill>
                <a:latin typeface="+mj-lt"/>
                <a:ea typeface="+mj-ea"/>
                <a:cs typeface="+mj-cs"/>
                <a:sym typeface="Helvetica"/>
              </a:defRPr>
            </a:pPr>
            <a:r>
              <a:t>Real application of hidden form field</a:t>
            </a:r>
          </a:p>
          <a:p>
            <a:pPr marL="0" indent="0" defTabSz="333756">
              <a:lnSpc>
                <a:spcPts val="3000"/>
              </a:lnSpc>
              <a:spcBef>
                <a:spcPts val="900"/>
              </a:spcBef>
              <a:buSzTx/>
              <a:buFontTx/>
              <a:buNone/>
              <a:defRPr sz="1533">
                <a:latin typeface="Verdana"/>
                <a:ea typeface="Verdana"/>
                <a:cs typeface="Verdana"/>
                <a:sym typeface="Verdana"/>
              </a:defRPr>
            </a:pPr>
            <a:r>
              <a:t>It is widely used in comment form of a website. In such case, we store page id or page name in the hidden field so that each page can be uniquely identified.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Architecture</a:t>
            </a:r>
          </a:p>
        </p:txBody>
      </p:sp>
      <p:sp>
        <p:nvSpPr>
          <p:cNvPr id="128" name="Content Placeholder 2"/>
          <p:cNvSpPr txBox="1"/>
          <p:nvPr>
            <p:ph type="body" idx="1"/>
          </p:nvPr>
        </p:nvSpPr>
        <p:spPr>
          <a:xfrm>
            <a:off x="457200" y="1600200"/>
            <a:ext cx="8229600" cy="4525963"/>
          </a:xfrm>
          <a:prstGeom prst="rect">
            <a:avLst/>
          </a:prstGeom>
        </p:spPr>
        <p:txBody>
          <a:bodyPr/>
          <a:lstStyle/>
          <a:p>
            <a:pPr algn="just">
              <a:defRPr>
                <a:latin typeface="Times New Roman"/>
                <a:ea typeface="Times New Roman"/>
                <a:cs typeface="Times New Roman"/>
                <a:sym typeface="Times New Roman"/>
              </a:defRPr>
            </a:pPr>
            <a:r>
              <a:t>Read </a:t>
            </a:r>
            <a:r>
              <a:rPr>
                <a:solidFill>
                  <a:srgbClr val="FF0000"/>
                </a:solidFill>
              </a:rPr>
              <a:t>explicit</a:t>
            </a:r>
            <a:r>
              <a:t> data sent by client (form data)</a:t>
            </a:r>
          </a:p>
          <a:p>
            <a:pPr algn="just">
              <a:defRPr>
                <a:latin typeface="Times New Roman"/>
                <a:ea typeface="Times New Roman"/>
                <a:cs typeface="Times New Roman"/>
                <a:sym typeface="Times New Roman"/>
              </a:defRPr>
            </a:pPr>
            <a:r>
              <a:t>Read </a:t>
            </a:r>
            <a:r>
              <a:rPr>
                <a:solidFill>
                  <a:srgbClr val="FF0000"/>
                </a:solidFill>
              </a:rPr>
              <a:t>implicit</a:t>
            </a:r>
            <a:r>
              <a:t> data sent by client </a:t>
            </a:r>
            <a:br/>
            <a:r>
              <a:t>(request headers)</a:t>
            </a:r>
          </a:p>
          <a:p>
            <a:pPr algn="just">
              <a:defRPr>
                <a:solidFill>
                  <a:srgbClr val="FF0000"/>
                </a:solidFill>
                <a:latin typeface="Times New Roman"/>
                <a:ea typeface="Times New Roman"/>
                <a:cs typeface="Times New Roman"/>
                <a:sym typeface="Times New Roman"/>
              </a:defRPr>
            </a:pPr>
            <a:r>
              <a:t>Generate the results</a:t>
            </a:r>
          </a:p>
          <a:p>
            <a:pPr algn="just">
              <a:defRPr>
                <a:solidFill>
                  <a:srgbClr val="FF0000"/>
                </a:solidFill>
                <a:latin typeface="Times New Roman"/>
                <a:ea typeface="Times New Roman"/>
                <a:cs typeface="Times New Roman"/>
                <a:sym typeface="Times New Roman"/>
              </a:defRPr>
            </a:pPr>
            <a:r>
              <a:t>Send the explicit </a:t>
            </a:r>
            <a:r>
              <a:rPr>
                <a:solidFill>
                  <a:srgbClr val="000000"/>
                </a:solidFill>
              </a:rPr>
              <a:t>data back to client (HTML)</a:t>
            </a:r>
          </a:p>
          <a:p>
            <a:pPr algn="just">
              <a:defRPr>
                <a:solidFill>
                  <a:srgbClr val="FF0000"/>
                </a:solidFill>
                <a:latin typeface="Times New Roman"/>
                <a:ea typeface="Times New Roman"/>
                <a:cs typeface="Times New Roman"/>
                <a:sym typeface="Times New Roman"/>
              </a:defRPr>
            </a:pPr>
            <a:r>
              <a:t>Send the implicit </a:t>
            </a:r>
            <a:r>
              <a:rPr>
                <a:solidFill>
                  <a:srgbClr val="000000"/>
                </a:solidFill>
              </a:rPr>
              <a:t>data to client</a:t>
            </a:r>
            <a:br>
              <a:rPr>
                <a:solidFill>
                  <a:srgbClr val="000000"/>
                </a:solidFill>
              </a:rPr>
            </a:br>
            <a:r>
              <a:rPr>
                <a:solidFill>
                  <a:srgbClr val="000000"/>
                </a:solidFill>
              </a:rPr>
              <a:t>(status codes and response headers)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animEffect filter="dissolve" transition="in">
                                      <p:cBhvr>
                                        <p:cTn id="7" dur="500"/>
                                        <p:tgtEl>
                                          <p:spTgt spid="128">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8">
                                            <p:txEl>
                                              <p:pRg st="0" end="0"/>
                                            </p:txEl>
                                          </p:spTgt>
                                        </p:tgtEl>
                                        <p:attrNameLst>
                                          <p:attrName>style.visibility</p:attrName>
                                        </p:attrNameLst>
                                      </p:cBhvr>
                                      <p:to>
                                        <p:strVal val="visible"/>
                                      </p:to>
                                    </p:set>
                                    <p:animEffect filter="dissolve" transition="in">
                                      <p:cBhvr>
                                        <p:cTn id="10" dur="500"/>
                                        <p:tgtEl>
                                          <p:spTgt spid="128">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28">
                                            <p:txEl>
                                              <p:pRg st="1" end="1"/>
                                            </p:txEl>
                                          </p:spTgt>
                                        </p:tgtEl>
                                        <p:attrNameLst>
                                          <p:attrName>style.visibility</p:attrName>
                                        </p:attrNameLst>
                                      </p:cBhvr>
                                      <p:to>
                                        <p:strVal val="visible"/>
                                      </p:to>
                                    </p:set>
                                    <p:animEffect filter="dissolve" transition="in">
                                      <p:cBhvr>
                                        <p:cTn id="14" dur="500"/>
                                        <p:tgtEl>
                                          <p:spTgt spid="128">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28">
                                            <p:txEl>
                                              <p:pRg st="2" end="2"/>
                                            </p:txEl>
                                          </p:spTgt>
                                        </p:tgtEl>
                                        <p:attrNameLst>
                                          <p:attrName>style.visibility</p:attrName>
                                        </p:attrNameLst>
                                      </p:cBhvr>
                                      <p:to>
                                        <p:strVal val="visible"/>
                                      </p:to>
                                    </p:set>
                                    <p:animEffect filter="dissolve" transition="in">
                                      <p:cBhvr>
                                        <p:cTn id="18" dur="500"/>
                                        <p:tgtEl>
                                          <p:spTgt spid="12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ID="9" grpId="1" fill="hold">
                                  <p:stCondLst>
                                    <p:cond delay="0"/>
                                  </p:stCondLst>
                                  <p:iterate type="el" backwards="0">
                                    <p:tmAbs val="0"/>
                                  </p:iterate>
                                  <p:childTnLst>
                                    <p:set>
                                      <p:cBhvr>
                                        <p:cTn id="22" fill="hold"/>
                                        <p:tgtEl>
                                          <p:spTgt spid="128">
                                            <p:txEl>
                                              <p:pRg st="3" end="3"/>
                                            </p:txEl>
                                          </p:spTgt>
                                        </p:tgtEl>
                                        <p:attrNameLst>
                                          <p:attrName>style.visibility</p:attrName>
                                        </p:attrNameLst>
                                      </p:cBhvr>
                                      <p:to>
                                        <p:strVal val="visible"/>
                                      </p:to>
                                    </p:set>
                                    <p:animEffect filter="dissolve" transition="in">
                                      <p:cBhvr>
                                        <p:cTn id="23" dur="500"/>
                                        <p:tgtEl>
                                          <p:spTgt spid="12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9" grpId="1" fill="hold">
                                  <p:stCondLst>
                                    <p:cond delay="0"/>
                                  </p:stCondLst>
                                  <p:iterate type="el" backwards="0">
                                    <p:tmAbs val="0"/>
                                  </p:iterate>
                                  <p:childTnLst>
                                    <p:set>
                                      <p:cBhvr>
                                        <p:cTn id="27" fill="hold"/>
                                        <p:tgtEl>
                                          <p:spTgt spid="128">
                                            <p:txEl>
                                              <p:pRg st="4" end="4"/>
                                            </p:txEl>
                                          </p:spTgt>
                                        </p:tgtEl>
                                        <p:attrNameLst>
                                          <p:attrName>style.visibility</p:attrName>
                                        </p:attrNameLst>
                                      </p:cBhvr>
                                      <p:to>
                                        <p:strVal val="visible"/>
                                      </p:to>
                                    </p:set>
                                    <p:animEffect filter="dissolve" transition="in">
                                      <p:cBhvr>
                                        <p:cTn id="28" dur="500"/>
                                        <p:tgtEl>
                                          <p:spTgt spid="128">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Cookies in Servlet"/>
          <p:cNvSpPr txBox="1"/>
          <p:nvPr>
            <p:ph type="title"/>
          </p:nvPr>
        </p:nvSpPr>
        <p:spPr>
          <a:xfrm>
            <a:off x="457200" y="274638"/>
            <a:ext cx="8229600" cy="1143002"/>
          </a:xfrm>
          <a:prstGeom prst="rect">
            <a:avLst/>
          </a:prstGeom>
        </p:spPr>
        <p:txBody>
          <a:bodyPr/>
          <a:lstStyle>
            <a:lvl1pPr defTabSz="333756">
              <a:lnSpc>
                <a:spcPts val="4700"/>
              </a:lnSpc>
              <a:spcBef>
                <a:spcPts val="1200"/>
              </a:spcBef>
              <a:defRPr b="1" sz="2628">
                <a:solidFill>
                  <a:srgbClr val="610B4B"/>
                </a:solidFill>
                <a:latin typeface="+mj-lt"/>
                <a:ea typeface="+mj-ea"/>
                <a:cs typeface="+mj-cs"/>
                <a:sym typeface="Helvetica"/>
              </a:defRPr>
            </a:lvl1pPr>
          </a:lstStyle>
          <a:p>
            <a:pPr/>
            <a:r>
              <a:t>Advantage &amp; Disadvantage of Hidden Form Field</a:t>
            </a:r>
          </a:p>
        </p:txBody>
      </p:sp>
      <p:sp>
        <p:nvSpPr>
          <p:cNvPr id="299"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5300"/>
              </a:lnSpc>
              <a:spcBef>
                <a:spcPts val="1700"/>
              </a:spcBef>
              <a:buSzTx/>
              <a:buFontTx/>
              <a:buNone/>
              <a:defRPr b="1" sz="2600">
                <a:solidFill>
                  <a:srgbClr val="610B4B"/>
                </a:solidFill>
                <a:latin typeface="+mj-lt"/>
                <a:ea typeface="+mj-ea"/>
                <a:cs typeface="+mj-cs"/>
                <a:sym typeface="Helvetica"/>
              </a:defRPr>
            </a:pPr>
            <a:r>
              <a:t>Advantage of Hidden Form Field:</a:t>
            </a:r>
          </a:p>
          <a:p>
            <a:pPr marL="457200" indent="-317500" defTabSz="457200">
              <a:lnSpc>
                <a:spcPts val="5200"/>
              </a:lnSpc>
              <a:spcBef>
                <a:spcPts val="0"/>
              </a:spcBef>
              <a:buClr>
                <a:srgbClr val="000000"/>
              </a:buClr>
              <a:buFont typeface="Verdana"/>
              <a:buAutoNum type="arabicPeriod" startAt="1"/>
              <a:defRPr sz="2600">
                <a:latin typeface="Verdana"/>
                <a:ea typeface="Verdana"/>
                <a:cs typeface="Verdana"/>
                <a:sym typeface="Verdana"/>
              </a:defRPr>
            </a:pPr>
            <a:r>
              <a:t>It will always work whether cookie is disabled or not.</a:t>
            </a:r>
          </a:p>
          <a:p>
            <a:pPr marL="457200" indent="-317500" defTabSz="457200">
              <a:lnSpc>
                <a:spcPts val="5200"/>
              </a:lnSpc>
              <a:spcBef>
                <a:spcPts val="0"/>
              </a:spcBef>
              <a:buClr>
                <a:srgbClr val="000000"/>
              </a:buClr>
              <a:buFont typeface="Verdana"/>
              <a:buAutoNum type="arabicPeriod" startAt="1"/>
              <a:defRPr sz="2600">
                <a:latin typeface="Verdana"/>
                <a:ea typeface="Verdana"/>
                <a:cs typeface="Verdana"/>
                <a:sym typeface="Verdana"/>
              </a:defRPr>
            </a:pPr>
          </a:p>
          <a:p>
            <a:pPr marL="0" indent="0" defTabSz="457200">
              <a:lnSpc>
                <a:spcPts val="5300"/>
              </a:lnSpc>
              <a:spcBef>
                <a:spcPts val="1700"/>
              </a:spcBef>
              <a:buSzTx/>
              <a:buFontTx/>
              <a:buNone/>
              <a:defRPr b="1" sz="2600">
                <a:solidFill>
                  <a:srgbClr val="610B4B"/>
                </a:solidFill>
                <a:latin typeface="+mj-lt"/>
                <a:ea typeface="+mj-ea"/>
                <a:cs typeface="+mj-cs"/>
                <a:sym typeface="Helvetica"/>
              </a:defRPr>
            </a:pPr>
            <a:r>
              <a:t>Disadvantage of Hidden Form Field:</a:t>
            </a:r>
          </a:p>
          <a:p>
            <a:pPr marL="457200" indent="-317500" defTabSz="457200">
              <a:lnSpc>
                <a:spcPts val="5200"/>
              </a:lnSpc>
              <a:spcBef>
                <a:spcPts val="0"/>
              </a:spcBef>
              <a:buClr>
                <a:srgbClr val="000000"/>
              </a:buClr>
              <a:buFont typeface="Verdana"/>
              <a:buAutoNum type="arabicPeriod" startAt="1"/>
              <a:defRPr sz="2600">
                <a:latin typeface="Verdana"/>
                <a:ea typeface="Verdana"/>
                <a:cs typeface="Verdana"/>
                <a:sym typeface="Verdana"/>
              </a:defRPr>
            </a:pPr>
            <a:r>
              <a:t>It is maintained at server side.</a:t>
            </a:r>
          </a:p>
          <a:p>
            <a:pPr marL="457200" indent="-317500" defTabSz="457200">
              <a:lnSpc>
                <a:spcPts val="5200"/>
              </a:lnSpc>
              <a:spcBef>
                <a:spcPts val="0"/>
              </a:spcBef>
              <a:buClr>
                <a:srgbClr val="000000"/>
              </a:buClr>
              <a:buFont typeface="Verdana"/>
              <a:buAutoNum type="arabicPeriod" startAt="1"/>
              <a:defRPr sz="2600">
                <a:latin typeface="Verdana"/>
                <a:ea typeface="Verdana"/>
                <a:cs typeface="Verdana"/>
                <a:sym typeface="Verdana"/>
              </a:defRPr>
            </a:pPr>
            <a:r>
              <a:t>Extra form submission is required on each pages.</a:t>
            </a:r>
          </a:p>
          <a:p>
            <a:pPr marL="457200" indent="-317500" defTabSz="457200">
              <a:lnSpc>
                <a:spcPts val="5200"/>
              </a:lnSpc>
              <a:spcBef>
                <a:spcPts val="0"/>
              </a:spcBef>
              <a:buClr>
                <a:srgbClr val="000000"/>
              </a:buClr>
              <a:buFont typeface="Verdana"/>
              <a:buAutoNum type="arabicPeriod" startAt="1"/>
              <a:defRPr sz="2600">
                <a:latin typeface="Verdana"/>
                <a:ea typeface="Verdana"/>
                <a:cs typeface="Verdana"/>
                <a:sym typeface="Verdana"/>
              </a:defRPr>
            </a:pPr>
            <a:r>
              <a:t>Only textual information can be used.</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Cookies in Servlet"/>
          <p:cNvSpPr txBox="1"/>
          <p:nvPr>
            <p:ph type="title"/>
          </p:nvPr>
        </p:nvSpPr>
        <p:spPr>
          <a:xfrm>
            <a:off x="457200" y="274638"/>
            <a:ext cx="8229600" cy="1143002"/>
          </a:xfrm>
          <a:prstGeom prst="rect">
            <a:avLst/>
          </a:prstGeom>
        </p:spPr>
        <p:txBody>
          <a:bodyPr/>
          <a:lstStyle>
            <a:lvl1pPr defTabSz="301752">
              <a:lnSpc>
                <a:spcPts val="4900"/>
              </a:lnSpc>
              <a:spcBef>
                <a:spcPts val="1400"/>
              </a:spcBef>
              <a:defRPr b="1" sz="2640">
                <a:solidFill>
                  <a:srgbClr val="610B4B"/>
                </a:solidFill>
                <a:latin typeface="Tahoma"/>
                <a:ea typeface="Tahoma"/>
                <a:cs typeface="Tahoma"/>
                <a:sym typeface="Tahoma"/>
              </a:defRPr>
            </a:lvl1pPr>
          </a:lstStyle>
          <a:p>
            <a:pPr/>
            <a:r>
              <a:t>Example of using Hidden Form Field</a:t>
            </a:r>
          </a:p>
        </p:txBody>
      </p:sp>
      <p:sp>
        <p:nvSpPr>
          <p:cNvPr id="302" name="A cookie is a small piece of information that is persisted between the multiple client requests.…"/>
          <p:cNvSpPr txBox="1"/>
          <p:nvPr>
            <p:ph type="body" idx="1"/>
          </p:nvPr>
        </p:nvSpPr>
        <p:spPr>
          <a:xfrm>
            <a:off x="858440" y="1308100"/>
            <a:ext cx="7830643" cy="4525963"/>
          </a:xfrm>
          <a:prstGeom prst="rect">
            <a:avLst/>
          </a:prstGeom>
        </p:spPr>
        <p:txBody>
          <a:bodyPr/>
          <a:lstStyle/>
          <a:p>
            <a:pPr marL="0" indent="0" defTabSz="457200">
              <a:lnSpc>
                <a:spcPts val="4600"/>
              </a:lnSpc>
              <a:spcBef>
                <a:spcPts val="1300"/>
              </a:spcBef>
              <a:buSzTx/>
              <a:buNone/>
              <a:defRPr sz="2500">
                <a:latin typeface="Verdana"/>
                <a:ea typeface="Verdana"/>
                <a:cs typeface="Verdana"/>
                <a:sym typeface="Verdana"/>
              </a:defRPr>
            </a:pPr>
          </a:p>
        </p:txBody>
      </p:sp>
      <p:grpSp>
        <p:nvGrpSpPr>
          <p:cNvPr id="305" name="Image Gallery"/>
          <p:cNvGrpSpPr/>
          <p:nvPr/>
        </p:nvGrpSpPr>
        <p:grpSpPr>
          <a:xfrm>
            <a:off x="750862" y="2171700"/>
            <a:ext cx="8045798" cy="4038600"/>
            <a:chOff x="0" y="0"/>
            <a:chExt cx="8045797" cy="4038600"/>
          </a:xfrm>
        </p:grpSpPr>
        <p:pic>
          <p:nvPicPr>
            <p:cNvPr id="303" name="hidden1.png" descr="hidden1.png"/>
            <p:cNvPicPr>
              <a:picLocks noChangeAspect="1"/>
            </p:cNvPicPr>
            <p:nvPr/>
          </p:nvPicPr>
          <p:blipFill>
            <a:blip r:embed="rId2">
              <a:extLst/>
            </a:blip>
            <a:srcRect l="1267" t="0" r="1267" b="0"/>
            <a:stretch>
              <a:fillRect/>
            </a:stretch>
          </p:blipFill>
          <p:spPr>
            <a:xfrm>
              <a:off x="0" y="0"/>
              <a:ext cx="8045798" cy="3632200"/>
            </a:xfrm>
            <a:prstGeom prst="rect">
              <a:avLst/>
            </a:prstGeom>
            <a:ln w="12700" cap="flat">
              <a:noFill/>
              <a:miter lim="400000"/>
            </a:ln>
            <a:effectLst/>
          </p:spPr>
        </p:pic>
        <p:sp>
          <p:nvSpPr>
            <p:cNvPr id="304" name="Type to enter a caption."/>
            <p:cNvSpPr/>
            <p:nvPr/>
          </p:nvSpPr>
          <p:spPr>
            <a:xfrm>
              <a:off x="0" y="3708400"/>
              <a:ext cx="8045798" cy="330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Cookies in Servlet"/>
          <p:cNvSpPr txBox="1"/>
          <p:nvPr>
            <p:ph type="title"/>
          </p:nvPr>
        </p:nvSpPr>
        <p:spPr>
          <a:xfrm>
            <a:off x="457200" y="274638"/>
            <a:ext cx="8229600" cy="1143002"/>
          </a:xfrm>
          <a:prstGeom prst="rect">
            <a:avLst/>
          </a:prstGeom>
        </p:spPr>
        <p:txBody>
          <a:bodyPr/>
          <a:lstStyle>
            <a:lvl1pPr defTabSz="310895">
              <a:lnSpc>
                <a:spcPts val="5700"/>
              </a:lnSpc>
              <a:spcBef>
                <a:spcPts val="1300"/>
              </a:spcBef>
              <a:defRPr b="1" sz="2652">
                <a:solidFill>
                  <a:srgbClr val="610B38"/>
                </a:solidFill>
                <a:latin typeface="+mj-lt"/>
                <a:ea typeface="+mj-ea"/>
                <a:cs typeface="+mj-cs"/>
                <a:sym typeface="Helvetica"/>
              </a:defRPr>
            </a:lvl1pPr>
          </a:lstStyle>
          <a:p>
            <a:pPr/>
            <a:r>
              <a:t>3)URL Rewriting</a:t>
            </a:r>
          </a:p>
        </p:txBody>
      </p:sp>
      <p:sp>
        <p:nvSpPr>
          <p:cNvPr id="308" name="A cookie is a small piece of information that is persisted between the multiple client requests.…"/>
          <p:cNvSpPr txBox="1"/>
          <p:nvPr>
            <p:ph type="body" idx="1"/>
          </p:nvPr>
        </p:nvSpPr>
        <p:spPr>
          <a:xfrm>
            <a:off x="457199" y="861169"/>
            <a:ext cx="7830644" cy="5264994"/>
          </a:xfrm>
          <a:prstGeom prst="rect">
            <a:avLst/>
          </a:prstGeom>
        </p:spPr>
        <p:txBody>
          <a:bodyPr/>
          <a:lstStyle/>
          <a:p>
            <a:pPr marL="0" indent="0" defTabSz="443484">
              <a:lnSpc>
                <a:spcPts val="4100"/>
              </a:lnSpc>
              <a:spcBef>
                <a:spcPts val="1200"/>
              </a:spcBef>
              <a:buSzTx/>
              <a:buFontTx/>
              <a:buNone/>
              <a:defRPr sz="2134">
                <a:latin typeface="Verdana"/>
                <a:ea typeface="Verdana"/>
                <a:cs typeface="Verdana"/>
                <a:sym typeface="Verdana"/>
              </a:defRPr>
            </a:pPr>
            <a:r>
              <a:t>In URL rewriting, we append a token or identifier to the URL of the next Servlet or the next resource. We can send parameter name/value pairs using the following format:</a:t>
            </a:r>
          </a:p>
          <a:p>
            <a:pPr marL="0" indent="0" defTabSz="443484">
              <a:lnSpc>
                <a:spcPts val="4100"/>
              </a:lnSpc>
              <a:spcBef>
                <a:spcPts val="1200"/>
              </a:spcBef>
              <a:buSzTx/>
              <a:buFontTx/>
              <a:buNone/>
              <a:defRPr b="1" sz="2134">
                <a:latin typeface="Verdana"/>
                <a:ea typeface="Verdana"/>
                <a:cs typeface="Verdana"/>
                <a:sym typeface="Verdana"/>
              </a:defRPr>
            </a:pPr>
            <a:r>
              <a:t>url?name1=value1&amp;name2=value2&amp;??</a:t>
            </a:r>
          </a:p>
          <a:p>
            <a:pPr marL="0" indent="0" defTabSz="443484">
              <a:lnSpc>
                <a:spcPts val="4100"/>
              </a:lnSpc>
              <a:spcBef>
                <a:spcPts val="1200"/>
              </a:spcBef>
              <a:buSzTx/>
              <a:buFontTx/>
              <a:buNone/>
              <a:defRPr sz="2134">
                <a:latin typeface="Verdana"/>
                <a:ea typeface="Verdana"/>
                <a:cs typeface="Verdana"/>
                <a:sym typeface="Verdana"/>
              </a:defRPr>
            </a:pPr>
            <a:r>
              <a:t>A name and a value is separated using an equal = sign, a parameter name/value pair is separated from another parameter using the ampersand(&amp;). </a:t>
            </a:r>
          </a:p>
          <a:p>
            <a:pPr marL="0" indent="0" defTabSz="443484">
              <a:lnSpc>
                <a:spcPts val="4100"/>
              </a:lnSpc>
              <a:spcBef>
                <a:spcPts val="1200"/>
              </a:spcBef>
              <a:buSzTx/>
              <a:buFontTx/>
              <a:buNone/>
              <a:defRPr sz="2134">
                <a:latin typeface="Verdana"/>
                <a:ea typeface="Verdana"/>
                <a:cs typeface="Verdana"/>
                <a:sym typeface="Verdana"/>
              </a:defRPr>
            </a:pPr>
            <a:r>
              <a:t>When the user clicks the hyperlink, the parameter name/value pairs will be passed to the server. From a Servlet, we can use getParameter() method to obtain a parameter value.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Cookies in Servlet"/>
          <p:cNvSpPr txBox="1"/>
          <p:nvPr>
            <p:ph type="title"/>
          </p:nvPr>
        </p:nvSpPr>
        <p:spPr>
          <a:xfrm>
            <a:off x="457200" y="274638"/>
            <a:ext cx="8229600" cy="1143002"/>
          </a:xfrm>
          <a:prstGeom prst="rect">
            <a:avLst/>
          </a:prstGeom>
        </p:spPr>
        <p:txBody>
          <a:bodyPr/>
          <a:lstStyle/>
          <a:p>
            <a:pPr defTabSz="214884">
              <a:lnSpc>
                <a:spcPts val="3200"/>
              </a:lnSpc>
              <a:spcBef>
                <a:spcPts val="700"/>
              </a:spcBef>
              <a:defRPr b="1" sz="1879">
                <a:solidFill>
                  <a:srgbClr val="610B4B"/>
                </a:solidFill>
                <a:latin typeface="+mj-lt"/>
                <a:ea typeface="+mj-ea"/>
                <a:cs typeface="+mj-cs"/>
                <a:sym typeface="Helvetica"/>
              </a:defRPr>
            </a:pPr>
            <a:r>
              <a:t>Advantage &amp; Disadvantage of URL Rewriting</a:t>
            </a:r>
          </a:p>
          <a:p>
            <a:pPr defTabSz="214884">
              <a:lnSpc>
                <a:spcPts val="3200"/>
              </a:lnSpc>
              <a:spcBef>
                <a:spcPts val="700"/>
              </a:spcBef>
              <a:defRPr b="1" sz="1879">
                <a:solidFill>
                  <a:srgbClr val="610B4B"/>
                </a:solidFill>
                <a:latin typeface="+mj-lt"/>
                <a:ea typeface="+mj-ea"/>
                <a:cs typeface="+mj-cs"/>
                <a:sym typeface="Helvetica"/>
              </a:defRPr>
            </a:pPr>
          </a:p>
        </p:txBody>
      </p:sp>
      <p:sp>
        <p:nvSpPr>
          <p:cNvPr id="311"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5000"/>
              </a:lnSpc>
              <a:spcBef>
                <a:spcPts val="1700"/>
              </a:spcBef>
              <a:buSzTx/>
              <a:buFontTx/>
              <a:buNone/>
              <a:defRPr b="1" sz="2400">
                <a:solidFill>
                  <a:srgbClr val="610B4B"/>
                </a:solidFill>
                <a:latin typeface="+mj-lt"/>
                <a:ea typeface="+mj-ea"/>
                <a:cs typeface="+mj-cs"/>
                <a:sym typeface="Helvetica"/>
              </a:defRPr>
            </a:pPr>
            <a:r>
              <a:t>Advantage of URL Rewriting</a:t>
            </a:r>
          </a:p>
          <a:p>
            <a:pPr marL="457200" indent="-317500" defTabSz="457200">
              <a:lnSpc>
                <a:spcPts val="4900"/>
              </a:lnSpc>
              <a:spcBef>
                <a:spcPts val="0"/>
              </a:spcBef>
              <a:buClr>
                <a:srgbClr val="000000"/>
              </a:buClr>
              <a:buFont typeface="Verdana"/>
              <a:buAutoNum type="arabicPeriod" startAt="1"/>
              <a:defRPr sz="2400">
                <a:latin typeface="Verdana"/>
                <a:ea typeface="Verdana"/>
                <a:cs typeface="Verdana"/>
                <a:sym typeface="Verdana"/>
              </a:defRPr>
            </a:pPr>
            <a:r>
              <a:t>It will always work whether cookie is disabled or not (browser independent).</a:t>
            </a:r>
          </a:p>
          <a:p>
            <a:pPr marL="457200" indent="-317500" defTabSz="457200">
              <a:lnSpc>
                <a:spcPts val="4900"/>
              </a:lnSpc>
              <a:spcBef>
                <a:spcPts val="0"/>
              </a:spcBef>
              <a:buClr>
                <a:srgbClr val="000000"/>
              </a:buClr>
              <a:buFont typeface="Verdana"/>
              <a:buAutoNum type="arabicPeriod" startAt="1"/>
              <a:defRPr sz="2400">
                <a:latin typeface="Verdana"/>
                <a:ea typeface="Verdana"/>
                <a:cs typeface="Verdana"/>
                <a:sym typeface="Verdana"/>
              </a:defRPr>
            </a:pPr>
            <a:r>
              <a:t>Extra form submission is not required on each pages.</a:t>
            </a:r>
          </a:p>
          <a:p>
            <a:pPr marL="0" indent="0" defTabSz="457200">
              <a:lnSpc>
                <a:spcPts val="5000"/>
              </a:lnSpc>
              <a:spcBef>
                <a:spcPts val="1700"/>
              </a:spcBef>
              <a:buSzTx/>
              <a:buFontTx/>
              <a:buNone/>
              <a:defRPr b="1" sz="2400">
                <a:solidFill>
                  <a:srgbClr val="610B4B"/>
                </a:solidFill>
                <a:latin typeface="+mj-lt"/>
                <a:ea typeface="+mj-ea"/>
                <a:cs typeface="+mj-cs"/>
                <a:sym typeface="Helvetica"/>
              </a:defRPr>
            </a:pPr>
            <a:r>
              <a:t>Disadvantage of URL Rewriting</a:t>
            </a:r>
          </a:p>
          <a:p>
            <a:pPr marL="457200" indent="-317500" defTabSz="457200">
              <a:lnSpc>
                <a:spcPts val="4900"/>
              </a:lnSpc>
              <a:spcBef>
                <a:spcPts val="0"/>
              </a:spcBef>
              <a:buClr>
                <a:srgbClr val="000000"/>
              </a:buClr>
              <a:buFont typeface="Verdana"/>
              <a:buAutoNum type="arabicPeriod" startAt="1"/>
              <a:defRPr sz="2400">
                <a:latin typeface="Verdana"/>
                <a:ea typeface="Verdana"/>
                <a:cs typeface="Verdana"/>
                <a:sym typeface="Verdana"/>
              </a:defRPr>
            </a:pPr>
            <a:r>
              <a:t>It will work only with links.</a:t>
            </a:r>
          </a:p>
          <a:p>
            <a:pPr marL="457200" indent="-317500" defTabSz="457200">
              <a:lnSpc>
                <a:spcPts val="4900"/>
              </a:lnSpc>
              <a:spcBef>
                <a:spcPts val="0"/>
              </a:spcBef>
              <a:buClr>
                <a:srgbClr val="000000"/>
              </a:buClr>
              <a:buFont typeface="Verdana"/>
              <a:buAutoNum type="arabicPeriod" startAt="1"/>
              <a:defRPr sz="2400">
                <a:latin typeface="Verdana"/>
                <a:ea typeface="Verdana"/>
                <a:cs typeface="Verdana"/>
                <a:sym typeface="Verdana"/>
              </a:defRPr>
            </a:pPr>
            <a:r>
              <a:t>It can send Only textual information.</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Cookies in Servlet"/>
          <p:cNvSpPr txBox="1"/>
          <p:nvPr>
            <p:ph type="title"/>
          </p:nvPr>
        </p:nvSpPr>
        <p:spPr>
          <a:xfrm>
            <a:off x="457200" y="274638"/>
            <a:ext cx="8229600" cy="1143002"/>
          </a:xfrm>
          <a:prstGeom prst="rect">
            <a:avLst/>
          </a:prstGeom>
        </p:spPr>
        <p:txBody>
          <a:bodyPr/>
          <a:lstStyle>
            <a:lvl1pPr defTabSz="320039">
              <a:lnSpc>
                <a:spcPts val="5800"/>
              </a:lnSpc>
              <a:spcBef>
                <a:spcPts val="1300"/>
              </a:spcBef>
              <a:defRPr b="1" sz="2660">
                <a:solidFill>
                  <a:srgbClr val="610B38"/>
                </a:solidFill>
                <a:latin typeface="+mj-lt"/>
                <a:ea typeface="+mj-ea"/>
                <a:cs typeface="+mj-cs"/>
                <a:sym typeface="Helvetica"/>
              </a:defRPr>
            </a:lvl1pPr>
          </a:lstStyle>
          <a:p>
            <a:pPr/>
            <a:r>
              <a:t>4) HttpSession interface</a:t>
            </a:r>
          </a:p>
        </p:txBody>
      </p:sp>
      <p:sp>
        <p:nvSpPr>
          <p:cNvPr id="314" name="A cookie is a small piece of information that is persisted between the multiple client requests.…"/>
          <p:cNvSpPr txBox="1"/>
          <p:nvPr>
            <p:ph type="body" idx="1"/>
          </p:nvPr>
        </p:nvSpPr>
        <p:spPr>
          <a:xfrm>
            <a:off x="457199" y="1600200"/>
            <a:ext cx="7830644" cy="4525963"/>
          </a:xfrm>
          <a:prstGeom prst="rect">
            <a:avLst/>
          </a:prstGeom>
        </p:spPr>
        <p:txBody>
          <a:bodyPr/>
          <a:lstStyle/>
          <a:p>
            <a:pPr marL="0" indent="0" defTabSz="457200">
              <a:lnSpc>
                <a:spcPts val="3800"/>
              </a:lnSpc>
              <a:spcBef>
                <a:spcPts val="1300"/>
              </a:spcBef>
              <a:buSzTx/>
              <a:buFontTx/>
              <a:buNone/>
              <a:defRPr sz="1900">
                <a:latin typeface="Verdana"/>
                <a:ea typeface="Verdana"/>
                <a:cs typeface="Verdana"/>
                <a:sym typeface="Verdana"/>
              </a:defRPr>
            </a:pPr>
            <a:r>
              <a:t>In such case, container creates a session id for each user.The container uses this id to identify the particular user.An object of HttpSession can be used to perform two tasks:</a:t>
            </a:r>
          </a:p>
          <a:p>
            <a:pPr marL="457200" indent="-317500" defTabSz="457200">
              <a:lnSpc>
                <a:spcPts val="4300"/>
              </a:lnSpc>
              <a:spcBef>
                <a:spcPts val="0"/>
              </a:spcBef>
              <a:buClr>
                <a:srgbClr val="000000"/>
              </a:buClr>
              <a:buFont typeface="Verdana"/>
              <a:buAutoNum type="arabicPeriod" startAt="1"/>
              <a:defRPr sz="1900">
                <a:latin typeface="Verdana"/>
                <a:ea typeface="Verdana"/>
                <a:cs typeface="Verdana"/>
                <a:sym typeface="Verdana"/>
              </a:defRPr>
            </a:pPr>
            <a:r>
              <a:t>bind objects</a:t>
            </a:r>
          </a:p>
          <a:p>
            <a:pPr marL="457200" indent="-317500" defTabSz="457200">
              <a:lnSpc>
                <a:spcPts val="4300"/>
              </a:lnSpc>
              <a:spcBef>
                <a:spcPts val="0"/>
              </a:spcBef>
              <a:buClr>
                <a:srgbClr val="000000"/>
              </a:buClr>
              <a:buFont typeface="Verdana"/>
              <a:buAutoNum type="arabicPeriod" startAt="1"/>
              <a:defRPr sz="1900">
                <a:latin typeface="Verdana"/>
                <a:ea typeface="Verdana"/>
                <a:cs typeface="Verdana"/>
                <a:sym typeface="Verdana"/>
              </a:defRPr>
            </a:pPr>
            <a:r>
              <a:t>view and manipulate information about a session, such as the session identifier, creation time, and last accessed time.</a:t>
            </a:r>
          </a:p>
        </p:txBody>
      </p:sp>
      <p:grpSp>
        <p:nvGrpSpPr>
          <p:cNvPr id="317" name="Image Gallery"/>
          <p:cNvGrpSpPr/>
          <p:nvPr/>
        </p:nvGrpSpPr>
        <p:grpSpPr>
          <a:xfrm>
            <a:off x="635000" y="3657600"/>
            <a:ext cx="8229600" cy="3365798"/>
            <a:chOff x="0" y="0"/>
            <a:chExt cx="8229600" cy="3365797"/>
          </a:xfrm>
        </p:grpSpPr>
        <p:pic>
          <p:nvPicPr>
            <p:cNvPr id="315" name="httpsession.JPG" descr="httpsession.JPG"/>
            <p:cNvPicPr>
              <a:picLocks noChangeAspect="1"/>
            </p:cNvPicPr>
            <p:nvPr/>
          </p:nvPicPr>
          <p:blipFill>
            <a:blip r:embed="rId2">
              <a:extLst/>
            </a:blip>
            <a:srcRect l="0" t="8375" r="0" b="8375"/>
            <a:stretch>
              <a:fillRect/>
            </a:stretch>
          </p:blipFill>
          <p:spPr>
            <a:xfrm>
              <a:off x="0" y="0"/>
              <a:ext cx="8229600" cy="2959398"/>
            </a:xfrm>
            <a:prstGeom prst="rect">
              <a:avLst/>
            </a:prstGeom>
            <a:ln w="12700" cap="flat">
              <a:noFill/>
              <a:miter lim="400000"/>
            </a:ln>
            <a:effectLst/>
          </p:spPr>
        </p:pic>
        <p:sp>
          <p:nvSpPr>
            <p:cNvPr id="316" name="Type to enter a caption."/>
            <p:cNvSpPr/>
            <p:nvPr/>
          </p:nvSpPr>
          <p:spPr>
            <a:xfrm>
              <a:off x="0" y="3035597"/>
              <a:ext cx="8229600" cy="33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Cookies in Servlet"/>
          <p:cNvSpPr txBox="1"/>
          <p:nvPr>
            <p:ph type="title"/>
          </p:nvPr>
        </p:nvSpPr>
        <p:spPr>
          <a:xfrm>
            <a:off x="457200" y="274638"/>
            <a:ext cx="8229600" cy="1143002"/>
          </a:xfrm>
          <a:prstGeom prst="rect">
            <a:avLst/>
          </a:prstGeom>
        </p:spPr>
        <p:txBody>
          <a:bodyPr/>
          <a:lstStyle>
            <a:lvl1pPr defTabSz="324611">
              <a:lnSpc>
                <a:spcPts val="4800"/>
              </a:lnSpc>
              <a:spcBef>
                <a:spcPts val="1200"/>
              </a:spcBef>
              <a:defRPr b="1" sz="2698">
                <a:solidFill>
                  <a:srgbClr val="610B4B"/>
                </a:solidFill>
                <a:latin typeface="+mj-lt"/>
                <a:ea typeface="+mj-ea"/>
                <a:cs typeface="+mj-cs"/>
                <a:sym typeface="Helvetica"/>
              </a:defRPr>
            </a:lvl1pPr>
          </a:lstStyle>
          <a:p>
            <a:pPr/>
            <a:r>
              <a:t>How to get the HttpSession object ?</a:t>
            </a:r>
          </a:p>
        </p:txBody>
      </p:sp>
      <p:sp>
        <p:nvSpPr>
          <p:cNvPr id="320" name="A cookie is a small piece of information that is persisted between the multiple client requests.…"/>
          <p:cNvSpPr txBox="1"/>
          <p:nvPr>
            <p:ph type="body" idx="1"/>
          </p:nvPr>
        </p:nvSpPr>
        <p:spPr>
          <a:xfrm>
            <a:off x="457199" y="958949"/>
            <a:ext cx="7830644" cy="5167214"/>
          </a:xfrm>
          <a:prstGeom prst="rect">
            <a:avLst/>
          </a:prstGeom>
        </p:spPr>
        <p:txBody>
          <a:bodyPr/>
          <a:lstStyle/>
          <a:p>
            <a:pPr marL="0" indent="0" defTabSz="416052">
              <a:lnSpc>
                <a:spcPts val="3200"/>
              </a:lnSpc>
              <a:spcBef>
                <a:spcPts val="1100"/>
              </a:spcBef>
              <a:buSzTx/>
              <a:buFontTx/>
              <a:buNone/>
              <a:defRPr sz="1456">
                <a:latin typeface="Verdana"/>
                <a:ea typeface="Verdana"/>
                <a:cs typeface="Verdana"/>
                <a:sym typeface="Verdana"/>
              </a:defRPr>
            </a:pPr>
            <a:r>
              <a:t>The HttpServletRequest interface provides two methods to get the object of HttpSession:</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HttpSession getSession():</a:t>
            </a:r>
            <a:r>
              <a:t>Returns the current session associated with this request, or if the request does not have a session, creates one.</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HttpSession getSession(boolean create):</a:t>
            </a:r>
            <a:r>
              <a:t>Returns the current HttpSession associated with this request or, if there is no current session and create is </a:t>
            </a:r>
            <a:r>
              <a:rPr i="1"/>
              <a:t>true</a:t>
            </a:r>
            <a:r>
              <a:t>, returns a new session. If </a:t>
            </a:r>
            <a:r>
              <a:rPr>
                <a:latin typeface="Courier"/>
                <a:ea typeface="Courier"/>
                <a:cs typeface="Courier"/>
                <a:sym typeface="Courier"/>
              </a:rPr>
              <a:t>create</a:t>
            </a:r>
            <a:r>
              <a:t> is </a:t>
            </a:r>
            <a:r>
              <a:rPr>
                <a:latin typeface="Courier"/>
                <a:ea typeface="Courier"/>
                <a:cs typeface="Courier"/>
                <a:sym typeface="Courier"/>
              </a:rPr>
              <a:t>false</a:t>
            </a:r>
            <a:r>
              <a:t> and the request has no valid </a:t>
            </a:r>
            <a:r>
              <a:rPr>
                <a:latin typeface="Courier"/>
                <a:ea typeface="Courier"/>
                <a:cs typeface="Courier"/>
                <a:sym typeface="Courier"/>
              </a:rPr>
              <a:t>HttpSession</a:t>
            </a:r>
            <a:r>
              <a:t>, this method returns </a:t>
            </a:r>
            <a:r>
              <a:rPr>
                <a:latin typeface="Courier"/>
                <a:ea typeface="Courier"/>
                <a:cs typeface="Courier"/>
                <a:sym typeface="Courier"/>
              </a:rPr>
              <a:t>null</a:t>
            </a:r>
            <a:r>
              <a:t>.</a:t>
            </a:r>
          </a:p>
          <a:p>
            <a:pPr marL="0" indent="0" defTabSz="416052">
              <a:lnSpc>
                <a:spcPts val="3700"/>
              </a:lnSpc>
              <a:spcBef>
                <a:spcPts val="1500"/>
              </a:spcBef>
              <a:buSzTx/>
              <a:buFontTx/>
              <a:buNone/>
              <a:defRPr sz="1456">
                <a:solidFill>
                  <a:srgbClr val="610B4B"/>
                </a:solidFill>
                <a:latin typeface="+mj-lt"/>
                <a:ea typeface="+mj-ea"/>
                <a:cs typeface="+mj-cs"/>
                <a:sym typeface="Helvetica"/>
              </a:defRPr>
            </a:pPr>
          </a:p>
          <a:p>
            <a:pPr marL="0" indent="0" defTabSz="416052">
              <a:lnSpc>
                <a:spcPts val="3700"/>
              </a:lnSpc>
              <a:spcBef>
                <a:spcPts val="1500"/>
              </a:spcBef>
              <a:buSzTx/>
              <a:buFontTx/>
              <a:buNone/>
              <a:defRPr b="1" sz="1456">
                <a:solidFill>
                  <a:srgbClr val="610B4B"/>
                </a:solidFill>
                <a:latin typeface="+mj-lt"/>
                <a:ea typeface="+mj-ea"/>
                <a:cs typeface="+mj-cs"/>
                <a:sym typeface="Helvetica"/>
              </a:defRPr>
            </a:pPr>
            <a:r>
              <a:t>Commonly used methods of HttpSession interface:-</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String getId():</a:t>
            </a:r>
            <a:r>
              <a:t>Returns a string containing the unique identifier value.</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long getCreationTime():</a:t>
            </a:r>
            <a:r>
              <a:t>Returns the time when this session was created, measured in milliseconds since midnight January 1, 1970 GMT.</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long getLastAccessedTime():</a:t>
            </a:r>
            <a:r>
              <a:t>Returns the last time the client sent a request associated with this session, as the number of milliseconds since midnight January 1, 1970 GMT.</a:t>
            </a:r>
          </a:p>
          <a:p>
            <a:pPr marL="416052" indent="-288925" defTabSz="416052">
              <a:lnSpc>
                <a:spcPts val="3600"/>
              </a:lnSpc>
              <a:spcBef>
                <a:spcPts val="0"/>
              </a:spcBef>
              <a:buClr>
                <a:srgbClr val="2F4F4F"/>
              </a:buClr>
              <a:buFont typeface="Verdana"/>
              <a:buAutoNum type="arabicPeriod" startAt="1"/>
              <a:defRPr sz="1456">
                <a:latin typeface="Verdana"/>
                <a:ea typeface="Verdana"/>
                <a:cs typeface="Verdana"/>
                <a:sym typeface="Verdana"/>
              </a:defRPr>
            </a:pPr>
            <a:r>
              <a:rPr b="1">
                <a:solidFill>
                  <a:srgbClr val="2F4F4F"/>
                </a:solidFill>
              </a:rPr>
              <a:t>public void invalidate():</a:t>
            </a:r>
            <a:r>
              <a:t>Invalidates this session then unbinds any objects bound to it.</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Cookies in Servlet"/>
          <p:cNvSpPr txBox="1"/>
          <p:nvPr>
            <p:ph type="title"/>
          </p:nvPr>
        </p:nvSpPr>
        <p:spPr>
          <a:xfrm>
            <a:off x="457200" y="274638"/>
            <a:ext cx="8229600" cy="1143002"/>
          </a:xfrm>
          <a:prstGeom prst="rect">
            <a:avLst/>
          </a:prstGeom>
        </p:spPr>
        <p:txBody>
          <a:bodyPr/>
          <a:lstStyle>
            <a:lvl1pPr defTabSz="379475">
              <a:lnSpc>
                <a:spcPts val="5500"/>
              </a:lnSpc>
              <a:spcBef>
                <a:spcPts val="1800"/>
              </a:spcBef>
              <a:defRPr b="1" sz="2739">
                <a:solidFill>
                  <a:srgbClr val="610B4B"/>
                </a:solidFill>
                <a:latin typeface="Tahoma"/>
                <a:ea typeface="Tahoma"/>
                <a:cs typeface="Tahoma"/>
                <a:sym typeface="Tahoma"/>
              </a:defRPr>
            </a:lvl1pPr>
          </a:lstStyle>
          <a:p>
            <a:pPr/>
            <a:r>
              <a:t>Example of using HttpSession</a:t>
            </a:r>
          </a:p>
        </p:txBody>
      </p:sp>
      <p:sp>
        <p:nvSpPr>
          <p:cNvPr id="323" name="A cookie is a small piece of information that is persisted between the multiple client requests.…"/>
          <p:cNvSpPr txBox="1"/>
          <p:nvPr>
            <p:ph type="body" idx="1"/>
          </p:nvPr>
        </p:nvSpPr>
        <p:spPr>
          <a:xfrm>
            <a:off x="457199" y="1066800"/>
            <a:ext cx="7830644" cy="4525963"/>
          </a:xfrm>
          <a:prstGeom prst="rect">
            <a:avLst/>
          </a:prstGeom>
        </p:spPr>
        <p:txBody>
          <a:bodyPr/>
          <a:lstStyle/>
          <a:p>
            <a:pPr marL="0" indent="0" defTabSz="457200">
              <a:lnSpc>
                <a:spcPts val="4400"/>
              </a:lnSpc>
              <a:spcBef>
                <a:spcPts val="1700"/>
              </a:spcBef>
              <a:buSzTx/>
              <a:buFontTx/>
              <a:buNone/>
              <a:defRPr sz="1900">
                <a:solidFill>
                  <a:srgbClr val="610B4B"/>
                </a:solidFill>
                <a:latin typeface="+mj-lt"/>
                <a:ea typeface="+mj-ea"/>
                <a:cs typeface="+mj-cs"/>
                <a:sym typeface="Helvetica"/>
              </a:defRPr>
            </a:pPr>
            <a:r>
              <a:t>In this example, we are setting the attribute in the session scope in one servlet and getting that value from the session scope in another servlet. To set the attribute in the session scope, we have used the setAttribute() method of HttpSession interface and to get the attribute, we have used the getAttribute() method.</a:t>
            </a:r>
          </a:p>
          <a:p>
            <a:pPr marL="0" indent="0" defTabSz="457200">
              <a:lnSpc>
                <a:spcPts val="4700"/>
              </a:lnSpc>
              <a:spcBef>
                <a:spcPts val="1700"/>
              </a:spcBef>
              <a:buSzTx/>
              <a:buFontTx/>
              <a:buNone/>
              <a:defRPr b="1" sz="2100">
                <a:solidFill>
                  <a:srgbClr val="610B4B"/>
                </a:solidFill>
                <a:latin typeface="+mj-lt"/>
                <a:ea typeface="+mj-ea"/>
                <a:cs typeface="+mj-cs"/>
                <a:sym typeface="Helvetica"/>
              </a:defRPr>
            </a:pPr>
            <a:r>
              <a:t>index.html</a:t>
            </a:r>
          </a:p>
          <a:p>
            <a:pPr marL="0" indent="0" defTabSz="457200">
              <a:lnSpc>
                <a:spcPts val="3100"/>
              </a:lnSpc>
              <a:spcBef>
                <a:spcPts val="0"/>
              </a:spcBef>
              <a:buSzTx/>
              <a:buFontTx/>
              <a:buNone/>
              <a:defRPr sz="1300">
                <a:latin typeface="Verdana"/>
                <a:ea typeface="Verdana"/>
                <a:cs typeface="Verdana"/>
                <a:sym typeface="Verdana"/>
              </a:defRPr>
            </a:pPr>
          </a:p>
          <a:p>
            <a:pPr marL="457200" indent="-317500" defTabSz="457200">
              <a:lnSpc>
                <a:spcPts val="4500"/>
              </a:lnSpc>
              <a:spcBef>
                <a:spcPts val="0"/>
              </a:spcBef>
              <a:buClr>
                <a:srgbClr val="000000"/>
              </a:buClr>
              <a:buFont typeface="Verdana"/>
              <a:buAutoNum type="arabicPeriod" startAt="1"/>
              <a:defRPr sz="2000">
                <a:latin typeface="Verdana"/>
                <a:ea typeface="Verdana"/>
                <a:cs typeface="Verdana"/>
                <a:sym typeface="Verdana"/>
              </a:defRPr>
            </a:pPr>
            <a:r>
              <a:t>&lt;form action=</a:t>
            </a:r>
            <a:r>
              <a:rPr>
                <a:solidFill>
                  <a:srgbClr val="0000FF"/>
                </a:solidFill>
              </a:rPr>
              <a:t>"servlet1"</a:t>
            </a:r>
            <a:r>
              <a:t>&gt;  </a:t>
            </a:r>
          </a:p>
          <a:p>
            <a:pPr marL="457200" indent="-317500" defTabSz="457200">
              <a:lnSpc>
                <a:spcPts val="4500"/>
              </a:lnSpc>
              <a:spcBef>
                <a:spcPts val="0"/>
              </a:spcBef>
              <a:buClr>
                <a:srgbClr val="000000"/>
              </a:buClr>
              <a:buFont typeface="Verdana"/>
              <a:buAutoNum type="arabicPeriod" startAt="1"/>
              <a:defRPr sz="2000">
                <a:latin typeface="Verdana"/>
                <a:ea typeface="Verdana"/>
                <a:cs typeface="Verdana"/>
                <a:sym typeface="Verdana"/>
              </a:defRPr>
            </a:pPr>
            <a:r>
              <a:t>Name:&lt;input type=</a:t>
            </a:r>
            <a:r>
              <a:rPr>
                <a:solidFill>
                  <a:srgbClr val="0000FF"/>
                </a:solidFill>
              </a:rPr>
              <a:t>"text"</a:t>
            </a:r>
            <a:r>
              <a:t> name=</a:t>
            </a:r>
            <a:r>
              <a:rPr>
                <a:solidFill>
                  <a:srgbClr val="0000FF"/>
                </a:solidFill>
              </a:rPr>
              <a:t>"userName"</a:t>
            </a:r>
            <a:r>
              <a:t>/&gt;&lt;br/&gt;  </a:t>
            </a:r>
          </a:p>
          <a:p>
            <a:pPr marL="457200" indent="-317500" defTabSz="457200">
              <a:lnSpc>
                <a:spcPts val="4500"/>
              </a:lnSpc>
              <a:spcBef>
                <a:spcPts val="0"/>
              </a:spcBef>
              <a:buClr>
                <a:srgbClr val="000000"/>
              </a:buClr>
              <a:buFont typeface="Verdana"/>
              <a:buAutoNum type="arabicPeriod" startAt="1"/>
              <a:defRPr sz="2000">
                <a:latin typeface="Verdana"/>
                <a:ea typeface="Verdana"/>
                <a:cs typeface="Verdana"/>
                <a:sym typeface="Verdana"/>
              </a:defRPr>
            </a:pPr>
            <a:r>
              <a:t>&lt;input type=</a:t>
            </a:r>
            <a:r>
              <a:rPr>
                <a:solidFill>
                  <a:srgbClr val="0000FF"/>
                </a:solidFill>
              </a:rPr>
              <a:t>"submit"</a:t>
            </a:r>
            <a:r>
              <a:t> value=</a:t>
            </a:r>
            <a:r>
              <a:rPr>
                <a:solidFill>
                  <a:srgbClr val="0000FF"/>
                </a:solidFill>
              </a:rPr>
              <a:t>"go"</a:t>
            </a:r>
            <a:r>
              <a:t>/&gt;  </a:t>
            </a:r>
          </a:p>
          <a:p>
            <a:pPr marL="457200" indent="-317500" defTabSz="457200">
              <a:lnSpc>
                <a:spcPts val="4500"/>
              </a:lnSpc>
              <a:spcBef>
                <a:spcPts val="0"/>
              </a:spcBef>
              <a:buClr>
                <a:srgbClr val="000000"/>
              </a:buClr>
              <a:buFont typeface="Verdana"/>
              <a:buAutoNum type="arabicPeriod" startAt="1"/>
              <a:defRPr sz="2000">
                <a:latin typeface="Verdana"/>
                <a:ea typeface="Verdana"/>
                <a:cs typeface="Verdana"/>
                <a:sym typeface="Verdana"/>
              </a:defRPr>
            </a:pPr>
            <a:r>
              <a:t>&lt;/form&gt;  </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Cookies in Servlet"/>
          <p:cNvSpPr txBox="1"/>
          <p:nvPr>
            <p:ph type="title"/>
          </p:nvPr>
        </p:nvSpPr>
        <p:spPr>
          <a:xfrm>
            <a:off x="457200" y="274638"/>
            <a:ext cx="8229600" cy="1143002"/>
          </a:xfrm>
          <a:prstGeom prst="rect">
            <a:avLst/>
          </a:prstGeom>
        </p:spPr>
        <p:txBody>
          <a:bodyPr/>
          <a:lstStyle>
            <a:lvl1pPr defTabSz="347472">
              <a:lnSpc>
                <a:spcPts val="5000"/>
              </a:lnSpc>
              <a:spcBef>
                <a:spcPts val="1600"/>
              </a:spcBef>
              <a:defRPr b="1" sz="2508">
                <a:solidFill>
                  <a:srgbClr val="610B4B"/>
                </a:solidFill>
                <a:latin typeface="Tahoma"/>
                <a:ea typeface="Tahoma"/>
                <a:cs typeface="Tahoma"/>
                <a:sym typeface="Tahoma"/>
              </a:defRPr>
            </a:lvl1pPr>
          </a:lstStyle>
          <a:p>
            <a:pPr/>
            <a:r>
              <a:t>Example of using HttpSession (cont..)</a:t>
            </a:r>
          </a:p>
        </p:txBody>
      </p:sp>
      <p:sp>
        <p:nvSpPr>
          <p:cNvPr id="326" name="A cookie is a small piece of information that is persisted between the multiple client requests.…"/>
          <p:cNvSpPr txBox="1"/>
          <p:nvPr>
            <p:ph type="body" idx="1"/>
          </p:nvPr>
        </p:nvSpPr>
        <p:spPr>
          <a:xfrm>
            <a:off x="457199" y="731837"/>
            <a:ext cx="8411718" cy="5910066"/>
          </a:xfrm>
          <a:prstGeom prst="rect">
            <a:avLst/>
          </a:prstGeom>
        </p:spPr>
        <p:txBody>
          <a:bodyPr/>
          <a:lstStyle/>
          <a:p>
            <a:pPr marL="0" indent="0" defTabSz="457200">
              <a:lnSpc>
                <a:spcPts val="4200"/>
              </a:lnSpc>
              <a:spcBef>
                <a:spcPts val="1700"/>
              </a:spcBef>
              <a:buSzTx/>
              <a:buFontTx/>
              <a:buNone/>
              <a:defRPr b="1" sz="1700">
                <a:solidFill>
                  <a:srgbClr val="610B4B"/>
                </a:solidFill>
                <a:latin typeface="+mj-lt"/>
                <a:ea typeface="+mj-ea"/>
                <a:cs typeface="+mj-cs"/>
                <a:sym typeface="Helvetica"/>
              </a:defRPr>
            </a:pPr>
            <a:r>
              <a:t>FirstServlet.java</a:t>
            </a:r>
          </a:p>
          <a:p>
            <a:pPr marL="0" indent="0" defTabSz="457200">
              <a:lnSpc>
                <a:spcPts val="3100"/>
              </a:lnSpc>
              <a:spcBef>
                <a:spcPts val="0"/>
              </a:spcBef>
              <a:buSzTx/>
              <a:buFontTx/>
              <a:buNone/>
              <a:defRPr sz="1300">
                <a:latin typeface="Verdana"/>
                <a:ea typeface="Verdana"/>
                <a:cs typeface="Verdana"/>
                <a:sym typeface="Verdana"/>
              </a:defRPr>
            </a:pP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rPr b="1">
                <a:solidFill>
                  <a:srgbClr val="006699"/>
                </a:solidFill>
              </a:rPr>
              <a:t>import</a:t>
            </a:r>
            <a:r>
              <a:t> java.io.*;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rPr b="1">
                <a:solidFill>
                  <a:srgbClr val="006699"/>
                </a:solidFill>
              </a:rPr>
              <a:t>import</a:t>
            </a:r>
            <a:r>
              <a:t> javax.servlet.*;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rPr b="1">
                <a:solidFill>
                  <a:srgbClr val="006699"/>
                </a:solidFill>
              </a:rPr>
              <a:t>import</a:t>
            </a:r>
            <a:r>
              <a:t> javax.servlet.http.*;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rPr b="1">
                <a:solidFill>
                  <a:srgbClr val="006699"/>
                </a:solidFill>
              </a:rPr>
              <a:t>public</a:t>
            </a:r>
            <a:r>
              <a:t> </a:t>
            </a:r>
            <a:r>
              <a:rPr b="1">
                <a:solidFill>
                  <a:srgbClr val="006699"/>
                </a:solidFill>
              </a:rPr>
              <a:t>class</a:t>
            </a:r>
            <a:r>
              <a:t> FirstServlet </a:t>
            </a:r>
            <a:r>
              <a:rPr b="1">
                <a:solidFill>
                  <a:srgbClr val="006699"/>
                </a:solidFill>
              </a:rPr>
              <a:t>extends</a:t>
            </a:r>
            <a:r>
              <a:t> HttpServlet {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rPr b="1">
                <a:solidFill>
                  <a:srgbClr val="006699"/>
                </a:solidFill>
              </a:rPr>
              <a:t>public</a:t>
            </a:r>
            <a:r>
              <a:t> </a:t>
            </a:r>
            <a:r>
              <a:rPr b="1">
                <a:solidFill>
                  <a:srgbClr val="006699"/>
                </a:solidFill>
              </a:rPr>
              <a:t>void</a:t>
            </a:r>
            <a:r>
              <a:t> doGet(HttpServletRequest request, HttpServletResponse response){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a:t>
            </a:r>
            <a:r>
              <a:rPr b="1">
                <a:solidFill>
                  <a:srgbClr val="006699"/>
                </a:solidFill>
              </a:rPr>
              <a:t>try</a:t>
            </a:r>
            <a:r>
              <a:t>{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response.setContentType(</a:t>
            </a:r>
            <a:r>
              <a:rPr>
                <a:solidFill>
                  <a:srgbClr val="0000FF"/>
                </a:solidFill>
              </a:rPr>
              <a:t>"text/html"</a:t>
            </a:r>
            <a:r>
              <a:t>);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PrintWriter out = response.getWriter();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String n=request.getParameter(</a:t>
            </a:r>
            <a:r>
              <a:rPr>
                <a:solidFill>
                  <a:srgbClr val="0000FF"/>
                </a:solidFill>
              </a:rPr>
              <a:t>"userName"</a:t>
            </a:r>
            <a:r>
              <a:t>);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out.print(</a:t>
            </a:r>
            <a:r>
              <a:rPr>
                <a:solidFill>
                  <a:srgbClr val="0000FF"/>
                </a:solidFill>
              </a:rPr>
              <a:t>"Welcome "</a:t>
            </a:r>
            <a:r>
              <a:t>+n);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HttpSession session=request.getSession();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session.setAttribute(</a:t>
            </a:r>
            <a:r>
              <a:rPr>
                <a:solidFill>
                  <a:srgbClr val="0000FF"/>
                </a:solidFill>
              </a:rPr>
              <a:t>"uname"</a:t>
            </a:r>
            <a:r>
              <a:t>,n); </a:t>
            </a:r>
          </a:p>
          <a:p>
            <a:pPr marL="457200" indent="-317500" defTabSz="457200">
              <a:lnSpc>
                <a:spcPts val="3900"/>
              </a:lnSpc>
              <a:spcBef>
                <a:spcPts val="0"/>
              </a:spcBef>
              <a:buClr>
                <a:srgbClr val="000000"/>
              </a:buClr>
              <a:buFont typeface="Verdana"/>
              <a:buAutoNum type="arabicPeriod" startAt="1"/>
              <a:defRPr sz="1500">
                <a:solidFill>
                  <a:srgbClr val="0000FF"/>
                </a:solidFill>
                <a:latin typeface="Verdana"/>
                <a:ea typeface="Verdana"/>
                <a:cs typeface="Verdana"/>
                <a:sym typeface="Verdana"/>
              </a:defRPr>
            </a:pPr>
            <a:r>
              <a:rPr>
                <a:solidFill>
                  <a:srgbClr val="000000"/>
                </a:solidFill>
              </a:rPr>
              <a:t>        out.print(</a:t>
            </a:r>
            <a:r>
              <a:t>"&lt;a href='servlet2'&gt;visit&lt;/a&gt;"</a:t>
            </a:r>
            <a:r>
              <a:rPr>
                <a:solidFill>
                  <a:srgbClr val="000000"/>
                </a:solidFill>
              </a:rPr>
              <a:t>);  </a:t>
            </a:r>
            <a:r>
              <a:t>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out.close();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a:t>
            </a:r>
            <a:r>
              <a:rPr b="1">
                <a:solidFill>
                  <a:srgbClr val="006699"/>
                </a:solidFill>
              </a:rPr>
              <a:t>catch</a:t>
            </a:r>
            <a:r>
              <a:t>(Exception e){System.out.println(e);}  </a:t>
            </a:r>
          </a:p>
          <a:p>
            <a:pPr marL="457200" indent="-317500" defTabSz="457200">
              <a:lnSpc>
                <a:spcPts val="3900"/>
              </a:lnSpc>
              <a:spcBef>
                <a:spcPts val="0"/>
              </a:spcBef>
              <a:buClr>
                <a:srgbClr val="000000"/>
              </a:buClr>
              <a:buFont typeface="Verdana"/>
              <a:buAutoNum type="arabicPeriod" startAt="1"/>
              <a:defRPr sz="1500">
                <a:latin typeface="Verdana"/>
                <a:ea typeface="Verdana"/>
                <a:cs typeface="Verdana"/>
                <a:sym typeface="Verdana"/>
              </a:defRPr>
            </a:pPr>
            <a:r>
              <a:t>    } }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Cookies in Servlet"/>
          <p:cNvSpPr txBox="1"/>
          <p:nvPr>
            <p:ph type="title"/>
          </p:nvPr>
        </p:nvSpPr>
        <p:spPr>
          <a:xfrm>
            <a:off x="457200" y="-93662"/>
            <a:ext cx="8229600" cy="1143002"/>
          </a:xfrm>
          <a:prstGeom prst="rect">
            <a:avLst/>
          </a:prstGeom>
        </p:spPr>
        <p:txBody>
          <a:bodyPr/>
          <a:lstStyle>
            <a:lvl1pPr defTabSz="457200">
              <a:lnSpc>
                <a:spcPts val="5600"/>
              </a:lnSpc>
              <a:spcBef>
                <a:spcPts val="1700"/>
              </a:spcBef>
              <a:defRPr b="1" sz="2900">
                <a:solidFill>
                  <a:srgbClr val="610B4B"/>
                </a:solidFill>
                <a:latin typeface="+mj-lt"/>
                <a:ea typeface="+mj-ea"/>
                <a:cs typeface="+mj-cs"/>
                <a:sym typeface="Helvetica"/>
              </a:defRPr>
            </a:lvl1pPr>
          </a:lstStyle>
          <a:p>
            <a:pPr/>
            <a:r>
              <a:t>Example of using HttpSession (cont..)</a:t>
            </a:r>
          </a:p>
        </p:txBody>
      </p:sp>
      <p:sp>
        <p:nvSpPr>
          <p:cNvPr id="329" name="A cookie is a small piece of information that is persisted between the multiple client requests.…"/>
          <p:cNvSpPr txBox="1"/>
          <p:nvPr>
            <p:ph type="body" idx="1"/>
          </p:nvPr>
        </p:nvSpPr>
        <p:spPr>
          <a:xfrm>
            <a:off x="215850" y="876300"/>
            <a:ext cx="8860930" cy="5368777"/>
          </a:xfrm>
          <a:prstGeom prst="rect">
            <a:avLst/>
          </a:prstGeom>
        </p:spPr>
        <p:txBody>
          <a:bodyPr/>
          <a:lstStyle/>
          <a:p>
            <a:pPr marL="0" indent="0" defTabSz="457200">
              <a:lnSpc>
                <a:spcPts val="4200"/>
              </a:lnSpc>
              <a:spcBef>
                <a:spcPts val="1700"/>
              </a:spcBef>
              <a:buSzTx/>
              <a:buFontTx/>
              <a:buNone/>
              <a:defRPr b="1" sz="1700">
                <a:solidFill>
                  <a:srgbClr val="610B4B"/>
                </a:solidFill>
                <a:latin typeface="+mj-lt"/>
                <a:ea typeface="+mj-ea"/>
                <a:cs typeface="+mj-cs"/>
                <a:sym typeface="Helvetica"/>
              </a:defRPr>
            </a:pPr>
            <a:r>
              <a:t>SecondServlet.java</a:t>
            </a:r>
          </a:p>
          <a:p>
            <a:pPr marL="0" indent="0" defTabSz="457200">
              <a:lnSpc>
                <a:spcPts val="3100"/>
              </a:lnSpc>
              <a:spcBef>
                <a:spcPts val="0"/>
              </a:spcBef>
              <a:buSzTx/>
              <a:buFontTx/>
              <a:buNone/>
              <a:defRPr sz="1300">
                <a:latin typeface="Verdana"/>
                <a:ea typeface="Verdana"/>
                <a:cs typeface="Verdana"/>
                <a:sym typeface="Verdana"/>
              </a:defRPr>
            </a:pP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rPr b="1">
                <a:solidFill>
                  <a:srgbClr val="006699"/>
                </a:solidFill>
              </a:rPr>
              <a:t>import</a:t>
            </a:r>
            <a:r>
              <a:t> java.io.*;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rPr b="1">
                <a:solidFill>
                  <a:srgbClr val="006699"/>
                </a:solidFill>
              </a:rPr>
              <a:t>import</a:t>
            </a:r>
            <a:r>
              <a:t> javax.servlet.*;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rPr b="1">
                <a:solidFill>
                  <a:srgbClr val="006699"/>
                </a:solidFill>
              </a:rPr>
              <a:t>import</a:t>
            </a:r>
            <a:r>
              <a:t> javax.servlet.http.*;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rPr b="1">
                <a:solidFill>
                  <a:srgbClr val="006699"/>
                </a:solidFill>
              </a:rPr>
              <a:t>public</a:t>
            </a:r>
            <a:r>
              <a:t> </a:t>
            </a:r>
            <a:r>
              <a:rPr b="1">
                <a:solidFill>
                  <a:srgbClr val="006699"/>
                </a:solidFill>
              </a:rPr>
              <a:t>class</a:t>
            </a:r>
            <a:r>
              <a:t> SecondServlet </a:t>
            </a:r>
            <a:r>
              <a:rPr b="1">
                <a:solidFill>
                  <a:srgbClr val="006699"/>
                </a:solidFill>
              </a:rPr>
              <a:t>extends</a:t>
            </a:r>
            <a:r>
              <a:t> HttpServlet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rPr b="1">
                <a:solidFill>
                  <a:srgbClr val="006699"/>
                </a:solidFill>
              </a:rPr>
              <a:t>public</a:t>
            </a:r>
            <a:r>
              <a:t> </a:t>
            </a:r>
            <a:r>
              <a:rPr b="1">
                <a:solidFill>
                  <a:srgbClr val="006699"/>
                </a:solidFill>
              </a:rPr>
              <a:t>void</a:t>
            </a:r>
            <a:r>
              <a:t> doGet(HttpServletRequest request, HttpServletResponse response)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a:t>
            </a:r>
            <a:r>
              <a:rPr b="1">
                <a:solidFill>
                  <a:srgbClr val="006699"/>
                </a:solidFill>
              </a:rPr>
              <a:t>try</a:t>
            </a:r>
            <a:r>
              <a: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response.setContentType(</a:t>
            </a:r>
            <a:r>
              <a:rPr>
                <a:solidFill>
                  <a:srgbClr val="0000FF"/>
                </a:solidFill>
              </a:rPr>
              <a:t>"text/html"</a:t>
            </a:r>
            <a:r>
              <a: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PrintWriter out = response.getWriter();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HttpSession session=request.getSession(</a:t>
            </a:r>
            <a:r>
              <a:rPr b="1">
                <a:solidFill>
                  <a:srgbClr val="006699"/>
                </a:solidFill>
              </a:rPr>
              <a:t>false</a:t>
            </a:r>
            <a:r>
              <a: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String n=(String)session.getAttribute(</a:t>
            </a:r>
            <a:r>
              <a:rPr>
                <a:solidFill>
                  <a:srgbClr val="0000FF"/>
                </a:solidFill>
              </a:rPr>
              <a:t>"uname"</a:t>
            </a:r>
            <a:r>
              <a:t>);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out.print(</a:t>
            </a:r>
            <a:r>
              <a:rPr>
                <a:solidFill>
                  <a:srgbClr val="0000FF"/>
                </a:solidFill>
              </a:rPr>
              <a:t>"Hello "</a:t>
            </a:r>
            <a:r>
              <a:t>+n);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out.close();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a:t>
            </a:r>
            <a:r>
              <a:rPr b="1">
                <a:solidFill>
                  <a:srgbClr val="006699"/>
                </a:solidFill>
              </a:rPr>
              <a:t>catch</a:t>
            </a:r>
            <a:r>
              <a:t>(Exception e){System.out.println(e);}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  </a:t>
            </a:r>
          </a:p>
          <a:p>
            <a:pPr marL="457200" indent="-317500" defTabSz="457200">
              <a:lnSpc>
                <a:spcPts val="4000"/>
              </a:lnSpc>
              <a:spcBef>
                <a:spcPts val="0"/>
              </a:spcBef>
              <a:buClr>
                <a:srgbClr val="000000"/>
              </a:buClr>
              <a:buFont typeface="Verdana"/>
              <a:buAutoNum type="arabicPeriod" startAt="1"/>
              <a:defRPr sz="1600">
                <a:latin typeface="Verdana"/>
                <a:ea typeface="Verdana"/>
                <a:cs typeface="Verdana"/>
                <a:sym typeface="Verdana"/>
              </a:defRPr>
            </a:pPr>
            <a:r>
              <a:t>}  </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Cookies in Servlet"/>
          <p:cNvSpPr txBox="1"/>
          <p:nvPr>
            <p:ph type="title"/>
          </p:nvPr>
        </p:nvSpPr>
        <p:spPr>
          <a:xfrm>
            <a:off x="457200" y="-93662"/>
            <a:ext cx="8229600" cy="1143002"/>
          </a:xfrm>
          <a:prstGeom prst="rect">
            <a:avLst/>
          </a:prstGeom>
        </p:spPr>
        <p:txBody>
          <a:bodyPr/>
          <a:lstStyle>
            <a:lvl1pPr defTabSz="457200">
              <a:lnSpc>
                <a:spcPts val="5600"/>
              </a:lnSpc>
              <a:spcBef>
                <a:spcPts val="1700"/>
              </a:spcBef>
              <a:defRPr b="1" sz="2900">
                <a:solidFill>
                  <a:srgbClr val="610B4B"/>
                </a:solidFill>
                <a:latin typeface="+mj-lt"/>
                <a:ea typeface="+mj-ea"/>
                <a:cs typeface="+mj-cs"/>
                <a:sym typeface="Helvetica"/>
              </a:defRPr>
            </a:lvl1pPr>
          </a:lstStyle>
          <a:p>
            <a:pPr/>
            <a:r>
              <a:t>Example of using HttpSession (cont..)</a:t>
            </a:r>
          </a:p>
        </p:txBody>
      </p:sp>
      <p:sp>
        <p:nvSpPr>
          <p:cNvPr id="332" name="A cookie is a small piece of information that is persisted between the multiple client requests.…"/>
          <p:cNvSpPr txBox="1"/>
          <p:nvPr>
            <p:ph type="body" idx="1"/>
          </p:nvPr>
        </p:nvSpPr>
        <p:spPr>
          <a:xfrm>
            <a:off x="215850" y="876300"/>
            <a:ext cx="8822086" cy="5997973"/>
          </a:xfrm>
          <a:prstGeom prst="rect">
            <a:avLst/>
          </a:prstGeom>
        </p:spPr>
        <p:txBody>
          <a:bodyPr/>
          <a:lstStyle/>
          <a:p>
            <a:pPr marL="0" indent="0" defTabSz="187452">
              <a:lnSpc>
                <a:spcPts val="2700"/>
              </a:lnSpc>
              <a:buSzTx/>
              <a:buFontTx/>
              <a:buNone/>
              <a:defRPr b="1" sz="1517">
                <a:solidFill>
                  <a:srgbClr val="610B4B"/>
                </a:solidFill>
                <a:latin typeface="+mj-lt"/>
                <a:ea typeface="+mj-ea"/>
                <a:cs typeface="+mj-cs"/>
                <a:sym typeface="Helvetica"/>
              </a:defRPr>
            </a:pPr>
            <a:r>
              <a:t>web.xml</a:t>
            </a:r>
          </a:p>
          <a:p>
            <a:pPr marL="0" indent="0" defTabSz="187452">
              <a:lnSpc>
                <a:spcPts val="2400"/>
              </a:lnSpc>
              <a:spcBef>
                <a:spcPts val="0"/>
              </a:spcBef>
              <a:buSzTx/>
              <a:buFontTx/>
              <a:buNone/>
              <a:defRPr sz="1517">
                <a:latin typeface="Verdana"/>
                <a:ea typeface="Verdana"/>
                <a:cs typeface="Verdana"/>
                <a:sym typeface="Verdana"/>
              </a:defRPr>
            </a:pP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&lt;web-app&gt;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&lt;servlet-name&gt;s1&lt;/servlet-name&gt;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a:t>
            </a:r>
            <a:r>
              <a:rPr b="1">
                <a:solidFill>
                  <a:srgbClr val="006699"/>
                </a:solidFill>
              </a:rPr>
              <a:t>class</a:t>
            </a:r>
            <a:r>
              <a:t>&gt;FirstServlet&lt;/servlet-</a:t>
            </a:r>
            <a:r>
              <a:rPr b="1">
                <a:solidFill>
                  <a:srgbClr val="006699"/>
                </a:solidFill>
              </a:rPr>
              <a:t>class</a:t>
            </a:r>
            <a:r>
              <a: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&lt;servlet-mapping&gt;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&lt;servlet-name&gt;s1&lt;/servlet-name&gt;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&lt;url-pattern&gt;/servlet1&lt;/url-pattern&gt;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&lt;/servlet-mapping&gt;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&lt;servlet-name&gt;s2&lt;/servlet-name&gt;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a:t>
            </a:r>
            <a:r>
              <a:rPr b="1">
                <a:solidFill>
                  <a:srgbClr val="006699"/>
                </a:solidFill>
              </a:rPr>
              <a:t>class</a:t>
            </a:r>
            <a:r>
              <a:t>&gt;SecondServlet&lt;/servlet-</a:t>
            </a:r>
            <a:r>
              <a:rPr b="1">
                <a:solidFill>
                  <a:srgbClr val="006699"/>
                </a:solidFill>
              </a:rPr>
              <a:t>class</a:t>
            </a:r>
            <a:r>
              <a: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&lt;servlet-mapping&gt;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&lt;servlet-name&gt;s2&lt;/servlet-name&gt;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&lt;url-pattern&gt;/servlet2&lt;/url-pattern&gt;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&lt;/servlet-mapping&gt;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  </a:t>
            </a:r>
          </a:p>
          <a:p>
            <a:pPr marL="187452" indent="-130175" defTabSz="187452">
              <a:lnSpc>
                <a:spcPts val="2600"/>
              </a:lnSpc>
              <a:spcBef>
                <a:spcPts val="0"/>
              </a:spcBef>
              <a:buClr>
                <a:srgbClr val="000000"/>
              </a:buClr>
              <a:buFont typeface="Verdana"/>
              <a:buAutoNum type="arabicPeriod" startAt="1"/>
              <a:defRPr sz="1517">
                <a:latin typeface="Verdana"/>
                <a:ea typeface="Verdana"/>
                <a:cs typeface="Verdana"/>
                <a:sym typeface="Verdana"/>
              </a:defRPr>
            </a:pPr>
            <a:r>
              <a:t>&lt;/web-app&gt;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Architecture</a:t>
            </a:r>
          </a:p>
        </p:txBody>
      </p:sp>
      <p:sp>
        <p:nvSpPr>
          <p:cNvPr id="131" name="Content Placeholder 2"/>
          <p:cNvSpPr txBox="1"/>
          <p:nvPr>
            <p:ph type="body" idx="1"/>
          </p:nvPr>
        </p:nvSpPr>
        <p:spPr>
          <a:xfrm>
            <a:off x="457200" y="1600200"/>
            <a:ext cx="8229600" cy="4525963"/>
          </a:xfrm>
          <a:prstGeom prst="rect">
            <a:avLst/>
          </a:prstGeom>
        </p:spPr>
        <p:txBody>
          <a:bodyPr/>
          <a:lstStyle/>
          <a:p>
            <a:pPr algn="just">
              <a:lnSpc>
                <a:spcPct val="90000"/>
              </a:lnSpc>
              <a:defRPr>
                <a:latin typeface="Times New Roman"/>
                <a:ea typeface="Times New Roman"/>
                <a:cs typeface="Times New Roman"/>
                <a:sym typeface="Times New Roman"/>
              </a:defRPr>
            </a:pPr>
            <a:r>
              <a:t>In servlet </a:t>
            </a:r>
            <a:r>
              <a:rPr>
                <a:solidFill>
                  <a:srgbClr val="FF0000"/>
                </a:solidFill>
              </a:rPr>
              <a:t>for a session if multiple request are there</a:t>
            </a:r>
            <a:r>
              <a:t>, then a single process is created and inside that process different threads are created.</a:t>
            </a:r>
          </a:p>
          <a:p>
            <a:pPr algn="just">
              <a:lnSpc>
                <a:spcPct val="90000"/>
              </a:lnSpc>
              <a:defRPr>
                <a:latin typeface="Times New Roman"/>
                <a:ea typeface="Times New Roman"/>
                <a:cs typeface="Times New Roman"/>
                <a:sym typeface="Times New Roman"/>
              </a:defRPr>
            </a:pPr>
            <a:r>
              <a:t>Whenever a servlet container calls a servlet, a </a:t>
            </a:r>
            <a:r>
              <a:rPr>
                <a:solidFill>
                  <a:srgbClr val="FF0000"/>
                </a:solidFill>
              </a:rPr>
              <a:t>thread is created</a:t>
            </a:r>
            <a:r>
              <a:t>.</a:t>
            </a:r>
          </a:p>
          <a:p>
            <a:pPr algn="just">
              <a:lnSpc>
                <a:spcPct val="90000"/>
              </a:lnSpc>
              <a:defRPr>
                <a:solidFill>
                  <a:srgbClr val="FF0000"/>
                </a:solidFill>
                <a:latin typeface="Times New Roman"/>
                <a:ea typeface="Times New Roman"/>
                <a:cs typeface="Times New Roman"/>
                <a:sym typeface="Times New Roman"/>
              </a:defRPr>
            </a:pPr>
            <a:r>
              <a:t>Init() and destroy() </a:t>
            </a:r>
            <a:r>
              <a:rPr>
                <a:solidFill>
                  <a:srgbClr val="000000"/>
                </a:solidFill>
              </a:rPr>
              <a:t>methods are directly called by the servlet container, whereas </a:t>
            </a:r>
            <a:r>
              <a:t>service() </a:t>
            </a:r>
            <a:r>
              <a:rPr>
                <a:solidFill>
                  <a:srgbClr val="000000"/>
                </a:solidFill>
              </a:rPr>
              <a:t>is called by threads.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1">
                                            <p:bg/>
                                          </p:spTgt>
                                        </p:tgtEl>
                                        <p:attrNameLst>
                                          <p:attrName>style.visibility</p:attrName>
                                        </p:attrNameLst>
                                      </p:cBhvr>
                                      <p:to>
                                        <p:strVal val="visible"/>
                                      </p:to>
                                    </p:set>
                                    <p:animEffect filter="dissolve" transition="in">
                                      <p:cBhvr>
                                        <p:cTn id="7" dur="500"/>
                                        <p:tgtEl>
                                          <p:spTgt spid="13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31">
                                            <p:txEl>
                                              <p:pRg st="0" end="0"/>
                                            </p:txEl>
                                          </p:spTgt>
                                        </p:tgtEl>
                                        <p:attrNameLst>
                                          <p:attrName>style.visibility</p:attrName>
                                        </p:attrNameLst>
                                      </p:cBhvr>
                                      <p:to>
                                        <p:strVal val="visible"/>
                                      </p:to>
                                    </p:set>
                                    <p:animEffect filter="dissolve" transition="in">
                                      <p:cBhvr>
                                        <p:cTn id="10" dur="500"/>
                                        <p:tgtEl>
                                          <p:spTgt spid="131">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31">
                                            <p:txEl>
                                              <p:pRg st="1" end="1"/>
                                            </p:txEl>
                                          </p:spTgt>
                                        </p:tgtEl>
                                        <p:attrNameLst>
                                          <p:attrName>style.visibility</p:attrName>
                                        </p:attrNameLst>
                                      </p:cBhvr>
                                      <p:to>
                                        <p:strVal val="visible"/>
                                      </p:to>
                                    </p:set>
                                    <p:animEffect filter="dissolve" transition="in">
                                      <p:cBhvr>
                                        <p:cTn id="14" dur="500"/>
                                        <p:tgtEl>
                                          <p:spTgt spid="131">
                                            <p:txEl>
                                              <p:pRg st="1" end="1"/>
                                            </p:txEl>
                                          </p:spTgt>
                                        </p:tgtEl>
                                      </p:cBhvr>
                                    </p:animEffect>
                                  </p:childTnLst>
                                </p:cTn>
                              </p:par>
                            </p:childTnLst>
                          </p:cTn>
                        </p:par>
                        <p:par>
                          <p:cTn id="15" fill="hold">
                            <p:stCondLst>
                              <p:cond delay="1000"/>
                            </p:stCondLst>
                            <p:childTnLst>
                              <p:par>
                                <p:cTn id="16" presetClass="entr" nodeType="afterEffect" presetID="9" grpId="1" fill="hold">
                                  <p:stCondLst>
                                    <p:cond delay="0"/>
                                  </p:stCondLst>
                                  <p:iterate type="el" backwards="0">
                                    <p:tmAbs val="0"/>
                                  </p:iterate>
                                  <p:childTnLst>
                                    <p:set>
                                      <p:cBhvr>
                                        <p:cTn id="17" fill="hold"/>
                                        <p:tgtEl>
                                          <p:spTgt spid="131">
                                            <p:txEl>
                                              <p:pRg st="2" end="2"/>
                                            </p:txEl>
                                          </p:spTgt>
                                        </p:tgtEl>
                                        <p:attrNameLst>
                                          <p:attrName>style.visibility</p:attrName>
                                        </p:attrNameLst>
                                      </p:cBhvr>
                                      <p:to>
                                        <p:strVal val="visible"/>
                                      </p:to>
                                    </p:set>
                                    <p:animEffect filter="dissolve" transition="in">
                                      <p:cBhvr>
                                        <p:cTn id="18" dur="500"/>
                                        <p:tgtEl>
                                          <p:spTgt spid="13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1" grpId="1"/>
    </p:bldLst>
  </p:timing>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Thanks"/>
          <p:cNvSpPr txBox="1"/>
          <p:nvPr>
            <p:ph type="title"/>
          </p:nvPr>
        </p:nvSpPr>
        <p:spPr>
          <a:xfrm>
            <a:off x="317500" y="2662238"/>
            <a:ext cx="8229600" cy="1143002"/>
          </a:xfrm>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457200" y="274637"/>
            <a:ext cx="8229600" cy="1143004"/>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pPr/>
            <a:r>
              <a:t>Servlet Life Cycle</a:t>
            </a:r>
          </a:p>
        </p:txBody>
      </p:sp>
      <p:pic>
        <p:nvPicPr>
          <p:cNvPr id="134" name="Content Placeholder 4" descr="Content Placeholder 4"/>
          <p:cNvPicPr>
            <a:picLocks noChangeAspect="1"/>
          </p:cNvPicPr>
          <p:nvPr/>
        </p:nvPicPr>
        <p:blipFill>
          <a:blip r:embed="rId2">
            <a:extLst/>
          </a:blip>
          <a:stretch>
            <a:fillRect/>
          </a:stretch>
        </p:blipFill>
        <p:spPr>
          <a:xfrm>
            <a:off x="1403648" y="2132856"/>
            <a:ext cx="6567131" cy="316835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457200" y="274637"/>
            <a:ext cx="8229600" cy="1143004"/>
          </a:xfrm>
          <a:prstGeom prst="rect">
            <a:avLst/>
          </a:prstGeom>
        </p:spPr>
        <p:txBody>
          <a:bodyPr/>
          <a:lstStyle/>
          <a:p>
            <a:pPr>
              <a:defRPr>
                <a:solidFill>
                  <a:srgbClr val="0070C0"/>
                </a:solidFill>
                <a:latin typeface="Times New Roman"/>
                <a:ea typeface="Times New Roman"/>
                <a:cs typeface="Times New Roman"/>
                <a:sym typeface="Times New Roman"/>
              </a:defRPr>
            </a:pPr>
            <a:r>
              <a:t> </a:t>
            </a:r>
            <a:r>
              <a:rPr b="1"/>
              <a:t>Init( )  </a:t>
            </a:r>
          </a:p>
        </p:txBody>
      </p:sp>
      <p:sp>
        <p:nvSpPr>
          <p:cNvPr id="137" name="Content Placeholder 2"/>
          <p:cNvSpPr txBox="1"/>
          <p:nvPr>
            <p:ph type="body" idx="1"/>
          </p:nvPr>
        </p:nvSpPr>
        <p:spPr>
          <a:xfrm>
            <a:off x="457200" y="1600200"/>
            <a:ext cx="8229600" cy="4525963"/>
          </a:xfrm>
          <a:prstGeom prst="rect">
            <a:avLst/>
          </a:prstGeom>
        </p:spPr>
        <p:txBody>
          <a:bodyPr/>
          <a:lstStyle/>
          <a:p>
            <a:pPr marL="0" indent="0" algn="just">
              <a:buSzTx/>
              <a:buNone/>
              <a:defRPr>
                <a:latin typeface="Times New Roman"/>
                <a:ea typeface="Times New Roman"/>
                <a:cs typeface="Times New Roman"/>
                <a:sym typeface="Times New Roman"/>
              </a:defRPr>
            </a:pPr>
          </a:p>
          <a:p>
            <a:pPr algn="just">
              <a:defRPr>
                <a:latin typeface="Times New Roman"/>
                <a:ea typeface="Times New Roman"/>
                <a:cs typeface="Times New Roman"/>
                <a:sym typeface="Times New Roman"/>
              </a:defRPr>
            </a:pPr>
            <a:r>
              <a:t>Contains all information code for servlet and is invoked </a:t>
            </a:r>
            <a:r>
              <a:rPr>
                <a:solidFill>
                  <a:srgbClr val="FF0000"/>
                </a:solidFill>
              </a:rPr>
              <a:t>when the servlet is first loaded. </a:t>
            </a:r>
            <a:endParaRPr>
              <a:solidFill>
                <a:srgbClr val="FF0000"/>
              </a:solidFill>
            </a:endParaRPr>
          </a:p>
          <a:p>
            <a:pPr marL="0" indent="0" algn="just">
              <a:buSzTx/>
              <a:buNone/>
              <a:defRPr>
                <a:solidFill>
                  <a:srgbClr val="FF0000"/>
                </a:solidFill>
                <a:latin typeface="Times New Roman"/>
                <a:ea typeface="Times New Roman"/>
                <a:cs typeface="Times New Roman"/>
                <a:sym typeface="Times New Roman"/>
              </a:defRPr>
            </a:pPr>
          </a:p>
          <a:p>
            <a:pPr algn="just">
              <a:defRPr>
                <a:latin typeface="Times New Roman"/>
                <a:ea typeface="Times New Roman"/>
                <a:cs typeface="Times New Roman"/>
                <a:sym typeface="Times New Roman"/>
              </a:defRPr>
            </a:pPr>
            <a:r>
              <a:t>The init( ) does </a:t>
            </a:r>
            <a:r>
              <a:rPr>
                <a:solidFill>
                  <a:srgbClr val="FF0000"/>
                </a:solidFill>
              </a:rPr>
              <a:t>not require any argument </a:t>
            </a:r>
            <a:r>
              <a:t>, returns a void and throws Servlet Exception.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