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176265" y="6248400"/>
            <a:ext cx="281937" cy="28708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JDBC - Java Database Connectivity"/>
          <p:cNvSpPr txBox="1"/>
          <p:nvPr/>
        </p:nvSpPr>
        <p:spPr>
          <a:xfrm>
            <a:off x="573433" y="2636835"/>
            <a:ext cx="808761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JDBC - Java Database Connectivity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990600" y="1447800"/>
            <a:ext cx="2209800" cy="1371600"/>
          </a:xfrm>
          <a:prstGeom prst="rect">
            <a:avLst/>
          </a:prstGeom>
          <a:solidFill>
            <a:srgbClr val="CCCCFF"/>
          </a:solidFill>
          <a:ln>
            <a:solidFill>
              <a:srgbClr val="000000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34" name="Rectangle"/>
          <p:cNvSpPr/>
          <p:nvPr/>
        </p:nvSpPr>
        <p:spPr>
          <a:xfrm>
            <a:off x="5105400" y="685800"/>
            <a:ext cx="2438400" cy="3048000"/>
          </a:xfrm>
          <a:prstGeom prst="rect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35" name="Rectangle"/>
          <p:cNvSpPr/>
          <p:nvPr/>
        </p:nvSpPr>
        <p:spPr>
          <a:xfrm>
            <a:off x="838200" y="457200"/>
            <a:ext cx="2514600" cy="3352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138" name="Group"/>
          <p:cNvGrpSpPr/>
          <p:nvPr/>
        </p:nvGrpSpPr>
        <p:grpSpPr>
          <a:xfrm>
            <a:off x="1143000" y="914400"/>
            <a:ext cx="1905000" cy="381000"/>
            <a:chOff x="0" y="0"/>
            <a:chExt cx="1905000" cy="381000"/>
          </a:xfrm>
        </p:grpSpPr>
        <p:sp>
          <p:nvSpPr>
            <p:cNvPr id="136" name="Rectangle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/>
              </a:pPr>
            </a:p>
          </p:txBody>
        </p:sp>
        <p:sp>
          <p:nvSpPr>
            <p:cNvPr id="137" name="Application"/>
            <p:cNvSpPr txBox="1"/>
            <p:nvPr/>
          </p:nvSpPr>
          <p:spPr>
            <a:xfrm>
              <a:off x="328817" y="16284"/>
              <a:ext cx="1247361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1066800" y="2971800"/>
            <a:ext cx="1981200" cy="381000"/>
            <a:chOff x="0" y="0"/>
            <a:chExt cx="1981200" cy="381000"/>
          </a:xfrm>
        </p:grpSpPr>
        <p:sp>
          <p:nvSpPr>
            <p:cNvPr id="139" name="Rectangle"/>
            <p:cNvSpPr/>
            <p:nvPr/>
          </p:nvSpPr>
          <p:spPr>
            <a:xfrm>
              <a:off x="0" y="0"/>
              <a:ext cx="1981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140" name="Network Interface"/>
            <p:cNvSpPr txBox="1"/>
            <p:nvPr/>
          </p:nvSpPr>
          <p:spPr>
            <a:xfrm>
              <a:off x="11267" y="4124"/>
              <a:ext cx="1958660" cy="372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Network Interface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1066800" y="1600200"/>
            <a:ext cx="1981200" cy="381000"/>
            <a:chOff x="0" y="0"/>
            <a:chExt cx="1981200" cy="381000"/>
          </a:xfrm>
        </p:grpSpPr>
        <p:sp>
          <p:nvSpPr>
            <p:cNvPr id="142" name="Rectangle"/>
            <p:cNvSpPr/>
            <p:nvPr/>
          </p:nvSpPr>
          <p:spPr>
            <a:xfrm>
              <a:off x="0" y="0"/>
              <a:ext cx="1981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143" name="JDBC Driver"/>
            <p:cNvSpPr txBox="1"/>
            <p:nvPr/>
          </p:nvSpPr>
          <p:spPr>
            <a:xfrm>
              <a:off x="264771" y="4124"/>
              <a:ext cx="1451652" cy="372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JDBC Driver</a:t>
              </a:r>
            </a:p>
          </p:txBody>
        </p:sp>
      </p:grpSp>
      <p:sp>
        <p:nvSpPr>
          <p:cNvPr id="145" name="Oval"/>
          <p:cNvSpPr/>
          <p:nvPr/>
        </p:nvSpPr>
        <p:spPr>
          <a:xfrm>
            <a:off x="5714998" y="21336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46" name="Oval"/>
          <p:cNvSpPr/>
          <p:nvPr/>
        </p:nvSpPr>
        <p:spPr>
          <a:xfrm>
            <a:off x="5714998" y="19812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47" name="Shape"/>
          <p:cNvSpPr/>
          <p:nvPr/>
        </p:nvSpPr>
        <p:spPr>
          <a:xfrm>
            <a:off x="1524000" y="26670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48" name="Shape"/>
          <p:cNvSpPr/>
          <p:nvPr/>
        </p:nvSpPr>
        <p:spPr>
          <a:xfrm>
            <a:off x="1524000" y="12954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49" name="Shape"/>
          <p:cNvSpPr/>
          <p:nvPr/>
        </p:nvSpPr>
        <p:spPr>
          <a:xfrm>
            <a:off x="15240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0" name="Oval"/>
          <p:cNvSpPr/>
          <p:nvPr/>
        </p:nvSpPr>
        <p:spPr>
          <a:xfrm>
            <a:off x="5714998" y="18288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1" name="Oval"/>
          <p:cNvSpPr/>
          <p:nvPr/>
        </p:nvSpPr>
        <p:spPr>
          <a:xfrm>
            <a:off x="5714998" y="16764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2" name="Database Server"/>
          <p:cNvSpPr txBox="1"/>
          <p:nvPr/>
        </p:nvSpPr>
        <p:spPr>
          <a:xfrm>
            <a:off x="5257800" y="990600"/>
            <a:ext cx="1595618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/>
            </a:lvl1pPr>
          </a:lstStyle>
          <a:p>
            <a:pPr/>
            <a:r>
              <a:t>Database Server</a:t>
            </a:r>
          </a:p>
        </p:txBody>
      </p:sp>
      <p:sp>
        <p:nvSpPr>
          <p:cNvPr id="153" name="Shape"/>
          <p:cNvSpPr/>
          <p:nvPr/>
        </p:nvSpPr>
        <p:spPr>
          <a:xfrm>
            <a:off x="55626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4" name="Shape"/>
          <p:cNvSpPr/>
          <p:nvPr/>
        </p:nvSpPr>
        <p:spPr>
          <a:xfrm>
            <a:off x="2362200" y="12954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5" name="Shape"/>
          <p:cNvSpPr/>
          <p:nvPr/>
        </p:nvSpPr>
        <p:spPr>
          <a:xfrm>
            <a:off x="2362200" y="33528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6" name="Shape"/>
          <p:cNvSpPr/>
          <p:nvPr/>
        </p:nvSpPr>
        <p:spPr>
          <a:xfrm>
            <a:off x="2362200" y="26670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57" name="Line"/>
          <p:cNvSpPr/>
          <p:nvPr/>
        </p:nvSpPr>
        <p:spPr>
          <a:xfrm flipH="1">
            <a:off x="1981199" y="3810000"/>
            <a:ext cx="1" cy="1447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6324600" y="3733798"/>
            <a:ext cx="2" cy="152400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>
            <a:off x="685800" y="5257800"/>
            <a:ext cx="70866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Client"/>
          <p:cNvSpPr txBox="1"/>
          <p:nvPr/>
        </p:nvSpPr>
        <p:spPr>
          <a:xfrm>
            <a:off x="914400" y="533400"/>
            <a:ext cx="106680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Client</a:t>
            </a:r>
          </a:p>
        </p:txBody>
      </p:sp>
      <p:sp>
        <p:nvSpPr>
          <p:cNvPr id="161" name="SQL Requests"/>
          <p:cNvSpPr txBox="1"/>
          <p:nvPr/>
        </p:nvSpPr>
        <p:spPr>
          <a:xfrm>
            <a:off x="380999" y="41148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162" name="Shape"/>
          <p:cNvSpPr/>
          <p:nvPr/>
        </p:nvSpPr>
        <p:spPr>
          <a:xfrm>
            <a:off x="1524000" y="4419600"/>
            <a:ext cx="304801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63" name="Shape"/>
          <p:cNvSpPr/>
          <p:nvPr/>
        </p:nvSpPr>
        <p:spPr>
          <a:xfrm>
            <a:off x="6934200" y="4038600"/>
            <a:ext cx="304801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64" name="Shape"/>
          <p:cNvSpPr/>
          <p:nvPr/>
        </p:nvSpPr>
        <p:spPr>
          <a:xfrm>
            <a:off x="2362200" y="3886200"/>
            <a:ext cx="3048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65" name="Shape"/>
          <p:cNvSpPr/>
          <p:nvPr/>
        </p:nvSpPr>
        <p:spPr>
          <a:xfrm>
            <a:off x="5562600" y="4419600"/>
            <a:ext cx="304801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66" name="Shape"/>
          <p:cNvSpPr/>
          <p:nvPr/>
        </p:nvSpPr>
        <p:spPr>
          <a:xfrm>
            <a:off x="6934200" y="32766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67" name="SQL Results"/>
          <p:cNvSpPr txBox="1"/>
          <p:nvPr/>
        </p:nvSpPr>
        <p:spPr>
          <a:xfrm>
            <a:off x="2193925" y="4557712"/>
            <a:ext cx="1182545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168" name="SQL Results"/>
          <p:cNvSpPr txBox="1"/>
          <p:nvPr/>
        </p:nvSpPr>
        <p:spPr>
          <a:xfrm>
            <a:off x="4953000" y="3886200"/>
            <a:ext cx="1182545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169" name="SQL Requests"/>
          <p:cNvSpPr txBox="1"/>
          <p:nvPr/>
        </p:nvSpPr>
        <p:spPr>
          <a:xfrm>
            <a:off x="6400800" y="48006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170" name="Network Connection"/>
          <p:cNvSpPr txBox="1"/>
          <p:nvPr/>
        </p:nvSpPr>
        <p:spPr>
          <a:xfrm>
            <a:off x="2743200" y="5257800"/>
            <a:ext cx="2227418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Network Connection</a:t>
            </a:r>
          </a:p>
        </p:txBody>
      </p:sp>
      <p:sp>
        <p:nvSpPr>
          <p:cNvPr id="171" name="JDBC Driver: translates java into SQL.…"/>
          <p:cNvSpPr txBox="1"/>
          <p:nvPr/>
        </p:nvSpPr>
        <p:spPr>
          <a:xfrm>
            <a:off x="685800" y="5638800"/>
            <a:ext cx="6207125" cy="100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chemeClr val="accent2"/>
                </a:solidFill>
              </a:defRPr>
            </a:pPr>
            <a:r>
              <a:t>JDBC Driver: translates java into SQL.</a:t>
            </a:r>
          </a:p>
          <a:p>
            <a:pPr>
              <a:defRPr sz="2000">
                <a:solidFill>
                  <a:schemeClr val="accent2"/>
                </a:solidFill>
              </a:defRPr>
            </a:pPr>
            <a:r>
              <a:t>JDBC drivers are implemented by database vendors.</a:t>
            </a:r>
          </a:p>
          <a:p>
            <a:pPr>
              <a:spcBef>
                <a:spcPts val="600"/>
              </a:spcBef>
              <a:defRPr b="1" sz="1800">
                <a:solidFill>
                  <a:schemeClr val="accent2"/>
                </a:solidFill>
              </a:defRPr>
            </a:pPr>
            <a:r>
              <a:t>JDBC supports the ANSI SQL92 Entry Level standard.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1049788" y="2286000"/>
            <a:ext cx="2015215" cy="381000"/>
            <a:chOff x="-1" y="0"/>
            <a:chExt cx="2015213" cy="381000"/>
          </a:xfrm>
        </p:grpSpPr>
        <p:sp>
          <p:nvSpPr>
            <p:cNvPr id="172" name="Rectangle"/>
            <p:cNvSpPr/>
            <p:nvPr/>
          </p:nvSpPr>
          <p:spPr>
            <a:xfrm>
              <a:off x="17007" y="0"/>
              <a:ext cx="1981205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173" name="Database Libraries"/>
            <p:cNvSpPr txBox="1"/>
            <p:nvPr/>
          </p:nvSpPr>
          <p:spPr>
            <a:xfrm>
              <a:off x="-1" y="4124"/>
              <a:ext cx="2015214" cy="372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Database Libraries</a:t>
              </a:r>
            </a:p>
          </p:txBody>
        </p:sp>
      </p:grpSp>
      <p:sp>
        <p:nvSpPr>
          <p:cNvPr id="175" name="Shape"/>
          <p:cNvSpPr/>
          <p:nvPr/>
        </p:nvSpPr>
        <p:spPr>
          <a:xfrm>
            <a:off x="2362200" y="19812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76" name="Shape"/>
          <p:cNvSpPr/>
          <p:nvPr/>
        </p:nvSpPr>
        <p:spPr>
          <a:xfrm>
            <a:off x="1524000" y="19812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JDBC Driver Types:"/>
          <p:cNvSpPr txBox="1"/>
          <p:nvPr/>
        </p:nvSpPr>
        <p:spPr>
          <a:xfrm>
            <a:off x="441325" y="269875"/>
            <a:ext cx="2033284" cy="88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800"/>
            </a:pPr>
            <a:r>
              <a:t>JDBC Driver Types: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</a:t>
            </a:r>
          </a:p>
        </p:txBody>
      </p:sp>
      <p:graphicFrame>
        <p:nvGraphicFramePr>
          <p:cNvPr id="179" name="Table"/>
          <p:cNvGraphicFramePr/>
          <p:nvPr/>
        </p:nvGraphicFramePr>
        <p:xfrm>
          <a:off x="381000" y="838200"/>
          <a:ext cx="8077200" cy="4770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038600"/>
                <a:gridCol w="4038600"/>
              </a:tblGrid>
              <a:tr h="5334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/>
                      </a:pPr>
                      <a:r>
                        <a:rPr b="1" sz="2800"/>
                        <a:t>Driver Type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/>
                      </a:pPr>
                      <a:r>
                        <a:rPr b="1" sz="2800"/>
                        <a:t>Description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1. ODBC-JDBC Bridge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Map JDBC calls to ODBC driver calls on the client.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2. Native API-Part Java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Maps JDBC calls to native calls on the client.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8903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3. JDBC Network-All Java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Maps JDBC calls to network protocol, which calls native methods on server.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4. Native Protocol-All Java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Directly calls RDBMS from the client machine.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990600" y="1447800"/>
            <a:ext cx="2209800" cy="1371600"/>
          </a:xfrm>
          <a:prstGeom prst="rect">
            <a:avLst/>
          </a:prstGeom>
          <a:solidFill>
            <a:srgbClr val="CCCCFF"/>
          </a:solidFill>
          <a:ln>
            <a:solidFill>
              <a:srgbClr val="000000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82" name="Rectangle"/>
          <p:cNvSpPr/>
          <p:nvPr/>
        </p:nvSpPr>
        <p:spPr>
          <a:xfrm>
            <a:off x="838200" y="457200"/>
            <a:ext cx="4451350" cy="2819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185" name="Group"/>
          <p:cNvGrpSpPr/>
          <p:nvPr/>
        </p:nvGrpSpPr>
        <p:grpSpPr>
          <a:xfrm>
            <a:off x="1143000" y="914400"/>
            <a:ext cx="1905000" cy="381000"/>
            <a:chOff x="0" y="0"/>
            <a:chExt cx="1905000" cy="381000"/>
          </a:xfrm>
        </p:grpSpPr>
        <p:sp>
          <p:nvSpPr>
            <p:cNvPr id="183" name="Rectangle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/>
              </a:pPr>
            </a:p>
          </p:txBody>
        </p:sp>
        <p:sp>
          <p:nvSpPr>
            <p:cNvPr id="184" name="Application"/>
            <p:cNvSpPr txBox="1"/>
            <p:nvPr/>
          </p:nvSpPr>
          <p:spPr>
            <a:xfrm>
              <a:off x="328817" y="16284"/>
              <a:ext cx="1247361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066800" y="1600200"/>
            <a:ext cx="1981200" cy="381000"/>
            <a:chOff x="0" y="0"/>
            <a:chExt cx="1981200" cy="381000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1981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187" name="JDBC Driver"/>
            <p:cNvSpPr txBox="1"/>
            <p:nvPr/>
          </p:nvSpPr>
          <p:spPr>
            <a:xfrm>
              <a:off x="264771" y="4124"/>
              <a:ext cx="1451652" cy="372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JDBC Driver</a:t>
              </a:r>
            </a:p>
          </p:txBody>
        </p:sp>
      </p:grpSp>
      <p:sp>
        <p:nvSpPr>
          <p:cNvPr id="189" name="Shape"/>
          <p:cNvSpPr/>
          <p:nvPr/>
        </p:nvSpPr>
        <p:spPr>
          <a:xfrm>
            <a:off x="1524000" y="26670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90" name="Shape"/>
          <p:cNvSpPr/>
          <p:nvPr/>
        </p:nvSpPr>
        <p:spPr>
          <a:xfrm>
            <a:off x="1524000" y="12954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197" name="Group"/>
          <p:cNvGrpSpPr/>
          <p:nvPr/>
        </p:nvGrpSpPr>
        <p:grpSpPr>
          <a:xfrm>
            <a:off x="6172194" y="5105398"/>
            <a:ext cx="1174755" cy="838204"/>
            <a:chOff x="-2" y="0"/>
            <a:chExt cx="1174754" cy="838203"/>
          </a:xfrm>
        </p:grpSpPr>
        <p:grpSp>
          <p:nvGrpSpPr>
            <p:cNvPr id="195" name="Group"/>
            <p:cNvGrpSpPr/>
            <p:nvPr/>
          </p:nvGrpSpPr>
          <p:grpSpPr>
            <a:xfrm>
              <a:off x="-3" y="-1"/>
              <a:ext cx="1143009" cy="838205"/>
              <a:chOff x="-1" y="0"/>
              <a:chExt cx="1143008" cy="838203"/>
            </a:xfrm>
          </p:grpSpPr>
          <p:sp>
            <p:nvSpPr>
              <p:cNvPr id="191" name="Oval"/>
              <p:cNvSpPr/>
              <p:nvPr/>
            </p:nvSpPr>
            <p:spPr>
              <a:xfrm>
                <a:off x="-2" y="4572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192" name="Oval"/>
              <p:cNvSpPr/>
              <p:nvPr/>
            </p:nvSpPr>
            <p:spPr>
              <a:xfrm>
                <a:off x="-2" y="3048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193" name="Oval"/>
              <p:cNvSpPr/>
              <p:nvPr/>
            </p:nvSpPr>
            <p:spPr>
              <a:xfrm>
                <a:off x="-2" y="152400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194" name="Oval"/>
              <p:cNvSpPr/>
              <p:nvPr/>
            </p:nvSpPr>
            <p:spPr>
              <a:xfrm>
                <a:off x="-2" y="-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</p:grpSp>
        <p:sp>
          <p:nvSpPr>
            <p:cNvPr id="196" name="Database"/>
            <p:cNvSpPr txBox="1"/>
            <p:nvPr/>
          </p:nvSpPr>
          <p:spPr>
            <a:xfrm>
              <a:off x="152401" y="0"/>
              <a:ext cx="1022352" cy="311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Database</a:t>
              </a:r>
            </a:p>
          </p:txBody>
        </p:sp>
      </p:grpSp>
      <p:sp>
        <p:nvSpPr>
          <p:cNvPr id="198" name="Shape"/>
          <p:cNvSpPr/>
          <p:nvPr/>
        </p:nvSpPr>
        <p:spPr>
          <a:xfrm>
            <a:off x="2362200" y="12954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99" name="Shape"/>
          <p:cNvSpPr/>
          <p:nvPr/>
        </p:nvSpPr>
        <p:spPr>
          <a:xfrm>
            <a:off x="2362200" y="26670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00" name="Line"/>
          <p:cNvSpPr/>
          <p:nvPr/>
        </p:nvSpPr>
        <p:spPr>
          <a:xfrm>
            <a:off x="1981198" y="3276599"/>
            <a:ext cx="3" cy="5334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>
            <a:off x="762000" y="3810000"/>
            <a:ext cx="70866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Client"/>
          <p:cNvSpPr txBox="1"/>
          <p:nvPr/>
        </p:nvSpPr>
        <p:spPr>
          <a:xfrm>
            <a:off x="914400" y="533400"/>
            <a:ext cx="106680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Client</a:t>
            </a:r>
          </a:p>
        </p:txBody>
      </p:sp>
      <p:sp>
        <p:nvSpPr>
          <p:cNvPr id="203" name="SQL Requests"/>
          <p:cNvSpPr txBox="1"/>
          <p:nvPr/>
        </p:nvSpPr>
        <p:spPr>
          <a:xfrm>
            <a:off x="-1" y="33528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204" name="Shape"/>
          <p:cNvSpPr/>
          <p:nvPr/>
        </p:nvSpPr>
        <p:spPr>
          <a:xfrm>
            <a:off x="1524000" y="3352800"/>
            <a:ext cx="3048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05" name="Shape"/>
          <p:cNvSpPr/>
          <p:nvPr/>
        </p:nvSpPr>
        <p:spPr>
          <a:xfrm>
            <a:off x="24384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06" name="SQL Results"/>
          <p:cNvSpPr txBox="1"/>
          <p:nvPr/>
        </p:nvSpPr>
        <p:spPr>
          <a:xfrm>
            <a:off x="2667000" y="3429000"/>
            <a:ext cx="1182545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207" name="Stand-Alone Applications run on Local Machine"/>
          <p:cNvSpPr txBox="1"/>
          <p:nvPr/>
        </p:nvSpPr>
        <p:spPr>
          <a:xfrm>
            <a:off x="228600" y="4953000"/>
            <a:ext cx="513715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/>
            <a:r>
              <a:t>Stand-Alone Applications run on Local Machine</a:t>
            </a:r>
          </a:p>
        </p:txBody>
      </p:sp>
      <p:sp>
        <p:nvSpPr>
          <p:cNvPr id="208" name="JDBC Driver: translates java calls into ODBC calls.…"/>
          <p:cNvSpPr txBox="1"/>
          <p:nvPr/>
        </p:nvSpPr>
        <p:spPr>
          <a:xfrm>
            <a:off x="228600" y="5334000"/>
            <a:ext cx="6207125" cy="100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chemeClr val="accent2"/>
                </a:solidFill>
              </a:defRPr>
            </a:pPr>
            <a:r>
              <a:t>JDBC Driver: translates java calls into ODBC calls.</a:t>
            </a:r>
          </a:p>
          <a:p>
            <a:pPr>
              <a:defRPr sz="2000">
                <a:solidFill>
                  <a:schemeClr val="accent2"/>
                </a:solidFill>
              </a:defRPr>
            </a:pPr>
            <a:r>
              <a:t>Harder to debug, slower, not work for applets.</a:t>
            </a:r>
          </a:p>
          <a:p>
            <a:pPr>
              <a:spcBef>
                <a:spcPts val="600"/>
              </a:spcBef>
              <a:defRPr b="1" sz="1800">
                <a:solidFill>
                  <a:schemeClr val="accent2"/>
                </a:solidFill>
              </a:defRPr>
            </a:pPr>
            <a:r>
              <a:t>Inexpensive, readily available.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066800" y="2286000"/>
            <a:ext cx="1981200" cy="381000"/>
            <a:chOff x="0" y="0"/>
            <a:chExt cx="1981200" cy="381000"/>
          </a:xfrm>
        </p:grpSpPr>
        <p:sp>
          <p:nvSpPr>
            <p:cNvPr id="209" name="Rectangle"/>
            <p:cNvSpPr/>
            <p:nvPr/>
          </p:nvSpPr>
          <p:spPr>
            <a:xfrm>
              <a:off x="0" y="0"/>
              <a:ext cx="1981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210" name="ODBC Driver"/>
            <p:cNvSpPr txBox="1"/>
            <p:nvPr/>
          </p:nvSpPr>
          <p:spPr>
            <a:xfrm>
              <a:off x="222478" y="4124"/>
              <a:ext cx="1536236" cy="372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ODBC Driver</a:t>
              </a:r>
            </a:p>
          </p:txBody>
        </p:sp>
      </p:grpSp>
      <p:sp>
        <p:nvSpPr>
          <p:cNvPr id="212" name="Shape"/>
          <p:cNvSpPr/>
          <p:nvPr/>
        </p:nvSpPr>
        <p:spPr>
          <a:xfrm>
            <a:off x="2362200" y="19812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13" name="Shape"/>
          <p:cNvSpPr/>
          <p:nvPr/>
        </p:nvSpPr>
        <p:spPr>
          <a:xfrm>
            <a:off x="1524000" y="19812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14" name="Type I: JDBC-ODBC Bridge Driver"/>
          <p:cNvSpPr txBox="1"/>
          <p:nvPr/>
        </p:nvSpPr>
        <p:spPr>
          <a:xfrm>
            <a:off x="2286000" y="0"/>
            <a:ext cx="4619625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/>
            <a:r>
              <a:t>Type I: JDBC-ODBC Bridge Driver</a:t>
            </a:r>
          </a:p>
        </p:txBody>
      </p:sp>
      <p:sp>
        <p:nvSpPr>
          <p:cNvPr id="215" name="Shape"/>
          <p:cNvSpPr/>
          <p:nvPr/>
        </p:nvSpPr>
        <p:spPr>
          <a:xfrm>
            <a:off x="617220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16" name="Shape"/>
          <p:cNvSpPr/>
          <p:nvPr/>
        </p:nvSpPr>
        <p:spPr>
          <a:xfrm>
            <a:off x="701040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17" name="Rectangle"/>
          <p:cNvSpPr/>
          <p:nvPr/>
        </p:nvSpPr>
        <p:spPr>
          <a:xfrm>
            <a:off x="1143000" y="2895600"/>
            <a:ext cx="1905000" cy="30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18" name="Network Interface"/>
          <p:cNvSpPr txBox="1"/>
          <p:nvPr/>
        </p:nvSpPr>
        <p:spPr>
          <a:xfrm>
            <a:off x="1143000" y="2895600"/>
            <a:ext cx="1700864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219" name="Oval"/>
          <p:cNvSpPr/>
          <p:nvPr/>
        </p:nvSpPr>
        <p:spPr>
          <a:xfrm>
            <a:off x="3809998" y="14478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20" name="Oval"/>
          <p:cNvSpPr/>
          <p:nvPr/>
        </p:nvSpPr>
        <p:spPr>
          <a:xfrm>
            <a:off x="3809998" y="12954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21" name="Local Disk"/>
          <p:cNvSpPr txBox="1"/>
          <p:nvPr/>
        </p:nvSpPr>
        <p:spPr>
          <a:xfrm>
            <a:off x="3886200" y="1828800"/>
            <a:ext cx="122568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Local Disk</a:t>
            </a:r>
          </a:p>
        </p:txBody>
      </p:sp>
      <p:sp>
        <p:nvSpPr>
          <p:cNvPr id="222" name="Line"/>
          <p:cNvSpPr/>
          <p:nvPr/>
        </p:nvSpPr>
        <p:spPr>
          <a:xfrm flipH="1">
            <a:off x="3124197" y="1600199"/>
            <a:ext cx="1219205" cy="76200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 flipH="1">
            <a:off x="3047999" y="1523999"/>
            <a:ext cx="1143004" cy="22860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 flipH="1" flipV="1">
            <a:off x="3047999" y="1066798"/>
            <a:ext cx="1219203" cy="30480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Proprietary Database Protocol"/>
          <p:cNvSpPr txBox="1"/>
          <p:nvPr/>
        </p:nvSpPr>
        <p:spPr>
          <a:xfrm>
            <a:off x="2057399" y="3806825"/>
            <a:ext cx="3092122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/>
            </a:lvl1pPr>
          </a:lstStyle>
          <a:p>
            <a:pPr/>
            <a:r>
              <a:t>Proprietary Database Protocol</a:t>
            </a:r>
          </a:p>
        </p:txBody>
      </p:sp>
      <p:sp>
        <p:nvSpPr>
          <p:cNvPr id="226" name="Network Interface"/>
          <p:cNvSpPr txBox="1"/>
          <p:nvPr/>
        </p:nvSpPr>
        <p:spPr>
          <a:xfrm>
            <a:off x="5867400" y="4173537"/>
            <a:ext cx="1700864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227" name="Rectangle"/>
          <p:cNvSpPr/>
          <p:nvPr/>
        </p:nvSpPr>
        <p:spPr>
          <a:xfrm>
            <a:off x="5867400" y="4173537"/>
            <a:ext cx="1782765" cy="336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28" name="Rectangle"/>
          <p:cNvSpPr/>
          <p:nvPr/>
        </p:nvSpPr>
        <p:spPr>
          <a:xfrm>
            <a:off x="5638800" y="4114798"/>
            <a:ext cx="2971800" cy="227806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29" name="Server"/>
          <p:cNvSpPr txBox="1"/>
          <p:nvPr/>
        </p:nvSpPr>
        <p:spPr>
          <a:xfrm>
            <a:off x="7558085" y="5729287"/>
            <a:ext cx="767043" cy="37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Server</a:t>
            </a:r>
          </a:p>
        </p:txBody>
      </p:sp>
      <p:sp>
        <p:nvSpPr>
          <p:cNvPr id="230" name="Shape"/>
          <p:cNvSpPr/>
          <p:nvPr/>
        </p:nvSpPr>
        <p:spPr>
          <a:xfrm>
            <a:off x="6216650" y="4510087"/>
            <a:ext cx="304801" cy="44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31" name="Shape"/>
          <p:cNvSpPr/>
          <p:nvPr/>
        </p:nvSpPr>
        <p:spPr>
          <a:xfrm>
            <a:off x="7054850" y="4510087"/>
            <a:ext cx="304801" cy="44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"/>
          <p:cNvSpPr/>
          <p:nvPr/>
        </p:nvSpPr>
        <p:spPr>
          <a:xfrm>
            <a:off x="990600" y="1447800"/>
            <a:ext cx="2209800" cy="1371600"/>
          </a:xfrm>
          <a:prstGeom prst="rect">
            <a:avLst/>
          </a:prstGeom>
          <a:solidFill>
            <a:srgbClr val="CCCCFF"/>
          </a:solidFill>
          <a:ln>
            <a:solidFill>
              <a:srgbClr val="000000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34" name="Rectangle"/>
          <p:cNvSpPr/>
          <p:nvPr/>
        </p:nvSpPr>
        <p:spPr>
          <a:xfrm>
            <a:off x="838199" y="457200"/>
            <a:ext cx="4527552" cy="2819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237" name="Group"/>
          <p:cNvGrpSpPr/>
          <p:nvPr/>
        </p:nvGrpSpPr>
        <p:grpSpPr>
          <a:xfrm>
            <a:off x="1143000" y="914400"/>
            <a:ext cx="1905000" cy="381000"/>
            <a:chOff x="0" y="0"/>
            <a:chExt cx="1905000" cy="381000"/>
          </a:xfrm>
        </p:grpSpPr>
        <p:sp>
          <p:nvSpPr>
            <p:cNvPr id="235" name="Rectangle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/>
              </a:pPr>
            </a:p>
          </p:txBody>
        </p:sp>
        <p:sp>
          <p:nvSpPr>
            <p:cNvPr id="236" name="Application"/>
            <p:cNvSpPr txBox="1"/>
            <p:nvPr/>
          </p:nvSpPr>
          <p:spPr>
            <a:xfrm>
              <a:off x="328817" y="16284"/>
              <a:ext cx="1247361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1066800" y="1600200"/>
            <a:ext cx="1981200" cy="381000"/>
            <a:chOff x="0" y="0"/>
            <a:chExt cx="1981200" cy="381000"/>
          </a:xfrm>
        </p:grpSpPr>
        <p:sp>
          <p:nvSpPr>
            <p:cNvPr id="238" name="Rectangle"/>
            <p:cNvSpPr/>
            <p:nvPr/>
          </p:nvSpPr>
          <p:spPr>
            <a:xfrm>
              <a:off x="0" y="0"/>
              <a:ext cx="1981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239" name="JDBC Driver"/>
            <p:cNvSpPr txBox="1"/>
            <p:nvPr/>
          </p:nvSpPr>
          <p:spPr>
            <a:xfrm>
              <a:off x="264771" y="4124"/>
              <a:ext cx="1451652" cy="372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0000"/>
                  </a:solidFill>
                </a:defRPr>
              </a:lvl1pPr>
            </a:lstStyle>
            <a:p>
              <a:pPr/>
              <a:r>
                <a:t>JDBC Driver</a:t>
              </a:r>
            </a:p>
          </p:txBody>
        </p:sp>
      </p:grpSp>
      <p:sp>
        <p:nvSpPr>
          <p:cNvPr id="241" name="Shape"/>
          <p:cNvSpPr/>
          <p:nvPr/>
        </p:nvSpPr>
        <p:spPr>
          <a:xfrm>
            <a:off x="1524000" y="26670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42" name="Shape"/>
          <p:cNvSpPr/>
          <p:nvPr/>
        </p:nvSpPr>
        <p:spPr>
          <a:xfrm>
            <a:off x="1524000" y="12954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249" name="Group"/>
          <p:cNvGrpSpPr/>
          <p:nvPr/>
        </p:nvGrpSpPr>
        <p:grpSpPr>
          <a:xfrm>
            <a:off x="6172194" y="5105398"/>
            <a:ext cx="1174755" cy="838204"/>
            <a:chOff x="-2" y="0"/>
            <a:chExt cx="1174754" cy="838203"/>
          </a:xfrm>
        </p:grpSpPr>
        <p:grpSp>
          <p:nvGrpSpPr>
            <p:cNvPr id="247" name="Group"/>
            <p:cNvGrpSpPr/>
            <p:nvPr/>
          </p:nvGrpSpPr>
          <p:grpSpPr>
            <a:xfrm>
              <a:off x="-3" y="-1"/>
              <a:ext cx="1143009" cy="838205"/>
              <a:chOff x="-1" y="0"/>
              <a:chExt cx="1143008" cy="838203"/>
            </a:xfrm>
          </p:grpSpPr>
          <p:sp>
            <p:nvSpPr>
              <p:cNvPr id="243" name="Oval"/>
              <p:cNvSpPr/>
              <p:nvPr/>
            </p:nvSpPr>
            <p:spPr>
              <a:xfrm>
                <a:off x="-2" y="4572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244" name="Oval"/>
              <p:cNvSpPr/>
              <p:nvPr/>
            </p:nvSpPr>
            <p:spPr>
              <a:xfrm>
                <a:off x="-2" y="3048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245" name="Oval"/>
              <p:cNvSpPr/>
              <p:nvPr/>
            </p:nvSpPr>
            <p:spPr>
              <a:xfrm>
                <a:off x="-2" y="152400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246" name="Oval"/>
              <p:cNvSpPr/>
              <p:nvPr/>
            </p:nvSpPr>
            <p:spPr>
              <a:xfrm>
                <a:off x="-2" y="-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</p:grpSp>
        <p:sp>
          <p:nvSpPr>
            <p:cNvPr id="248" name="Database"/>
            <p:cNvSpPr txBox="1"/>
            <p:nvPr/>
          </p:nvSpPr>
          <p:spPr>
            <a:xfrm>
              <a:off x="152401" y="0"/>
              <a:ext cx="1022352" cy="311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Database</a:t>
              </a:r>
            </a:p>
          </p:txBody>
        </p:sp>
      </p:grpSp>
      <p:sp>
        <p:nvSpPr>
          <p:cNvPr id="250" name="Shape"/>
          <p:cNvSpPr/>
          <p:nvPr/>
        </p:nvSpPr>
        <p:spPr>
          <a:xfrm>
            <a:off x="2362200" y="12954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51" name="Shape"/>
          <p:cNvSpPr/>
          <p:nvPr/>
        </p:nvSpPr>
        <p:spPr>
          <a:xfrm>
            <a:off x="2362200" y="26670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52" name="Line"/>
          <p:cNvSpPr/>
          <p:nvPr/>
        </p:nvSpPr>
        <p:spPr>
          <a:xfrm>
            <a:off x="1981198" y="3276599"/>
            <a:ext cx="3" cy="5334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>
            <a:off x="762000" y="3810000"/>
            <a:ext cx="70866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Client"/>
          <p:cNvSpPr txBox="1"/>
          <p:nvPr/>
        </p:nvSpPr>
        <p:spPr>
          <a:xfrm>
            <a:off x="914400" y="533400"/>
            <a:ext cx="106680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Client</a:t>
            </a:r>
          </a:p>
        </p:txBody>
      </p:sp>
      <p:sp>
        <p:nvSpPr>
          <p:cNvPr id="255" name="SQL Requests"/>
          <p:cNvSpPr txBox="1"/>
          <p:nvPr/>
        </p:nvSpPr>
        <p:spPr>
          <a:xfrm>
            <a:off x="-1" y="33528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256" name="Shape"/>
          <p:cNvSpPr/>
          <p:nvPr/>
        </p:nvSpPr>
        <p:spPr>
          <a:xfrm>
            <a:off x="1524000" y="3352800"/>
            <a:ext cx="3048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57" name="Shape"/>
          <p:cNvSpPr/>
          <p:nvPr/>
        </p:nvSpPr>
        <p:spPr>
          <a:xfrm>
            <a:off x="24384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58" name="SQL Results"/>
          <p:cNvSpPr txBox="1"/>
          <p:nvPr/>
        </p:nvSpPr>
        <p:spPr>
          <a:xfrm>
            <a:off x="2667000" y="3429000"/>
            <a:ext cx="1182545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259" name="JDBC Driver: use local libraries to communicate…"/>
          <p:cNvSpPr txBox="1"/>
          <p:nvPr/>
        </p:nvSpPr>
        <p:spPr>
          <a:xfrm>
            <a:off x="20636" y="4457700"/>
            <a:ext cx="5541965" cy="1249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chemeClr val="accent2"/>
                </a:solidFill>
              </a:defRPr>
            </a:pPr>
            <a:r>
              <a:t>JDBC Driver: use local libraries to communicate </a:t>
            </a:r>
          </a:p>
          <a:p>
            <a:pPr>
              <a:defRPr sz="2000">
                <a:solidFill>
                  <a:schemeClr val="accent2"/>
                </a:solidFill>
              </a:defRPr>
            </a:pPr>
            <a:r>
              <a:t>with database server. Java calls are translated into local CLI calls.</a:t>
            </a:r>
          </a:p>
          <a:p>
            <a:pPr>
              <a:defRPr sz="2000">
                <a:solidFill>
                  <a:schemeClr val="accent2"/>
                </a:solidFill>
              </a:defRPr>
            </a:pPr>
            <a:r>
              <a:t>Faster than the ODBC bridge, not work for applets.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1006218" y="2231355"/>
            <a:ext cx="2143629" cy="490284"/>
            <a:chOff x="-1" y="0"/>
            <a:chExt cx="2143627" cy="490282"/>
          </a:xfrm>
        </p:grpSpPr>
        <p:sp>
          <p:nvSpPr>
            <p:cNvPr id="260" name="Rectangle"/>
            <p:cNvSpPr/>
            <p:nvPr/>
          </p:nvSpPr>
          <p:spPr>
            <a:xfrm>
              <a:off x="25653" y="54643"/>
              <a:ext cx="2092328" cy="38100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261" name="Native Database Libraries…"/>
            <p:cNvSpPr txBox="1"/>
            <p:nvPr/>
          </p:nvSpPr>
          <p:spPr>
            <a:xfrm>
              <a:off x="-1" y="-1"/>
              <a:ext cx="2143628" cy="490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</a:defRPr>
              </a:pPr>
              <a:r>
                <a:t>Native Database Libraries</a:t>
              </a:r>
            </a:p>
            <a:p>
              <a:pPr algn="ctr">
                <a:defRPr b="1" sz="1400">
                  <a:solidFill>
                    <a:srgbClr val="FF0000"/>
                  </a:solidFill>
                </a:defRPr>
              </a:pPr>
              <a:r>
                <a:t>(Call Level Interface)</a:t>
              </a:r>
            </a:p>
          </p:txBody>
        </p:sp>
      </p:grpSp>
      <p:sp>
        <p:nvSpPr>
          <p:cNvPr id="263" name="Shape"/>
          <p:cNvSpPr/>
          <p:nvPr/>
        </p:nvSpPr>
        <p:spPr>
          <a:xfrm>
            <a:off x="2362200" y="19812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64" name="Shape"/>
          <p:cNvSpPr/>
          <p:nvPr/>
        </p:nvSpPr>
        <p:spPr>
          <a:xfrm>
            <a:off x="1524000" y="19812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65" name="Type II: Native-API-Partly Java Driver"/>
          <p:cNvSpPr txBox="1"/>
          <p:nvPr/>
        </p:nvSpPr>
        <p:spPr>
          <a:xfrm>
            <a:off x="2286000" y="0"/>
            <a:ext cx="5029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/>
            <a:r>
              <a:t>Type II: Native-API-Partly Java Driver</a:t>
            </a:r>
          </a:p>
        </p:txBody>
      </p:sp>
      <p:sp>
        <p:nvSpPr>
          <p:cNvPr id="266" name="Shape"/>
          <p:cNvSpPr/>
          <p:nvPr/>
        </p:nvSpPr>
        <p:spPr>
          <a:xfrm>
            <a:off x="617220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67" name="Shape"/>
          <p:cNvSpPr/>
          <p:nvPr/>
        </p:nvSpPr>
        <p:spPr>
          <a:xfrm>
            <a:off x="701040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68" name="Rectangle"/>
          <p:cNvSpPr/>
          <p:nvPr/>
        </p:nvSpPr>
        <p:spPr>
          <a:xfrm>
            <a:off x="1143000" y="2895600"/>
            <a:ext cx="1905000" cy="30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69" name="Network Interface"/>
          <p:cNvSpPr txBox="1"/>
          <p:nvPr/>
        </p:nvSpPr>
        <p:spPr>
          <a:xfrm>
            <a:off x="1143000" y="2895600"/>
            <a:ext cx="1700864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270" name="Oval"/>
          <p:cNvSpPr/>
          <p:nvPr/>
        </p:nvSpPr>
        <p:spPr>
          <a:xfrm>
            <a:off x="3809998" y="14478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71" name="Oval"/>
          <p:cNvSpPr/>
          <p:nvPr/>
        </p:nvSpPr>
        <p:spPr>
          <a:xfrm>
            <a:off x="3809998" y="12954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72" name="Local Disk"/>
          <p:cNvSpPr txBox="1"/>
          <p:nvPr/>
        </p:nvSpPr>
        <p:spPr>
          <a:xfrm>
            <a:off x="3886200" y="1828800"/>
            <a:ext cx="122568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Local Disk</a:t>
            </a:r>
          </a:p>
        </p:txBody>
      </p:sp>
      <p:sp>
        <p:nvSpPr>
          <p:cNvPr id="273" name="Line"/>
          <p:cNvSpPr/>
          <p:nvPr/>
        </p:nvSpPr>
        <p:spPr>
          <a:xfrm flipH="1">
            <a:off x="3124197" y="1600199"/>
            <a:ext cx="1219205" cy="76200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 flipH="1">
            <a:off x="3047999" y="1523999"/>
            <a:ext cx="1143004" cy="22860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H="1" flipV="1">
            <a:off x="3047999" y="1066798"/>
            <a:ext cx="1219203" cy="30480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Proprietary Database Protocol"/>
          <p:cNvSpPr txBox="1"/>
          <p:nvPr/>
        </p:nvSpPr>
        <p:spPr>
          <a:xfrm>
            <a:off x="2057399" y="3806825"/>
            <a:ext cx="3092122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/>
            </a:lvl1pPr>
          </a:lstStyle>
          <a:p>
            <a:pPr/>
            <a:r>
              <a:t>Proprietary Database Protocol</a:t>
            </a:r>
          </a:p>
        </p:txBody>
      </p:sp>
      <p:sp>
        <p:nvSpPr>
          <p:cNvPr id="277" name="Network Interface"/>
          <p:cNvSpPr txBox="1"/>
          <p:nvPr/>
        </p:nvSpPr>
        <p:spPr>
          <a:xfrm>
            <a:off x="5867400" y="4173537"/>
            <a:ext cx="1700864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278" name="Rectangle"/>
          <p:cNvSpPr/>
          <p:nvPr/>
        </p:nvSpPr>
        <p:spPr>
          <a:xfrm>
            <a:off x="5867400" y="4173537"/>
            <a:ext cx="1782765" cy="336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79" name="Rectangle"/>
          <p:cNvSpPr/>
          <p:nvPr/>
        </p:nvSpPr>
        <p:spPr>
          <a:xfrm>
            <a:off x="5638800" y="4114798"/>
            <a:ext cx="2971800" cy="227806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80" name="Server"/>
          <p:cNvSpPr txBox="1"/>
          <p:nvPr/>
        </p:nvSpPr>
        <p:spPr>
          <a:xfrm>
            <a:off x="7558085" y="5729287"/>
            <a:ext cx="767043" cy="37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Server</a:t>
            </a:r>
          </a:p>
        </p:txBody>
      </p:sp>
      <p:sp>
        <p:nvSpPr>
          <p:cNvPr id="281" name="Shape"/>
          <p:cNvSpPr/>
          <p:nvPr/>
        </p:nvSpPr>
        <p:spPr>
          <a:xfrm>
            <a:off x="6216650" y="4510087"/>
            <a:ext cx="304801" cy="44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82" name="Shape"/>
          <p:cNvSpPr/>
          <p:nvPr/>
        </p:nvSpPr>
        <p:spPr>
          <a:xfrm>
            <a:off x="7054850" y="4510087"/>
            <a:ext cx="304801" cy="44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"/>
          <p:cNvSpPr/>
          <p:nvPr/>
        </p:nvSpPr>
        <p:spPr>
          <a:xfrm>
            <a:off x="6629400" y="4724400"/>
            <a:ext cx="2184400" cy="1638300"/>
          </a:xfrm>
          <a:prstGeom prst="rect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285" name="Rectangle"/>
          <p:cNvSpPr/>
          <p:nvPr/>
        </p:nvSpPr>
        <p:spPr>
          <a:xfrm>
            <a:off x="838199" y="457200"/>
            <a:ext cx="4527552" cy="2819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1143000" y="914400"/>
            <a:ext cx="1905000" cy="381000"/>
            <a:chOff x="0" y="0"/>
            <a:chExt cx="1905000" cy="38100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/>
              </a:pPr>
            </a:p>
          </p:txBody>
        </p:sp>
        <p:sp>
          <p:nvSpPr>
            <p:cNvPr id="287" name="Application"/>
            <p:cNvSpPr txBox="1"/>
            <p:nvPr/>
          </p:nvSpPr>
          <p:spPr>
            <a:xfrm>
              <a:off x="328817" y="16284"/>
              <a:ext cx="1247361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5037133" y="5480048"/>
            <a:ext cx="1174755" cy="838204"/>
            <a:chOff x="-2" y="0"/>
            <a:chExt cx="1174754" cy="838203"/>
          </a:xfrm>
        </p:grpSpPr>
        <p:grpSp>
          <p:nvGrpSpPr>
            <p:cNvPr id="293" name="Group"/>
            <p:cNvGrpSpPr/>
            <p:nvPr/>
          </p:nvGrpSpPr>
          <p:grpSpPr>
            <a:xfrm>
              <a:off x="-3" y="-1"/>
              <a:ext cx="1143009" cy="838205"/>
              <a:chOff x="-1" y="0"/>
              <a:chExt cx="1143008" cy="838203"/>
            </a:xfrm>
          </p:grpSpPr>
          <p:sp>
            <p:nvSpPr>
              <p:cNvPr id="289" name="Oval"/>
              <p:cNvSpPr/>
              <p:nvPr/>
            </p:nvSpPr>
            <p:spPr>
              <a:xfrm>
                <a:off x="-2" y="4572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290" name="Oval"/>
              <p:cNvSpPr/>
              <p:nvPr/>
            </p:nvSpPr>
            <p:spPr>
              <a:xfrm>
                <a:off x="-2" y="3048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291" name="Oval"/>
              <p:cNvSpPr/>
              <p:nvPr/>
            </p:nvSpPr>
            <p:spPr>
              <a:xfrm>
                <a:off x="-2" y="152400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292" name="Oval"/>
              <p:cNvSpPr/>
              <p:nvPr/>
            </p:nvSpPr>
            <p:spPr>
              <a:xfrm>
                <a:off x="-2" y="-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</p:grpSp>
        <p:sp>
          <p:nvSpPr>
            <p:cNvPr id="294" name="Database"/>
            <p:cNvSpPr txBox="1"/>
            <p:nvPr/>
          </p:nvSpPr>
          <p:spPr>
            <a:xfrm>
              <a:off x="152401" y="0"/>
              <a:ext cx="1022352" cy="311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Database</a:t>
              </a:r>
            </a:p>
          </p:txBody>
        </p:sp>
      </p:grpSp>
      <p:sp>
        <p:nvSpPr>
          <p:cNvPr id="296" name="Line"/>
          <p:cNvSpPr/>
          <p:nvPr/>
        </p:nvSpPr>
        <p:spPr>
          <a:xfrm>
            <a:off x="1981198" y="3276599"/>
            <a:ext cx="3" cy="5334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762000" y="3810000"/>
            <a:ext cx="81153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Client"/>
          <p:cNvSpPr txBox="1"/>
          <p:nvPr/>
        </p:nvSpPr>
        <p:spPr>
          <a:xfrm>
            <a:off x="914400" y="533400"/>
            <a:ext cx="106680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Client</a:t>
            </a:r>
          </a:p>
        </p:txBody>
      </p:sp>
      <p:sp>
        <p:nvSpPr>
          <p:cNvPr id="299" name="SQL Requests"/>
          <p:cNvSpPr txBox="1"/>
          <p:nvPr/>
        </p:nvSpPr>
        <p:spPr>
          <a:xfrm>
            <a:off x="-1" y="33528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300" name="Shape"/>
          <p:cNvSpPr/>
          <p:nvPr/>
        </p:nvSpPr>
        <p:spPr>
          <a:xfrm>
            <a:off x="1524000" y="3352800"/>
            <a:ext cx="3048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01" name="Shape"/>
          <p:cNvSpPr/>
          <p:nvPr/>
        </p:nvSpPr>
        <p:spPr>
          <a:xfrm>
            <a:off x="24384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02" name="SQL Results"/>
          <p:cNvSpPr txBox="1"/>
          <p:nvPr/>
        </p:nvSpPr>
        <p:spPr>
          <a:xfrm>
            <a:off x="2667000" y="3429000"/>
            <a:ext cx="1182545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303" name="JDBC Driver: client calls are translated into driver-specific network protocol.…"/>
          <p:cNvSpPr txBox="1"/>
          <p:nvPr/>
        </p:nvSpPr>
        <p:spPr>
          <a:xfrm>
            <a:off x="20637" y="4457700"/>
            <a:ext cx="4932363" cy="2417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pPr>
            <a:r>
              <a:t>JDBC Driver: client calls are translated into driver-specific network protocol.</a:t>
            </a:r>
          </a:p>
          <a:p>
            <a:pPr>
              <a:buSzPct val="100000"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pPr>
            <a:r>
              <a:t>JDBC Driver: server listener translates the requests into CLI calls at server site.</a:t>
            </a:r>
          </a:p>
          <a:p>
            <a:pPr>
              <a:buSzPct val="100000"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pPr>
            <a:r>
              <a:t>All database-specific code resides on the server.</a:t>
            </a:r>
          </a:p>
          <a:p>
            <a:pPr>
              <a:buSzPct val="100000"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pPr>
            <a:r>
              <a:t>JDBC driver network protocol is not standardized.</a:t>
            </a:r>
          </a:p>
        </p:txBody>
      </p:sp>
      <p:sp>
        <p:nvSpPr>
          <p:cNvPr id="304" name="Rectangle"/>
          <p:cNvSpPr/>
          <p:nvPr/>
        </p:nvSpPr>
        <p:spPr>
          <a:xfrm>
            <a:off x="990600" y="1447800"/>
            <a:ext cx="2209800" cy="1371600"/>
          </a:xfrm>
          <a:prstGeom prst="rect">
            <a:avLst/>
          </a:prstGeom>
          <a:solidFill>
            <a:srgbClr val="CCCCFF"/>
          </a:solidFill>
          <a:ln>
            <a:solidFill>
              <a:srgbClr val="000000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307" name="Group"/>
          <p:cNvGrpSpPr/>
          <p:nvPr/>
        </p:nvGrpSpPr>
        <p:grpSpPr>
          <a:xfrm>
            <a:off x="1066800" y="1736725"/>
            <a:ext cx="1981200" cy="625475"/>
            <a:chOff x="0" y="0"/>
            <a:chExt cx="1981200" cy="625475"/>
          </a:xfrm>
        </p:grpSpPr>
        <p:sp>
          <p:nvSpPr>
            <p:cNvPr id="305" name="Rectangle"/>
            <p:cNvSpPr/>
            <p:nvPr/>
          </p:nvSpPr>
          <p:spPr>
            <a:xfrm>
              <a:off x="0" y="0"/>
              <a:ext cx="1981200" cy="625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06" name="JDBC Driver…"/>
            <p:cNvSpPr txBox="1"/>
            <p:nvPr/>
          </p:nvSpPr>
          <p:spPr>
            <a:xfrm>
              <a:off x="261322" y="5171"/>
              <a:ext cx="1458548" cy="615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b="1" sz="1800">
                  <a:solidFill>
                    <a:srgbClr val="FF0000"/>
                  </a:solidFill>
                </a:defRPr>
              </a:pPr>
              <a:r>
                <a:t>JDBC Driver</a:t>
              </a:r>
            </a:p>
            <a:p>
              <a:pPr algn="ctr">
                <a:defRPr b="1" sz="1800">
                  <a:solidFill>
                    <a:srgbClr val="FF0000"/>
                  </a:solidFill>
                </a:defRPr>
              </a:pPr>
              <a:r>
                <a:t>(Client)</a:t>
              </a:r>
            </a:p>
          </p:txBody>
        </p:sp>
      </p:grpSp>
      <p:sp>
        <p:nvSpPr>
          <p:cNvPr id="308" name="Type III: JDBC-Net-All-Java Driver"/>
          <p:cNvSpPr txBox="1"/>
          <p:nvPr/>
        </p:nvSpPr>
        <p:spPr>
          <a:xfrm>
            <a:off x="2286000" y="0"/>
            <a:ext cx="5029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/>
            <a:r>
              <a:t>Type III: JDBC-Net-All-Java Driver</a:t>
            </a:r>
          </a:p>
        </p:txBody>
      </p:sp>
      <p:sp>
        <p:nvSpPr>
          <p:cNvPr id="309" name="Shape"/>
          <p:cNvSpPr/>
          <p:nvPr/>
        </p:nvSpPr>
        <p:spPr>
          <a:xfrm>
            <a:off x="701040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10" name="Shape"/>
          <p:cNvSpPr/>
          <p:nvPr/>
        </p:nvSpPr>
        <p:spPr>
          <a:xfrm>
            <a:off x="799465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11" name="Rectangle"/>
          <p:cNvSpPr/>
          <p:nvPr/>
        </p:nvSpPr>
        <p:spPr>
          <a:xfrm>
            <a:off x="1143000" y="2895600"/>
            <a:ext cx="1905000" cy="30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12" name="Network Interface"/>
          <p:cNvSpPr txBox="1"/>
          <p:nvPr/>
        </p:nvSpPr>
        <p:spPr>
          <a:xfrm>
            <a:off x="1143000" y="2895600"/>
            <a:ext cx="1700864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313" name="Oval"/>
          <p:cNvSpPr/>
          <p:nvPr/>
        </p:nvSpPr>
        <p:spPr>
          <a:xfrm>
            <a:off x="3809998" y="14478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14" name="Oval"/>
          <p:cNvSpPr/>
          <p:nvPr/>
        </p:nvSpPr>
        <p:spPr>
          <a:xfrm>
            <a:off x="3809998" y="12954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15" name="Local Disk"/>
          <p:cNvSpPr txBox="1"/>
          <p:nvPr/>
        </p:nvSpPr>
        <p:spPr>
          <a:xfrm>
            <a:off x="3886200" y="1828800"/>
            <a:ext cx="122568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Local Disk</a:t>
            </a:r>
          </a:p>
        </p:txBody>
      </p:sp>
      <p:sp>
        <p:nvSpPr>
          <p:cNvPr id="316" name="Line"/>
          <p:cNvSpPr/>
          <p:nvPr/>
        </p:nvSpPr>
        <p:spPr>
          <a:xfrm flipH="1">
            <a:off x="3047999" y="1523999"/>
            <a:ext cx="1143004" cy="22860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 flipH="1" flipV="1">
            <a:off x="3047999" y="1066798"/>
            <a:ext cx="1219203" cy="30480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JDBC Driver Network Protocol"/>
          <p:cNvSpPr txBox="1"/>
          <p:nvPr/>
        </p:nvSpPr>
        <p:spPr>
          <a:xfrm>
            <a:off x="2057400" y="3806825"/>
            <a:ext cx="3187334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rgbClr val="FF0000"/>
                </a:solidFill>
              </a:defRPr>
            </a:lvl1pPr>
          </a:lstStyle>
          <a:p>
            <a:pPr/>
            <a:r>
              <a:t>JDBC Driver Network Protocol</a:t>
            </a:r>
          </a:p>
        </p:txBody>
      </p:sp>
      <p:sp>
        <p:nvSpPr>
          <p:cNvPr id="319" name="Network Interface"/>
          <p:cNvSpPr txBox="1"/>
          <p:nvPr/>
        </p:nvSpPr>
        <p:spPr>
          <a:xfrm>
            <a:off x="6784975" y="4173537"/>
            <a:ext cx="1700864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320" name="Rectangle"/>
          <p:cNvSpPr/>
          <p:nvPr/>
        </p:nvSpPr>
        <p:spPr>
          <a:xfrm>
            <a:off x="6784975" y="4173537"/>
            <a:ext cx="1782765" cy="336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21" name="Rectangle"/>
          <p:cNvSpPr/>
          <p:nvPr/>
        </p:nvSpPr>
        <p:spPr>
          <a:xfrm>
            <a:off x="4953000" y="4114800"/>
            <a:ext cx="3924300" cy="26209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22" name="Server"/>
          <p:cNvSpPr txBox="1"/>
          <p:nvPr/>
        </p:nvSpPr>
        <p:spPr>
          <a:xfrm>
            <a:off x="5037137" y="4441825"/>
            <a:ext cx="846139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Server</a:t>
            </a:r>
          </a:p>
        </p:txBody>
      </p:sp>
      <p:sp>
        <p:nvSpPr>
          <p:cNvPr id="323" name="Shape"/>
          <p:cNvSpPr/>
          <p:nvPr/>
        </p:nvSpPr>
        <p:spPr>
          <a:xfrm>
            <a:off x="7010400" y="4510087"/>
            <a:ext cx="304801" cy="32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24" name="Shape"/>
          <p:cNvSpPr/>
          <p:nvPr/>
        </p:nvSpPr>
        <p:spPr>
          <a:xfrm>
            <a:off x="7994650" y="4510087"/>
            <a:ext cx="304801" cy="32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327" name="Group"/>
          <p:cNvGrpSpPr/>
          <p:nvPr/>
        </p:nvGrpSpPr>
        <p:grpSpPr>
          <a:xfrm>
            <a:off x="6743698" y="4835395"/>
            <a:ext cx="1912943" cy="540005"/>
            <a:chOff x="0" y="0"/>
            <a:chExt cx="1912941" cy="540003"/>
          </a:xfrm>
        </p:grpSpPr>
        <p:sp>
          <p:nvSpPr>
            <p:cNvPr id="325" name="Rectangle"/>
            <p:cNvSpPr/>
            <p:nvPr/>
          </p:nvSpPr>
          <p:spPr>
            <a:xfrm>
              <a:off x="-1" y="3303"/>
              <a:ext cx="1912943" cy="53340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26" name="JDBC Driver…"/>
            <p:cNvSpPr txBox="1"/>
            <p:nvPr/>
          </p:nvSpPr>
          <p:spPr>
            <a:xfrm>
              <a:off x="164326" y="-1"/>
              <a:ext cx="1584282" cy="540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</a:defRPr>
              </a:pPr>
              <a:r>
                <a:t>JDBC Driver</a:t>
              </a:r>
            </a:p>
            <a:p>
              <a:pPr algn="ctr">
                <a:defRPr b="1" sz="1600">
                  <a:solidFill>
                    <a:srgbClr val="FF0000"/>
                  </a:solidFill>
                </a:defRPr>
              </a:pPr>
              <a:r>
                <a:t>(Server Listener)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6648989" y="5622255"/>
            <a:ext cx="2143628" cy="490284"/>
            <a:chOff x="-1" y="0"/>
            <a:chExt cx="2143627" cy="490282"/>
          </a:xfrm>
        </p:grpSpPr>
        <p:sp>
          <p:nvSpPr>
            <p:cNvPr id="328" name="Rectangle"/>
            <p:cNvSpPr/>
            <p:nvPr/>
          </p:nvSpPr>
          <p:spPr>
            <a:xfrm>
              <a:off x="61370" y="54643"/>
              <a:ext cx="2020893" cy="38100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29" name="Native Database Libraries…"/>
            <p:cNvSpPr txBox="1"/>
            <p:nvPr/>
          </p:nvSpPr>
          <p:spPr>
            <a:xfrm>
              <a:off x="-1" y="-1"/>
              <a:ext cx="2143628" cy="490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</a:defRPr>
              </a:pPr>
              <a:r>
                <a:t>Native Database Libraries</a:t>
              </a:r>
            </a:p>
            <a:p>
              <a:pPr algn="ctr">
                <a:defRPr b="1" sz="1400">
                  <a:solidFill>
                    <a:srgbClr val="FF0000"/>
                  </a:solidFill>
                </a:defRPr>
              </a:pPr>
              <a:r>
                <a:t>(Call Level Interface)</a:t>
              </a:r>
            </a:p>
          </p:txBody>
        </p:sp>
      </p:grpSp>
      <p:sp>
        <p:nvSpPr>
          <p:cNvPr id="331" name="Shape"/>
          <p:cNvSpPr/>
          <p:nvPr/>
        </p:nvSpPr>
        <p:spPr>
          <a:xfrm>
            <a:off x="7994649" y="5372100"/>
            <a:ext cx="368304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2" name="Shape"/>
          <p:cNvSpPr/>
          <p:nvPr/>
        </p:nvSpPr>
        <p:spPr>
          <a:xfrm>
            <a:off x="7037385" y="5372100"/>
            <a:ext cx="295278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3" name="Shape"/>
          <p:cNvSpPr/>
          <p:nvPr/>
        </p:nvSpPr>
        <p:spPr>
          <a:xfrm flipH="1" rot="5400000">
            <a:off x="6222998" y="5561012"/>
            <a:ext cx="295278" cy="30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4" name="Shape"/>
          <p:cNvSpPr/>
          <p:nvPr/>
        </p:nvSpPr>
        <p:spPr>
          <a:xfrm rot="5400000">
            <a:off x="6230141" y="5925341"/>
            <a:ext cx="304803" cy="32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5" name="Shape"/>
          <p:cNvSpPr/>
          <p:nvPr/>
        </p:nvSpPr>
        <p:spPr>
          <a:xfrm>
            <a:off x="1524000" y="26670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6" name="Shape"/>
          <p:cNvSpPr/>
          <p:nvPr/>
        </p:nvSpPr>
        <p:spPr>
          <a:xfrm>
            <a:off x="1524000" y="12954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7" name="Shape"/>
          <p:cNvSpPr/>
          <p:nvPr/>
        </p:nvSpPr>
        <p:spPr>
          <a:xfrm>
            <a:off x="2362200" y="12954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38" name="Shape"/>
          <p:cNvSpPr/>
          <p:nvPr/>
        </p:nvSpPr>
        <p:spPr>
          <a:xfrm>
            <a:off x="2362200" y="26670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"/>
          <p:cNvSpPr/>
          <p:nvPr/>
        </p:nvSpPr>
        <p:spPr>
          <a:xfrm>
            <a:off x="838199" y="457200"/>
            <a:ext cx="4527552" cy="2819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343" name="Group"/>
          <p:cNvGrpSpPr/>
          <p:nvPr/>
        </p:nvGrpSpPr>
        <p:grpSpPr>
          <a:xfrm>
            <a:off x="1143000" y="914400"/>
            <a:ext cx="1905000" cy="381000"/>
            <a:chOff x="0" y="0"/>
            <a:chExt cx="1905000" cy="381000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/>
              </a:pPr>
            </a:p>
          </p:txBody>
        </p:sp>
        <p:sp>
          <p:nvSpPr>
            <p:cNvPr id="342" name="Application"/>
            <p:cNvSpPr txBox="1"/>
            <p:nvPr/>
          </p:nvSpPr>
          <p:spPr>
            <a:xfrm>
              <a:off x="328817" y="16284"/>
              <a:ext cx="1247361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7010394" y="5029198"/>
            <a:ext cx="1174756" cy="838204"/>
            <a:chOff x="-2" y="0"/>
            <a:chExt cx="1174754" cy="838203"/>
          </a:xfrm>
        </p:grpSpPr>
        <p:grpSp>
          <p:nvGrpSpPr>
            <p:cNvPr id="348" name="Group"/>
            <p:cNvGrpSpPr/>
            <p:nvPr/>
          </p:nvGrpSpPr>
          <p:grpSpPr>
            <a:xfrm>
              <a:off x="-3" y="-1"/>
              <a:ext cx="1143009" cy="838205"/>
              <a:chOff x="-1" y="0"/>
              <a:chExt cx="1143008" cy="838203"/>
            </a:xfrm>
          </p:grpSpPr>
          <p:sp>
            <p:nvSpPr>
              <p:cNvPr id="344" name="Oval"/>
              <p:cNvSpPr/>
              <p:nvPr/>
            </p:nvSpPr>
            <p:spPr>
              <a:xfrm>
                <a:off x="-2" y="4572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345" name="Oval"/>
              <p:cNvSpPr/>
              <p:nvPr/>
            </p:nvSpPr>
            <p:spPr>
              <a:xfrm>
                <a:off x="-2" y="30480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346" name="Oval"/>
              <p:cNvSpPr/>
              <p:nvPr/>
            </p:nvSpPr>
            <p:spPr>
              <a:xfrm>
                <a:off x="-2" y="152400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347" name="Oval"/>
              <p:cNvSpPr/>
              <p:nvPr/>
            </p:nvSpPr>
            <p:spPr>
              <a:xfrm>
                <a:off x="-2" y="-1"/>
                <a:ext cx="1143009" cy="381003"/>
              </a:xfrm>
              <a:prstGeom prst="ellipse">
                <a:avLst/>
              </a:prstGeom>
              <a:solidFill>
                <a:srgbClr val="CC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800"/>
                </a:pPr>
              </a:p>
            </p:txBody>
          </p:sp>
        </p:grpSp>
        <p:sp>
          <p:nvSpPr>
            <p:cNvPr id="349" name="Database"/>
            <p:cNvSpPr txBox="1"/>
            <p:nvPr/>
          </p:nvSpPr>
          <p:spPr>
            <a:xfrm>
              <a:off x="152401" y="0"/>
              <a:ext cx="1022352" cy="311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Database</a:t>
              </a:r>
            </a:p>
          </p:txBody>
        </p:sp>
      </p:grpSp>
      <p:sp>
        <p:nvSpPr>
          <p:cNvPr id="351" name="Line"/>
          <p:cNvSpPr/>
          <p:nvPr/>
        </p:nvSpPr>
        <p:spPr>
          <a:xfrm>
            <a:off x="1981198" y="3276599"/>
            <a:ext cx="3" cy="5334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762000" y="3810000"/>
            <a:ext cx="81153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Client"/>
          <p:cNvSpPr txBox="1"/>
          <p:nvPr/>
        </p:nvSpPr>
        <p:spPr>
          <a:xfrm>
            <a:off x="914400" y="533400"/>
            <a:ext cx="106680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Client</a:t>
            </a:r>
          </a:p>
        </p:txBody>
      </p:sp>
      <p:sp>
        <p:nvSpPr>
          <p:cNvPr id="354" name="SQL Requests"/>
          <p:cNvSpPr txBox="1"/>
          <p:nvPr/>
        </p:nvSpPr>
        <p:spPr>
          <a:xfrm>
            <a:off x="-1" y="33528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355" name="Shape"/>
          <p:cNvSpPr/>
          <p:nvPr/>
        </p:nvSpPr>
        <p:spPr>
          <a:xfrm>
            <a:off x="1524000" y="3352800"/>
            <a:ext cx="3048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56" name="Shape"/>
          <p:cNvSpPr/>
          <p:nvPr/>
        </p:nvSpPr>
        <p:spPr>
          <a:xfrm>
            <a:off x="24384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57" name="SQL Results"/>
          <p:cNvSpPr txBox="1"/>
          <p:nvPr/>
        </p:nvSpPr>
        <p:spPr>
          <a:xfrm>
            <a:off x="2667000" y="3429000"/>
            <a:ext cx="1182545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358" name="JDBC Driver: 100% java and use no CLI native libraries.…"/>
          <p:cNvSpPr txBox="1"/>
          <p:nvPr/>
        </p:nvSpPr>
        <p:spPr>
          <a:xfrm>
            <a:off x="20637" y="4457700"/>
            <a:ext cx="4932363" cy="15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pPr>
            <a:r>
              <a:t>JDBC Driver: 100% java and use no CLI native libraries.</a:t>
            </a:r>
          </a:p>
          <a:p>
            <a:pPr>
              <a:buSzPct val="100000"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pPr>
            <a:r>
              <a:t>Support applets containing the driver to be downloaded over the network, I.e., applets can communicate directly with the database.</a:t>
            </a:r>
          </a:p>
        </p:txBody>
      </p:sp>
      <p:sp>
        <p:nvSpPr>
          <p:cNvPr id="359" name="Rectangle"/>
          <p:cNvSpPr/>
          <p:nvPr/>
        </p:nvSpPr>
        <p:spPr>
          <a:xfrm>
            <a:off x="990600" y="1447800"/>
            <a:ext cx="2209800" cy="1371600"/>
          </a:xfrm>
          <a:prstGeom prst="rect">
            <a:avLst/>
          </a:prstGeom>
          <a:solidFill>
            <a:srgbClr val="CCCCFF"/>
          </a:solidFill>
          <a:ln>
            <a:solidFill>
              <a:srgbClr val="000000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362" name="Group"/>
          <p:cNvGrpSpPr/>
          <p:nvPr/>
        </p:nvGrpSpPr>
        <p:grpSpPr>
          <a:xfrm>
            <a:off x="1066800" y="1736725"/>
            <a:ext cx="1981200" cy="625475"/>
            <a:chOff x="0" y="0"/>
            <a:chExt cx="1981200" cy="625475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1981200" cy="625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61" name="JDBC Driver"/>
            <p:cNvSpPr txBox="1"/>
            <p:nvPr/>
          </p:nvSpPr>
          <p:spPr>
            <a:xfrm>
              <a:off x="287832" y="138522"/>
              <a:ext cx="1405528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0000"/>
                  </a:solidFill>
                </a:defRPr>
              </a:lvl1pPr>
            </a:lstStyle>
            <a:p>
              <a:pPr/>
              <a:r>
                <a:t>JDBC Driver</a:t>
              </a:r>
            </a:p>
          </p:txBody>
        </p:sp>
      </p:grpSp>
      <p:sp>
        <p:nvSpPr>
          <p:cNvPr id="363" name="Type IV: Native-Protocol-All-Java Driver"/>
          <p:cNvSpPr txBox="1"/>
          <p:nvPr/>
        </p:nvSpPr>
        <p:spPr>
          <a:xfrm>
            <a:off x="2286000" y="0"/>
            <a:ext cx="5410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/>
            <a:r>
              <a:t>Type IV: Native-Protocol-All-Java Driver</a:t>
            </a:r>
          </a:p>
        </p:txBody>
      </p:sp>
      <p:sp>
        <p:nvSpPr>
          <p:cNvPr id="364" name="Shape"/>
          <p:cNvSpPr/>
          <p:nvPr/>
        </p:nvSpPr>
        <p:spPr>
          <a:xfrm>
            <a:off x="701040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65" name="Shape"/>
          <p:cNvSpPr/>
          <p:nvPr/>
        </p:nvSpPr>
        <p:spPr>
          <a:xfrm>
            <a:off x="7994650" y="3886200"/>
            <a:ext cx="304801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66" name="Rectangle"/>
          <p:cNvSpPr/>
          <p:nvPr/>
        </p:nvSpPr>
        <p:spPr>
          <a:xfrm>
            <a:off x="1143000" y="2895600"/>
            <a:ext cx="1905000" cy="30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67" name="Network Interface"/>
          <p:cNvSpPr txBox="1"/>
          <p:nvPr/>
        </p:nvSpPr>
        <p:spPr>
          <a:xfrm>
            <a:off x="1143000" y="2895600"/>
            <a:ext cx="1700864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368" name="Oval"/>
          <p:cNvSpPr/>
          <p:nvPr/>
        </p:nvSpPr>
        <p:spPr>
          <a:xfrm>
            <a:off x="3809998" y="14478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69" name="Oval"/>
          <p:cNvSpPr/>
          <p:nvPr/>
        </p:nvSpPr>
        <p:spPr>
          <a:xfrm>
            <a:off x="3809998" y="12954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70" name="Local Disk"/>
          <p:cNvSpPr txBox="1"/>
          <p:nvPr/>
        </p:nvSpPr>
        <p:spPr>
          <a:xfrm>
            <a:off x="3886200" y="1828800"/>
            <a:ext cx="1225680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Local Disk</a:t>
            </a:r>
          </a:p>
        </p:txBody>
      </p:sp>
      <p:sp>
        <p:nvSpPr>
          <p:cNvPr id="371" name="Line"/>
          <p:cNvSpPr/>
          <p:nvPr/>
        </p:nvSpPr>
        <p:spPr>
          <a:xfrm flipH="1">
            <a:off x="3047999" y="1523999"/>
            <a:ext cx="1143004" cy="22860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H="1" flipV="1">
            <a:off x="3047999" y="1066798"/>
            <a:ext cx="1219203" cy="30480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Proprietary DB Protocol (in Java)"/>
          <p:cNvSpPr txBox="1"/>
          <p:nvPr/>
        </p:nvSpPr>
        <p:spPr>
          <a:xfrm>
            <a:off x="1600200" y="3810000"/>
            <a:ext cx="3422408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rgbClr val="FF0000"/>
                </a:solidFill>
              </a:defRPr>
            </a:lvl1pPr>
          </a:lstStyle>
          <a:p>
            <a:pPr/>
            <a:r>
              <a:t>Proprietary DB Protocol (in Java)</a:t>
            </a:r>
          </a:p>
        </p:txBody>
      </p:sp>
      <p:sp>
        <p:nvSpPr>
          <p:cNvPr id="374" name="Network Interface"/>
          <p:cNvSpPr txBox="1"/>
          <p:nvPr/>
        </p:nvSpPr>
        <p:spPr>
          <a:xfrm>
            <a:off x="6784975" y="4173537"/>
            <a:ext cx="1700864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Network Interface</a:t>
            </a:r>
          </a:p>
        </p:txBody>
      </p:sp>
      <p:sp>
        <p:nvSpPr>
          <p:cNvPr id="375" name="Rectangle"/>
          <p:cNvSpPr/>
          <p:nvPr/>
        </p:nvSpPr>
        <p:spPr>
          <a:xfrm>
            <a:off x="6784975" y="4173537"/>
            <a:ext cx="1782765" cy="336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76" name="Rectangle"/>
          <p:cNvSpPr/>
          <p:nvPr/>
        </p:nvSpPr>
        <p:spPr>
          <a:xfrm>
            <a:off x="5105400" y="4114800"/>
            <a:ext cx="3771900" cy="26209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77" name="Server"/>
          <p:cNvSpPr txBox="1"/>
          <p:nvPr/>
        </p:nvSpPr>
        <p:spPr>
          <a:xfrm>
            <a:off x="5410200" y="4419600"/>
            <a:ext cx="846138" cy="3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Server</a:t>
            </a:r>
          </a:p>
        </p:txBody>
      </p:sp>
      <p:sp>
        <p:nvSpPr>
          <p:cNvPr id="378" name="Shape"/>
          <p:cNvSpPr/>
          <p:nvPr/>
        </p:nvSpPr>
        <p:spPr>
          <a:xfrm>
            <a:off x="7010400" y="4510087"/>
            <a:ext cx="304801" cy="32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79" name="Shape"/>
          <p:cNvSpPr/>
          <p:nvPr/>
        </p:nvSpPr>
        <p:spPr>
          <a:xfrm>
            <a:off x="7994650" y="4510087"/>
            <a:ext cx="304801" cy="32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80" name="Shape"/>
          <p:cNvSpPr/>
          <p:nvPr/>
        </p:nvSpPr>
        <p:spPr>
          <a:xfrm>
            <a:off x="1524000" y="26670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81" name="Shape"/>
          <p:cNvSpPr/>
          <p:nvPr/>
        </p:nvSpPr>
        <p:spPr>
          <a:xfrm>
            <a:off x="1524000" y="12954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82" name="Shape"/>
          <p:cNvSpPr/>
          <p:nvPr/>
        </p:nvSpPr>
        <p:spPr>
          <a:xfrm>
            <a:off x="2362200" y="12954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83" name="Shape"/>
          <p:cNvSpPr/>
          <p:nvPr/>
        </p:nvSpPr>
        <p:spPr>
          <a:xfrm>
            <a:off x="2362200" y="26670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uare"/>
          <p:cNvSpPr/>
          <p:nvPr/>
        </p:nvSpPr>
        <p:spPr>
          <a:xfrm>
            <a:off x="0" y="76200"/>
            <a:ext cx="1676400" cy="1676400"/>
          </a:xfrm>
          <a:prstGeom prst="rect">
            <a:avLst/>
          </a:prstGeom>
          <a:solidFill>
            <a:srgbClr val="B2B2B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386" name="JDBC Drivers (Fig.)"/>
          <p:cNvSpPr txBox="1"/>
          <p:nvPr>
            <p:ph type="title" idx="4294967295"/>
          </p:nvPr>
        </p:nvSpPr>
        <p:spPr>
          <a:xfrm>
            <a:off x="685800" y="609598"/>
            <a:ext cx="7772400" cy="11430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JDBC Drivers (Fig.)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177800" y="330196"/>
            <a:ext cx="1092200" cy="6273808"/>
            <a:chOff x="0" y="0"/>
            <a:chExt cx="1092200" cy="6273807"/>
          </a:xfrm>
        </p:grpSpPr>
        <p:sp>
          <p:nvSpPr>
            <p:cNvPr id="387" name="Rectangle"/>
            <p:cNvSpPr/>
            <p:nvPr/>
          </p:nvSpPr>
          <p:spPr>
            <a:xfrm>
              <a:off x="0" y="-1"/>
              <a:ext cx="1092200" cy="6273808"/>
            </a:xfrm>
            <a:prstGeom prst="rect">
              <a:avLst/>
            </a:prstGeom>
            <a:solidFill>
              <a:srgbClr val="000000"/>
            </a:solidFill>
            <a:ln w="50800" cap="flat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388" name="JDBC"/>
            <p:cNvSpPr txBox="1"/>
            <p:nvPr/>
          </p:nvSpPr>
          <p:spPr>
            <a:xfrm>
              <a:off x="90983" y="2901952"/>
              <a:ext cx="910233" cy="4699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JDBC</a:t>
              </a:r>
            </a:p>
          </p:txBody>
        </p:sp>
      </p:grpSp>
      <p:grpSp>
        <p:nvGrpSpPr>
          <p:cNvPr id="392" name="Group"/>
          <p:cNvGrpSpPr/>
          <p:nvPr/>
        </p:nvGrpSpPr>
        <p:grpSpPr>
          <a:xfrm>
            <a:off x="1549400" y="1778000"/>
            <a:ext cx="1930400" cy="939800"/>
            <a:chOff x="0" y="0"/>
            <a:chExt cx="1930400" cy="939800"/>
          </a:xfrm>
        </p:grpSpPr>
        <p:sp>
          <p:nvSpPr>
            <p:cNvPr id="390" name="Oval"/>
            <p:cNvSpPr/>
            <p:nvPr/>
          </p:nvSpPr>
          <p:spPr>
            <a:xfrm>
              <a:off x="0" y="0"/>
              <a:ext cx="1930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391" name="Type I…"/>
            <p:cNvSpPr txBox="1"/>
            <p:nvPr/>
          </p:nvSpPr>
          <p:spPr>
            <a:xfrm>
              <a:off x="366017" y="50800"/>
              <a:ext cx="1198365" cy="838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t>Type I</a:t>
              </a:r>
              <a:endParaRPr sz="1800">
                <a:solidFill>
                  <a:srgbClr val="808080"/>
                </a:solidFill>
              </a:endParaRPr>
            </a:p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t>“Bridge”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1549400" y="2959100"/>
            <a:ext cx="1930400" cy="939800"/>
            <a:chOff x="0" y="0"/>
            <a:chExt cx="1930400" cy="939800"/>
          </a:xfrm>
        </p:grpSpPr>
        <p:sp>
          <p:nvSpPr>
            <p:cNvPr id="393" name="Oval"/>
            <p:cNvSpPr/>
            <p:nvPr/>
          </p:nvSpPr>
          <p:spPr>
            <a:xfrm>
              <a:off x="0" y="0"/>
              <a:ext cx="1930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394" name="Type II…"/>
            <p:cNvSpPr txBox="1"/>
            <p:nvPr/>
          </p:nvSpPr>
          <p:spPr>
            <a:xfrm>
              <a:off x="360287" y="36512"/>
              <a:ext cx="1209824" cy="866775"/>
            </a:xfrm>
            <a:prstGeom prst="rect">
              <a:avLst/>
            </a:prstGeom>
            <a:solidFill>
              <a:schemeClr val="accent3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Type II</a:t>
              </a:r>
              <a:endParaRPr sz="1800">
                <a:solidFill>
                  <a:srgbClr val="808080"/>
                </a:solidFill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“Native”</a:t>
              </a:r>
            </a:p>
          </p:txBody>
        </p:sp>
      </p:grpSp>
      <p:grpSp>
        <p:nvGrpSpPr>
          <p:cNvPr id="398" name="Group"/>
          <p:cNvGrpSpPr/>
          <p:nvPr/>
        </p:nvGrpSpPr>
        <p:grpSpPr>
          <a:xfrm>
            <a:off x="1549400" y="4254500"/>
            <a:ext cx="1930400" cy="939800"/>
            <a:chOff x="0" y="0"/>
            <a:chExt cx="1930400" cy="939800"/>
          </a:xfrm>
        </p:grpSpPr>
        <p:sp>
          <p:nvSpPr>
            <p:cNvPr id="396" name="Oval"/>
            <p:cNvSpPr/>
            <p:nvPr/>
          </p:nvSpPr>
          <p:spPr>
            <a:xfrm>
              <a:off x="0" y="0"/>
              <a:ext cx="1930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397" name="Type III…"/>
            <p:cNvSpPr txBox="1"/>
            <p:nvPr/>
          </p:nvSpPr>
          <p:spPr>
            <a:xfrm>
              <a:off x="239539" y="131762"/>
              <a:ext cx="1451322" cy="676275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Type III</a:t>
              </a:r>
              <a:endParaRPr>
                <a:solidFill>
                  <a:srgbClr val="808080"/>
                </a:solidFill>
              </a:endParaRPr>
            </a:p>
            <a:p>
              <a:pPr>
                <a:defRPr sz="1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“Middleware”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1489308" y="5549900"/>
            <a:ext cx="1930402" cy="939802"/>
            <a:chOff x="0" y="0"/>
            <a:chExt cx="1930401" cy="939801"/>
          </a:xfrm>
        </p:grpSpPr>
        <p:sp>
          <p:nvSpPr>
            <p:cNvPr id="399" name="Oval"/>
            <p:cNvSpPr/>
            <p:nvPr/>
          </p:nvSpPr>
          <p:spPr>
            <a:xfrm>
              <a:off x="0" y="0"/>
              <a:ext cx="1930402" cy="939802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400" name="Type IV…"/>
            <p:cNvSpPr txBox="1"/>
            <p:nvPr/>
          </p:nvSpPr>
          <p:spPr>
            <a:xfrm>
              <a:off x="422508" y="101600"/>
              <a:ext cx="1092807" cy="736600"/>
            </a:xfrm>
            <a:prstGeom prst="rect">
              <a:avLst/>
            </a:prstGeom>
            <a:gradFill flip="none" rotWithShape="1">
              <a:gsLst>
                <a:gs pos="0">
                  <a:srgbClr val="39B7D8"/>
                </a:gs>
                <a:gs pos="100000">
                  <a:schemeClr val="accent5">
                    <a:hueOff val="249502"/>
                    <a:satOff val="48101"/>
                    <a:lumOff val="28891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/>
            <a:p>
              <a:pPr>
                <a:defRPr sz="2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Type IV</a:t>
              </a:r>
              <a:endParaRPr>
                <a:solidFill>
                  <a:srgbClr val="808080"/>
                </a:solidFill>
              </a:endParaRPr>
            </a:p>
            <a:p>
              <a:pPr>
                <a:defRPr sz="2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“Pure”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3987800" y="1778000"/>
            <a:ext cx="1549400" cy="939800"/>
            <a:chOff x="0" y="0"/>
            <a:chExt cx="1549400" cy="939800"/>
          </a:xfrm>
        </p:grpSpPr>
        <p:sp>
          <p:nvSpPr>
            <p:cNvPr id="402" name="Oval"/>
            <p:cNvSpPr/>
            <p:nvPr/>
          </p:nvSpPr>
          <p:spPr>
            <a:xfrm>
              <a:off x="0" y="0"/>
              <a:ext cx="1549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CCCC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403" name="ODBC"/>
            <p:cNvSpPr txBox="1"/>
            <p:nvPr/>
          </p:nvSpPr>
          <p:spPr>
            <a:xfrm>
              <a:off x="277241" y="234950"/>
              <a:ext cx="994917" cy="4699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ODBC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121395" y="1778000"/>
            <a:ext cx="1473207" cy="939800"/>
            <a:chOff x="-1" y="0"/>
            <a:chExt cx="1473206" cy="939800"/>
          </a:xfrm>
        </p:grpSpPr>
        <p:sp>
          <p:nvSpPr>
            <p:cNvPr id="405" name="Oval"/>
            <p:cNvSpPr/>
            <p:nvPr/>
          </p:nvSpPr>
          <p:spPr>
            <a:xfrm>
              <a:off x="-2" y="0"/>
              <a:ext cx="1473207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CCCC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406" name="ODBC…"/>
            <p:cNvSpPr txBox="1"/>
            <p:nvPr/>
          </p:nvSpPr>
          <p:spPr>
            <a:xfrm>
              <a:off x="286768" y="114300"/>
              <a:ext cx="918716" cy="711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ODBC</a:t>
              </a:r>
              <a:endParaRPr>
                <a:solidFill>
                  <a:srgbClr val="808080"/>
                </a:solidFill>
              </a:endParaRPr>
            </a:p>
            <a:p>
              <a:pPr>
                <a:defRPr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Driver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8026398" y="1778000"/>
            <a:ext cx="939806" cy="1016003"/>
            <a:chOff x="-1" y="0"/>
            <a:chExt cx="939805" cy="1016002"/>
          </a:xfrm>
        </p:grpSpPr>
        <p:sp>
          <p:nvSpPr>
            <p:cNvPr id="408" name="Oval"/>
            <p:cNvSpPr/>
            <p:nvPr/>
          </p:nvSpPr>
          <p:spPr>
            <a:xfrm>
              <a:off x="1585" y="838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09" name="Oval"/>
            <p:cNvSpPr/>
            <p:nvPr/>
          </p:nvSpPr>
          <p:spPr>
            <a:xfrm>
              <a:off x="-2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0" name="Oval"/>
            <p:cNvSpPr/>
            <p:nvPr/>
          </p:nvSpPr>
          <p:spPr>
            <a:xfrm>
              <a:off x="1585" y="762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1" name="Oval"/>
            <p:cNvSpPr/>
            <p:nvPr/>
          </p:nvSpPr>
          <p:spPr>
            <a:xfrm>
              <a:off x="1585" y="685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2" name="Oval"/>
            <p:cNvSpPr/>
            <p:nvPr/>
          </p:nvSpPr>
          <p:spPr>
            <a:xfrm>
              <a:off x="1585" y="609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3" name="Oval"/>
            <p:cNvSpPr/>
            <p:nvPr/>
          </p:nvSpPr>
          <p:spPr>
            <a:xfrm>
              <a:off x="1585" y="533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4" name="Oval"/>
            <p:cNvSpPr/>
            <p:nvPr/>
          </p:nvSpPr>
          <p:spPr>
            <a:xfrm>
              <a:off x="1585" y="457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5" name="Oval"/>
            <p:cNvSpPr/>
            <p:nvPr/>
          </p:nvSpPr>
          <p:spPr>
            <a:xfrm>
              <a:off x="1585" y="381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6" name="Oval"/>
            <p:cNvSpPr/>
            <p:nvPr/>
          </p:nvSpPr>
          <p:spPr>
            <a:xfrm>
              <a:off x="1585" y="304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7" name="Oval"/>
            <p:cNvSpPr/>
            <p:nvPr/>
          </p:nvSpPr>
          <p:spPr>
            <a:xfrm>
              <a:off x="1585" y="228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8" name="Oval"/>
            <p:cNvSpPr/>
            <p:nvPr/>
          </p:nvSpPr>
          <p:spPr>
            <a:xfrm>
              <a:off x="1585" y="152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9" name="Oval"/>
            <p:cNvSpPr/>
            <p:nvPr/>
          </p:nvSpPr>
          <p:spPr>
            <a:xfrm>
              <a:off x="1585" y="76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0" name="Oval"/>
            <p:cNvSpPr/>
            <p:nvPr/>
          </p:nvSpPr>
          <p:spPr>
            <a:xfrm>
              <a:off x="1585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4254500" y="2959100"/>
            <a:ext cx="1549400" cy="939800"/>
            <a:chOff x="0" y="0"/>
            <a:chExt cx="1549400" cy="939800"/>
          </a:xfrm>
        </p:grpSpPr>
        <p:sp>
          <p:nvSpPr>
            <p:cNvPr id="422" name="Oval"/>
            <p:cNvSpPr/>
            <p:nvPr/>
          </p:nvSpPr>
          <p:spPr>
            <a:xfrm>
              <a:off x="0" y="0"/>
              <a:ext cx="1549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CCCC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423" name="CLI (.lib)"/>
            <p:cNvSpPr txBox="1"/>
            <p:nvPr/>
          </p:nvSpPr>
          <p:spPr>
            <a:xfrm>
              <a:off x="190499" y="220662"/>
              <a:ext cx="1294507" cy="498475"/>
            </a:xfrm>
            <a:prstGeom prst="rect">
              <a:avLst/>
            </a:prstGeom>
            <a:solidFill>
              <a:schemeClr val="accent3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CLI (.lib)</a:t>
              </a:r>
            </a:p>
          </p:txBody>
        </p:sp>
      </p:grpSp>
      <p:grpSp>
        <p:nvGrpSpPr>
          <p:cNvPr id="427" name="Group"/>
          <p:cNvGrpSpPr/>
          <p:nvPr/>
        </p:nvGrpSpPr>
        <p:grpSpPr>
          <a:xfrm>
            <a:off x="5664200" y="4216400"/>
            <a:ext cx="1778000" cy="939800"/>
            <a:chOff x="0" y="0"/>
            <a:chExt cx="1778000" cy="939800"/>
          </a:xfrm>
        </p:grpSpPr>
        <p:sp>
          <p:nvSpPr>
            <p:cNvPr id="425" name="Oval"/>
            <p:cNvSpPr/>
            <p:nvPr/>
          </p:nvSpPr>
          <p:spPr>
            <a:xfrm>
              <a:off x="0" y="0"/>
              <a:ext cx="17780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426" name="Middleware…"/>
            <p:cNvSpPr txBox="1"/>
            <p:nvPr/>
          </p:nvSpPr>
          <p:spPr>
            <a:xfrm>
              <a:off x="228599" y="157162"/>
              <a:ext cx="1294117" cy="625475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/>
            <a:p>
              <a:pPr>
                <a:defRPr sz="1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Middleware</a:t>
              </a:r>
              <a:endParaRPr>
                <a:solidFill>
                  <a:srgbClr val="808080"/>
                </a:solidFill>
              </a:endParaRPr>
            </a:p>
            <a:p>
              <a:pPr>
                <a:defRPr sz="1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Server</a:t>
              </a: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8026398" y="2921000"/>
            <a:ext cx="939806" cy="1016003"/>
            <a:chOff x="-1" y="0"/>
            <a:chExt cx="939805" cy="1016002"/>
          </a:xfrm>
        </p:grpSpPr>
        <p:sp>
          <p:nvSpPr>
            <p:cNvPr id="428" name="Oval"/>
            <p:cNvSpPr/>
            <p:nvPr/>
          </p:nvSpPr>
          <p:spPr>
            <a:xfrm>
              <a:off x="1585" y="838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9" name="Oval"/>
            <p:cNvSpPr/>
            <p:nvPr/>
          </p:nvSpPr>
          <p:spPr>
            <a:xfrm>
              <a:off x="-2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0" name="Oval"/>
            <p:cNvSpPr/>
            <p:nvPr/>
          </p:nvSpPr>
          <p:spPr>
            <a:xfrm>
              <a:off x="1585" y="762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1" name="Oval"/>
            <p:cNvSpPr/>
            <p:nvPr/>
          </p:nvSpPr>
          <p:spPr>
            <a:xfrm>
              <a:off x="1585" y="685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2" name="Oval"/>
            <p:cNvSpPr/>
            <p:nvPr/>
          </p:nvSpPr>
          <p:spPr>
            <a:xfrm>
              <a:off x="1585" y="609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3" name="Oval"/>
            <p:cNvSpPr/>
            <p:nvPr/>
          </p:nvSpPr>
          <p:spPr>
            <a:xfrm>
              <a:off x="1585" y="533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4" name="Oval"/>
            <p:cNvSpPr/>
            <p:nvPr/>
          </p:nvSpPr>
          <p:spPr>
            <a:xfrm>
              <a:off x="1585" y="457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5" name="Oval"/>
            <p:cNvSpPr/>
            <p:nvPr/>
          </p:nvSpPr>
          <p:spPr>
            <a:xfrm>
              <a:off x="1585" y="381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6" name="Oval"/>
            <p:cNvSpPr/>
            <p:nvPr/>
          </p:nvSpPr>
          <p:spPr>
            <a:xfrm>
              <a:off x="1585" y="304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7" name="Oval"/>
            <p:cNvSpPr/>
            <p:nvPr/>
          </p:nvSpPr>
          <p:spPr>
            <a:xfrm>
              <a:off x="1585" y="228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8" name="Oval"/>
            <p:cNvSpPr/>
            <p:nvPr/>
          </p:nvSpPr>
          <p:spPr>
            <a:xfrm>
              <a:off x="1585" y="152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9" name="Oval"/>
            <p:cNvSpPr/>
            <p:nvPr/>
          </p:nvSpPr>
          <p:spPr>
            <a:xfrm>
              <a:off x="1585" y="76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0" name="Oval"/>
            <p:cNvSpPr/>
            <p:nvPr/>
          </p:nvSpPr>
          <p:spPr>
            <a:xfrm>
              <a:off x="1585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455" name="Group"/>
          <p:cNvGrpSpPr/>
          <p:nvPr/>
        </p:nvGrpSpPr>
        <p:grpSpPr>
          <a:xfrm>
            <a:off x="8026398" y="4216400"/>
            <a:ext cx="939806" cy="1016003"/>
            <a:chOff x="-1" y="0"/>
            <a:chExt cx="939805" cy="1016002"/>
          </a:xfrm>
        </p:grpSpPr>
        <p:sp>
          <p:nvSpPr>
            <p:cNvPr id="442" name="Oval"/>
            <p:cNvSpPr/>
            <p:nvPr/>
          </p:nvSpPr>
          <p:spPr>
            <a:xfrm>
              <a:off x="1585" y="838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3" name="Oval"/>
            <p:cNvSpPr/>
            <p:nvPr/>
          </p:nvSpPr>
          <p:spPr>
            <a:xfrm>
              <a:off x="-2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4" name="Oval"/>
            <p:cNvSpPr/>
            <p:nvPr/>
          </p:nvSpPr>
          <p:spPr>
            <a:xfrm>
              <a:off x="1585" y="762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5" name="Oval"/>
            <p:cNvSpPr/>
            <p:nvPr/>
          </p:nvSpPr>
          <p:spPr>
            <a:xfrm>
              <a:off x="1585" y="685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6" name="Oval"/>
            <p:cNvSpPr/>
            <p:nvPr/>
          </p:nvSpPr>
          <p:spPr>
            <a:xfrm>
              <a:off x="1585" y="609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7" name="Oval"/>
            <p:cNvSpPr/>
            <p:nvPr/>
          </p:nvSpPr>
          <p:spPr>
            <a:xfrm>
              <a:off x="1585" y="533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8" name="Oval"/>
            <p:cNvSpPr/>
            <p:nvPr/>
          </p:nvSpPr>
          <p:spPr>
            <a:xfrm>
              <a:off x="1585" y="457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9" name="Oval"/>
            <p:cNvSpPr/>
            <p:nvPr/>
          </p:nvSpPr>
          <p:spPr>
            <a:xfrm>
              <a:off x="1585" y="381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0" name="Oval"/>
            <p:cNvSpPr/>
            <p:nvPr/>
          </p:nvSpPr>
          <p:spPr>
            <a:xfrm>
              <a:off x="1585" y="304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1" name="Oval"/>
            <p:cNvSpPr/>
            <p:nvPr/>
          </p:nvSpPr>
          <p:spPr>
            <a:xfrm>
              <a:off x="1585" y="228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2" name="Oval"/>
            <p:cNvSpPr/>
            <p:nvPr/>
          </p:nvSpPr>
          <p:spPr>
            <a:xfrm>
              <a:off x="1585" y="152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3" name="Oval"/>
            <p:cNvSpPr/>
            <p:nvPr/>
          </p:nvSpPr>
          <p:spPr>
            <a:xfrm>
              <a:off x="1585" y="76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4" name="Oval"/>
            <p:cNvSpPr/>
            <p:nvPr/>
          </p:nvSpPr>
          <p:spPr>
            <a:xfrm>
              <a:off x="1585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8026398" y="5511800"/>
            <a:ext cx="939806" cy="1016003"/>
            <a:chOff x="-1" y="0"/>
            <a:chExt cx="939805" cy="1016002"/>
          </a:xfrm>
        </p:grpSpPr>
        <p:sp>
          <p:nvSpPr>
            <p:cNvPr id="456" name="Oval"/>
            <p:cNvSpPr/>
            <p:nvPr/>
          </p:nvSpPr>
          <p:spPr>
            <a:xfrm>
              <a:off x="1585" y="838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7" name="Oval"/>
            <p:cNvSpPr/>
            <p:nvPr/>
          </p:nvSpPr>
          <p:spPr>
            <a:xfrm>
              <a:off x="-2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8" name="Oval"/>
            <p:cNvSpPr/>
            <p:nvPr/>
          </p:nvSpPr>
          <p:spPr>
            <a:xfrm>
              <a:off x="1585" y="762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9" name="Oval"/>
            <p:cNvSpPr/>
            <p:nvPr/>
          </p:nvSpPr>
          <p:spPr>
            <a:xfrm>
              <a:off x="1585" y="685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0" name="Oval"/>
            <p:cNvSpPr/>
            <p:nvPr/>
          </p:nvSpPr>
          <p:spPr>
            <a:xfrm>
              <a:off x="1585" y="609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1" name="Oval"/>
            <p:cNvSpPr/>
            <p:nvPr/>
          </p:nvSpPr>
          <p:spPr>
            <a:xfrm>
              <a:off x="1585" y="533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2" name="Oval"/>
            <p:cNvSpPr/>
            <p:nvPr/>
          </p:nvSpPr>
          <p:spPr>
            <a:xfrm>
              <a:off x="1585" y="457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3" name="Oval"/>
            <p:cNvSpPr/>
            <p:nvPr/>
          </p:nvSpPr>
          <p:spPr>
            <a:xfrm>
              <a:off x="1585" y="381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4" name="Oval"/>
            <p:cNvSpPr/>
            <p:nvPr/>
          </p:nvSpPr>
          <p:spPr>
            <a:xfrm>
              <a:off x="1585" y="304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5" name="Oval"/>
            <p:cNvSpPr/>
            <p:nvPr/>
          </p:nvSpPr>
          <p:spPr>
            <a:xfrm>
              <a:off x="1585" y="228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6" name="Oval"/>
            <p:cNvSpPr/>
            <p:nvPr/>
          </p:nvSpPr>
          <p:spPr>
            <a:xfrm>
              <a:off x="1585" y="152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7" name="Oval"/>
            <p:cNvSpPr/>
            <p:nvPr/>
          </p:nvSpPr>
          <p:spPr>
            <a:xfrm>
              <a:off x="1585" y="76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8" name="Oval"/>
            <p:cNvSpPr/>
            <p:nvPr/>
          </p:nvSpPr>
          <p:spPr>
            <a:xfrm>
              <a:off x="1585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470" name="Line"/>
          <p:cNvSpPr/>
          <p:nvPr/>
        </p:nvSpPr>
        <p:spPr>
          <a:xfrm>
            <a:off x="3429000" y="6019800"/>
            <a:ext cx="4495802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1" name="Line"/>
          <p:cNvSpPr/>
          <p:nvPr/>
        </p:nvSpPr>
        <p:spPr>
          <a:xfrm>
            <a:off x="3429000" y="4724400"/>
            <a:ext cx="2209801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2" name="Line"/>
          <p:cNvSpPr/>
          <p:nvPr/>
        </p:nvSpPr>
        <p:spPr>
          <a:xfrm>
            <a:off x="3467100" y="34290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3" name="Line"/>
          <p:cNvSpPr/>
          <p:nvPr/>
        </p:nvSpPr>
        <p:spPr>
          <a:xfrm>
            <a:off x="3467100" y="2209800"/>
            <a:ext cx="4953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4" name="Line"/>
          <p:cNvSpPr/>
          <p:nvPr/>
        </p:nvSpPr>
        <p:spPr>
          <a:xfrm>
            <a:off x="5372100" y="22098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5" name="Line"/>
          <p:cNvSpPr/>
          <p:nvPr/>
        </p:nvSpPr>
        <p:spPr>
          <a:xfrm>
            <a:off x="7277100" y="22098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6" name="Line"/>
          <p:cNvSpPr/>
          <p:nvPr/>
        </p:nvSpPr>
        <p:spPr>
          <a:xfrm>
            <a:off x="5791200" y="3429000"/>
            <a:ext cx="2209801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7" name="Line"/>
          <p:cNvSpPr/>
          <p:nvPr/>
        </p:nvSpPr>
        <p:spPr>
          <a:xfrm>
            <a:off x="7391400" y="4724400"/>
            <a:ext cx="609602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8" name="Line"/>
          <p:cNvSpPr/>
          <p:nvPr/>
        </p:nvSpPr>
        <p:spPr>
          <a:xfrm>
            <a:off x="1143000" y="3429000"/>
            <a:ext cx="381003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9" name="Line"/>
          <p:cNvSpPr/>
          <p:nvPr/>
        </p:nvSpPr>
        <p:spPr>
          <a:xfrm>
            <a:off x="800100" y="22098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0" name="Line"/>
          <p:cNvSpPr/>
          <p:nvPr/>
        </p:nvSpPr>
        <p:spPr>
          <a:xfrm>
            <a:off x="800100" y="59436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Line"/>
          <p:cNvSpPr/>
          <p:nvPr/>
        </p:nvSpPr>
        <p:spPr>
          <a:xfrm>
            <a:off x="800100" y="47244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2" name="Line"/>
          <p:cNvSpPr/>
          <p:nvPr/>
        </p:nvSpPr>
        <p:spPr>
          <a:xfrm flipV="1">
            <a:off x="7238999" y="3809998"/>
            <a:ext cx="762003" cy="533403"/>
          </a:xfrm>
          <a:prstGeom prst="line">
            <a:avLst/>
          </a:prstGeom>
          <a:ln w="25400">
            <a:solidFill>
              <a:srgbClr val="000000"/>
            </a:solidFill>
            <a:prstDash val="dash"/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3" name="Line"/>
          <p:cNvSpPr/>
          <p:nvPr/>
        </p:nvSpPr>
        <p:spPr>
          <a:xfrm>
            <a:off x="7086600" y="5105399"/>
            <a:ext cx="838201" cy="533402"/>
          </a:xfrm>
          <a:prstGeom prst="line">
            <a:avLst/>
          </a:prstGeom>
          <a:ln w="25400">
            <a:solidFill>
              <a:srgbClr val="000000"/>
            </a:solidFill>
            <a:prstDash val="dash"/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Line"/>
          <p:cNvSpPr/>
          <p:nvPr/>
        </p:nvSpPr>
        <p:spPr>
          <a:xfrm>
            <a:off x="692149" y="927100"/>
            <a:ext cx="7964490" cy="0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6" name="SQL Types/Java Types Mapping"/>
          <p:cNvSpPr txBox="1"/>
          <p:nvPr/>
        </p:nvSpPr>
        <p:spPr>
          <a:xfrm>
            <a:off x="2141535" y="447675"/>
            <a:ext cx="5072065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SQL Types/Java Types Mapping</a:t>
            </a:r>
          </a:p>
        </p:txBody>
      </p:sp>
      <p:sp>
        <p:nvSpPr>
          <p:cNvPr id="487" name="SQL Type   Java Type…"/>
          <p:cNvSpPr txBox="1"/>
          <p:nvPr/>
        </p:nvSpPr>
        <p:spPr>
          <a:xfrm>
            <a:off x="2355850" y="1125535"/>
            <a:ext cx="4772025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b="1" i="1" sz="1500">
                <a:latin typeface="+mj-lt"/>
                <a:ea typeface="+mj-ea"/>
                <a:cs typeface="+mj-cs"/>
                <a:sym typeface="Helvetica"/>
              </a:defRPr>
            </a:pPr>
            <a:r>
              <a:t>SQL Type			Java Type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CHAR				String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VARCHAR			String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LONGVARCHAR		String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NUMERIC			java.Math.BigDecimal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DECIMAL			java.Math.BigDecimal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BIT				boolean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TINYINT			int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SMALLINT			int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INTEGER			int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BIGINT				long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REAL				float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FLOAT				double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DOUBLE			double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BINARY			byte[]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VARBINARY			byte[]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DATE				java.sql.Date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TIME				java.sql.Time</a:t>
            </a:r>
          </a:p>
        </p:txBody>
      </p:sp>
      <p:sp>
        <p:nvSpPr>
          <p:cNvPr id="488" name="Line"/>
          <p:cNvSpPr/>
          <p:nvPr/>
        </p:nvSpPr>
        <p:spPr>
          <a:xfrm>
            <a:off x="2008185" y="1441450"/>
            <a:ext cx="4322766" cy="0"/>
          </a:xfrm>
          <a:prstGeom prst="line">
            <a:avLst/>
          </a:prstGeom>
          <a:ln w="18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9" name="Line"/>
          <p:cNvSpPr/>
          <p:nvPr/>
        </p:nvSpPr>
        <p:spPr>
          <a:xfrm flipH="1">
            <a:off x="4284662" y="1174750"/>
            <a:ext cx="1" cy="5116515"/>
          </a:xfrm>
          <a:prstGeom prst="line">
            <a:avLst/>
          </a:prstGeom>
          <a:ln w="18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Line"/>
          <p:cNvSpPr/>
          <p:nvPr/>
        </p:nvSpPr>
        <p:spPr>
          <a:xfrm>
            <a:off x="593724" y="927100"/>
            <a:ext cx="7964490" cy="0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Steps"/>
          <p:cNvSpPr txBox="1"/>
          <p:nvPr/>
        </p:nvSpPr>
        <p:spPr>
          <a:xfrm>
            <a:off x="3535362" y="439737"/>
            <a:ext cx="28352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Steps</a:t>
            </a:r>
          </a:p>
        </p:txBody>
      </p:sp>
      <p:sp>
        <p:nvSpPr>
          <p:cNvPr id="493" name="To execute a statement against a database, the following flow is observed…"/>
          <p:cNvSpPr txBox="1"/>
          <p:nvPr/>
        </p:nvSpPr>
        <p:spPr>
          <a:xfrm>
            <a:off x="627061" y="1100135"/>
            <a:ext cx="7767640" cy="5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To execute a statement against a database, the following flow is observed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Load the driver (Only performed once)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Class.forName("sun.jdbc.odbc.JdbcOdbcDriver");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Obtain a Connection to the database (Save for later use)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Connection con = DriverManager.getConnection("jdbc:odbc:DSN");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Obtain a Statement object from the Connection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Statement st=con.createStatement()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PreparedStatement pst=con.prepareStatement(String sql)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Use the Statement object to execute SQL.  Updates, inserts and deletes return Boolean.  Selects return a ResultSet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 ResultSet rs=st.executeQuery(String sql)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Navigate ResultSet, using data as required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public int getInt(int columnNumber)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public String getString(String columnName)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Close Connection.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con.close()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import java.sql.*;…"/>
          <p:cNvSpPr txBox="1"/>
          <p:nvPr/>
        </p:nvSpPr>
        <p:spPr>
          <a:xfrm>
            <a:off x="-2" y="-2"/>
            <a:ext cx="9144004" cy="738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import java.sql.*;</a:t>
            </a:r>
          </a:p>
          <a:p>
            <a:pPr>
              <a:defRPr sz="2000"/>
            </a:pPr>
            <a:r>
              <a:t>class Conn1</a:t>
            </a:r>
          </a:p>
          <a:p>
            <a:pPr>
              <a:defRPr sz="2000"/>
            </a:pPr>
            <a:r>
              <a:t>{</a:t>
            </a:r>
          </a:p>
          <a:p>
            <a:pPr>
              <a:defRPr sz="2000"/>
            </a:pPr>
            <a:r>
              <a:t>	public static void main(String[] args)</a:t>
            </a:r>
          </a:p>
          <a:p>
            <a:pPr>
              <a:defRPr sz="2000"/>
            </a:pPr>
            <a:r>
              <a:t>	{ </a:t>
            </a:r>
          </a:p>
          <a:p>
            <a:pPr>
              <a:defRPr sz="2000"/>
            </a:pPr>
            <a:r>
              <a:t>               	try</a:t>
            </a:r>
          </a:p>
          <a:p>
            <a:pPr>
              <a:defRPr sz="2000"/>
            </a:pPr>
            <a:r>
              <a:t>                {</a:t>
            </a:r>
          </a:p>
          <a:p>
            <a:pPr>
              <a:defRPr sz="2000"/>
            </a:pPr>
            <a:r>
              <a:t>Class.forName(“sun.jdbc.odbc.JdbcOdbcDriver");      </a:t>
            </a:r>
            <a:r>
              <a:rPr b="1"/>
              <a:t>//(step-1)</a:t>
            </a:r>
            <a:endParaRPr b="1"/>
          </a:p>
          <a:p>
            <a:pPr>
              <a:defRPr sz="2000"/>
            </a:pPr>
            <a:endParaRPr b="1"/>
          </a:p>
          <a:p>
            <a:pPr>
              <a:defRPr sz="2000"/>
            </a:pPr>
            <a:r>
              <a:t>Connection c=DriverManager.getConnection(“jdbc:odbc:mydsn");     </a:t>
            </a:r>
            <a:r>
              <a:rPr b="1"/>
              <a:t>//(step-2)</a:t>
            </a:r>
            <a:endParaRPr b="1"/>
          </a:p>
          <a:p>
            <a:pPr>
              <a:defRPr sz="2000"/>
            </a:pPr>
            <a:r>
              <a:t> </a:t>
            </a:r>
          </a:p>
          <a:p>
            <a:pPr>
              <a:defRPr sz="2000"/>
            </a:pPr>
            <a:r>
              <a:t>Statement st=c.createStatement();      </a:t>
            </a:r>
            <a:r>
              <a:rPr b="1"/>
              <a:t>//(step-3)</a:t>
            </a:r>
            <a:endParaRPr b="1"/>
          </a:p>
          <a:p>
            <a:pPr>
              <a:defRPr sz="2000"/>
            </a:pPr>
          </a:p>
          <a:p>
            <a:pPr>
              <a:defRPr sz="2000"/>
            </a:pPr>
            <a:r>
              <a:t>ResultSet rs=st.executeQuery("</a:t>
            </a:r>
            <a:r>
              <a:rPr b="1"/>
              <a:t>select * from Emp</a:t>
            </a:r>
            <a:r>
              <a:t>");     </a:t>
            </a:r>
            <a:r>
              <a:rPr b="1"/>
              <a:t>//(step-4)</a:t>
            </a:r>
            <a:endParaRPr b="1"/>
          </a:p>
          <a:p>
            <a:pPr>
              <a:defRPr sz="2000"/>
            </a:pPr>
            <a:r>
              <a:t>               System.out.println("EmpName" +"\t"+"EmpId");</a:t>
            </a:r>
          </a:p>
          <a:p>
            <a:pPr>
              <a:defRPr sz="2000"/>
            </a:pPr>
            <a:r>
              <a:t>			while(rs.next())</a:t>
            </a:r>
          </a:p>
          <a:p>
            <a:pPr>
              <a:defRPr sz="2000"/>
            </a:pPr>
            <a:r>
              <a:t>			{                          </a:t>
            </a:r>
          </a:p>
          <a:p>
            <a:pPr>
              <a:defRPr sz="2000"/>
            </a:pPr>
            <a:r>
              <a:t>System.out.println(rs.getString(“EmpName”)+"\t"+rs.getInt("EmpId"));   </a:t>
            </a:r>
            <a:r>
              <a:rPr b="1"/>
              <a:t>//(step-5)</a:t>
            </a:r>
            <a:endParaRPr b="1"/>
          </a:p>
          <a:p>
            <a:pPr>
              <a:defRPr sz="2000"/>
            </a:pPr>
            <a:r>
              <a:t>                    			}</a:t>
            </a:r>
          </a:p>
          <a:p>
            <a:pPr>
              <a:defRPr sz="2000"/>
            </a:pPr>
            <a:r>
              <a:t>c.close();	</a:t>
            </a:r>
            <a:r>
              <a:rPr b="1"/>
              <a:t>//(step-6)</a:t>
            </a:r>
            <a:endParaRPr b="1"/>
          </a:p>
          <a:p>
            <a:pPr>
              <a:defRPr sz="2000"/>
            </a:pPr>
            <a:r>
              <a:t>	</a:t>
            </a:r>
          </a:p>
          <a:p>
            <a:pPr>
              <a:defRPr sz="2000"/>
            </a:pPr>
            <a:r>
              <a:t>}		catch(Exception e)</a:t>
            </a:r>
          </a:p>
          <a:p>
            <a:pPr>
              <a:defRPr sz="2000"/>
            </a:pPr>
            <a:r>
              <a:t>		{System.out.println(e);}</a:t>
            </a:r>
          </a:p>
          <a:p>
            <a:pPr>
              <a:defRPr sz="2000"/>
            </a:pPr>
            <a:r>
              <a:t>	}}</a:t>
            </a:r>
          </a:p>
          <a:p>
            <a:pPr>
              <a:defRPr sz="20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563562" y="931862"/>
            <a:ext cx="7962901" cy="1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JDBC provides Java applications with access to most database systems via SQL…"/>
          <p:cNvSpPr txBox="1"/>
          <p:nvPr/>
        </p:nvSpPr>
        <p:spPr>
          <a:xfrm>
            <a:off x="625475" y="1192212"/>
            <a:ext cx="7864475" cy="376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JDBC provides Java applications with access to most database systems via SQL</a:t>
            </a:r>
          </a:p>
          <a:p>
            <a:pPr lvl="2" indent="390524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 architecture and API closely resemble Microsoft's ODBC 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(Open DataBase Connectivity)</a:t>
            </a:r>
          </a:p>
          <a:p>
            <a:pPr marL="193675" indent="-193675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JDBC 1.0 was originally introduced into Java 1.1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JDBC 2.0 was added to Java 1.2 and so on..</a:t>
            </a:r>
          </a:p>
          <a:p>
            <a:pPr lvl="1" indent="193674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 current version of JDBC is 4.3. It is the stable release since 21st September, 2017.</a:t>
            </a:r>
          </a:p>
          <a:p>
            <a: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JDBC classes are contained within the java.sql &amp; javax.sql packages.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There are few classes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There are several interfaces</a:t>
            </a:r>
          </a:p>
        </p:txBody>
      </p:sp>
      <p:sp>
        <p:nvSpPr>
          <p:cNvPr id="24" name="What is JDBC?"/>
          <p:cNvSpPr txBox="1"/>
          <p:nvPr/>
        </p:nvSpPr>
        <p:spPr>
          <a:xfrm>
            <a:off x="3279775" y="457200"/>
            <a:ext cx="3452813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What is JDBC?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Example for insert, update and delete the record.…"/>
          <p:cNvSpPr txBox="1"/>
          <p:nvPr/>
        </p:nvSpPr>
        <p:spPr>
          <a:xfrm>
            <a:off x="-20319" y="955677"/>
            <a:ext cx="9184638" cy="494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5200"/>
              </a:lnSpc>
              <a:spcBef>
                <a:spcPts val="2100"/>
              </a:spcBef>
              <a:defRPr sz="2100">
                <a:solidFill>
                  <a:srgbClr val="610B4B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 for insert, update and delete the record.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Let’s see the simple example of Statement interface to insert, update and delete the record.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006699"/>
                </a:solidFill>
              </a:rPr>
              <a:t>import</a:t>
            </a:r>
            <a:r>
              <a:t> java.sql.*;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006699"/>
                </a:solidFill>
              </a:rPr>
              <a:t>class</a:t>
            </a:r>
            <a:r>
              <a:t> FetchRecord{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static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main(String args[])</a:t>
            </a:r>
            <a:r>
              <a:rPr b="1">
                <a:solidFill>
                  <a:srgbClr val="006699"/>
                </a:solidFill>
              </a:rPr>
              <a:t>throws</a:t>
            </a:r>
            <a:r>
              <a:t> Exception{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000000"/>
                </a:solidFill>
              </a:rPr>
              <a:t>Class.forName(</a:t>
            </a:r>
            <a:r>
              <a:t>"oracle.jdbc.driver.OracleDriver"</a:t>
            </a:r>
            <a:r>
              <a:rPr>
                <a:solidFill>
                  <a:srgbClr val="000000"/>
                </a:solidFill>
              </a:rPr>
              <a:t>);  </a:t>
            </a:r>
            <a:endParaRPr>
              <a:solidFill>
                <a:srgbClr val="000000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Connection con=DriverManager.getConnection(</a:t>
            </a:r>
            <a:r>
              <a:rPr>
                <a:solidFill>
                  <a:srgbClr val="0000FF"/>
                </a:solidFill>
              </a:rPr>
              <a:t>“jdbc:oracle:thin:@localhost:1521:xe"</a:t>
            </a:r>
            <a:r>
              <a:t>,</a:t>
            </a:r>
            <a:r>
              <a:rPr>
                <a:solidFill>
                  <a:srgbClr val="0000FF"/>
                </a:solidFill>
              </a:rPr>
              <a:t>"system"</a:t>
            </a:r>
            <a:r>
              <a:t>,</a:t>
            </a:r>
            <a:r>
              <a:rPr>
                <a:solidFill>
                  <a:srgbClr val="0000FF"/>
                </a:solidFill>
              </a:rPr>
              <a:t>"oracle"</a:t>
            </a:r>
            <a:r>
              <a:t>);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Statement stmt=con.createStatement();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//stmt.executeUpdate("insert into emp values(33,'om',50000)");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//int result=stmt.executeUpdate("update emp set name='Vimal',salary=10000 where id=33");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006699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 result=stmt.executeUpdate(</a:t>
            </a:r>
            <a:r>
              <a:t>"delete from emp where id=33"</a:t>
            </a:r>
            <a:r>
              <a:rPr>
                <a:solidFill>
                  <a:srgbClr val="000000"/>
                </a:solidFill>
              </a:rPr>
              <a:t>);  </a:t>
            </a:r>
            <a:endParaRPr>
              <a:solidFill>
                <a:srgbClr val="000000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System.out.println(result+</a:t>
            </a:r>
            <a:r>
              <a:rPr>
                <a:solidFill>
                  <a:srgbClr val="0000FF"/>
                </a:solidFill>
              </a:rPr>
              <a:t>" records affected"</a:t>
            </a:r>
            <a:r>
              <a:t>);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con.close();  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}}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reparedStatement interface…"/>
          <p:cNvSpPr txBox="1"/>
          <p:nvPr/>
        </p:nvSpPr>
        <p:spPr>
          <a:xfrm>
            <a:off x="5237" y="503302"/>
            <a:ext cx="9133526" cy="585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7200"/>
              </a:lnSpc>
              <a:spcBef>
                <a:spcPts val="1900"/>
              </a:spcBef>
              <a:defRPr sz="2900">
                <a:solidFill>
                  <a:srgbClr val="610B3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PreparedStatement interface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The PreparedStatement interface is a subinterface of Statement. It is used to execute parameterized query.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Let's see the example of parameterized query: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sz="13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000000"/>
                </a:solidFill>
              </a:rPr>
              <a:t>String sql=</a:t>
            </a:r>
            <a:r>
              <a:t>"insert into emp values(?,?,?)"</a:t>
            </a:r>
            <a:r>
              <a:rPr>
                <a:solidFill>
                  <a:srgbClr val="000000"/>
                </a:solidFill>
              </a:rPr>
              <a:t>;  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As you can see, we are passing parameter (?) for the values. Its value will be set by calling the setter methods of PreparedStatement.</a:t>
            </a:r>
          </a:p>
          <a:p>
            <a:pPr defTabSz="457200">
              <a:lnSpc>
                <a:spcPts val="5200"/>
              </a:lnSpc>
              <a:spcBef>
                <a:spcPts val="2100"/>
              </a:spcBef>
              <a:defRPr sz="2100">
                <a:solidFill>
                  <a:srgbClr val="610B4B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Why use PreparedStatement?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2F4F4F"/>
                </a:solidFill>
              </a:rPr>
              <a:t>Improves performance</a:t>
            </a:r>
            <a:r>
              <a:t>: The performance of the application will be faster if you use PreparedStatement interface because query is compiled only once.</a:t>
            </a:r>
          </a:p>
          <a:p>
            <a:pPr defTabSz="457200">
              <a:lnSpc>
                <a:spcPts val="3100"/>
              </a:lnSpc>
              <a:spcBef>
                <a:spcPts val="600"/>
              </a:spcBef>
              <a:defRPr sz="13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457200">
              <a:lnSpc>
                <a:spcPts val="4000"/>
              </a:lnSpc>
              <a:spcBef>
                <a:spcPts val="2200"/>
              </a:spcBef>
              <a:defRPr sz="1700">
                <a:solidFill>
                  <a:srgbClr val="610B4B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How to get the instance of PreparedStatement?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The prepareStatement() method of Connection interface is used to return the object of PreparedStatement. Syntax: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defTabSz="457200">
              <a:lnSpc>
                <a:spcPts val="3600"/>
              </a:lnSpc>
              <a:buClr>
                <a:srgbClr val="006699"/>
              </a:buClr>
              <a:buSzPct val="100000"/>
              <a:buFont typeface="Verdana"/>
              <a:buAutoNum type="arabicPeriod" startAt="1"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PreparedStatement prepareStatement(String query)</a:t>
            </a:r>
            <a:r>
              <a:rPr b="1">
                <a:solidFill>
                  <a:srgbClr val="006699"/>
                </a:solidFill>
              </a:rPr>
              <a:t>throws</a:t>
            </a:r>
            <a:r>
              <a:t> SQLException{}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Java CallableStatement Interface…"/>
          <p:cNvSpPr txBox="1"/>
          <p:nvPr/>
        </p:nvSpPr>
        <p:spPr>
          <a:xfrm>
            <a:off x="100403" y="385256"/>
            <a:ext cx="8943194" cy="253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7200"/>
              </a:lnSpc>
              <a:spcBef>
                <a:spcPts val="1900"/>
              </a:spcBef>
              <a:defRPr sz="2900">
                <a:solidFill>
                  <a:srgbClr val="610B3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Java CallableStatement Interface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CallableStatement interface is used to call the </a:t>
            </a:r>
            <a:r>
              <a:rPr b="1">
                <a:solidFill>
                  <a:srgbClr val="2F4F4F"/>
                </a:solidFill>
              </a:rPr>
              <a:t>stored procedures and functions</a:t>
            </a:r>
            <a:r>
              <a:t>.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We can have business logic on the database by the use of stored procedures and functions that will make the performance better because these are precompiled.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Suppose you need the get the age of the employee based on the date of birth, you may create a function that receives date as the input and returns age of the employee as the output.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Table"/>
          <p:cNvGraphicFramePr/>
          <p:nvPr/>
        </p:nvGraphicFramePr>
        <p:xfrm>
          <a:off x="863600" y="1657350"/>
          <a:ext cx="6603901" cy="46697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05911"/>
                <a:gridCol w="3285289"/>
              </a:tblGrid>
              <a:tr h="70036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b="1" sz="1700"/>
                        <a:t>Stored Procedure</a:t>
                      </a:r>
                    </a:p>
                  </a:txBody>
                  <a:tcPr marL="152400" marR="152400" marT="152400" marB="152400" anchor="t" anchorCtr="0" horzOverflow="overflow"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b="1" sz="1700"/>
                        <a:t>Function</a:t>
                      </a:r>
                    </a:p>
                  </a:txBody>
                  <a:tcPr marL="152400" marR="152400" marT="152400" marB="152400" anchor="t" anchorCtr="0" horzOverflow="overflow"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C7CCBE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 used to perform business logic.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 used to perform calculation.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must not have the return type.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must have the return type.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EFF1EB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may return 0 or more values.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may return only one values.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 can call functions from the procedure.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Procedure cannot be called from function.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EFF1EB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Procedure supports input and output parameters.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 supports only input parameter.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Exception handling using try/catch block can be used in stored procedures.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800"/>
                        </a:lnSpc>
                        <a:defRPr sz="1800"/>
                      </a:pPr>
                      <a:r>
                        <a:rPr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Exception handling using try/catch can't be used in user defined functions.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C7CCBE"/>
                      </a:solidFill>
                      <a:miter lim="400000"/>
                    </a:lnL>
                    <a:lnR w="12700">
                      <a:solidFill>
                        <a:srgbClr val="C7CCBE"/>
                      </a:solidFill>
                      <a:miter lim="400000"/>
                    </a:lnR>
                    <a:lnT w="12700">
                      <a:solidFill>
                        <a:srgbClr val="C7CCBE"/>
                      </a:solidFill>
                      <a:miter lim="400000"/>
                    </a:lnT>
                    <a:lnB w="12700">
                      <a:solidFill>
                        <a:srgbClr val="C7CCBE"/>
                      </a:solidFill>
                      <a:miter lim="400000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04" name="What is the difference between stored procedures and functions.…"/>
          <p:cNvSpPr txBox="1"/>
          <p:nvPr/>
        </p:nvSpPr>
        <p:spPr>
          <a:xfrm>
            <a:off x="101600" y="209550"/>
            <a:ext cx="7793769" cy="127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5200"/>
              </a:lnSpc>
              <a:spcBef>
                <a:spcPts val="2100"/>
              </a:spcBef>
              <a:defRPr sz="2100">
                <a:solidFill>
                  <a:srgbClr val="610B4B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What is the difference between stored procedures and functions.</a:t>
            </a:r>
          </a:p>
          <a:p>
            <a:pPr defTabSz="457200">
              <a:lnSpc>
                <a:spcPts val="3100"/>
              </a:lnSpc>
              <a:spcBef>
                <a:spcPts val="1300"/>
              </a:spcBef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The differences between stored procedures and functions are given below: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>
            <a:off x="4321175" y="3527425"/>
            <a:ext cx="0" cy="10890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Line"/>
          <p:cNvSpPr/>
          <p:nvPr/>
        </p:nvSpPr>
        <p:spPr>
          <a:xfrm>
            <a:off x="3529012" y="4851399"/>
            <a:ext cx="3" cy="4159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5121273" y="4843462"/>
            <a:ext cx="2" cy="43974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>
            <a:off x="568324" y="939800"/>
            <a:ext cx="7964490" cy="0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With JDBC, the application programmer uses the JDBC API…"/>
          <p:cNvSpPr txBox="1"/>
          <p:nvPr/>
        </p:nvSpPr>
        <p:spPr>
          <a:xfrm>
            <a:off x="631824" y="1201737"/>
            <a:ext cx="786606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With JDBC, the application programmer uses the JDBC API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 developer never uses any proprietary APIs</a:t>
            </a:r>
          </a:p>
          <a:p>
            <a:pPr lvl="1" indent="193674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Clr>
                <a:srgbClr val="000000"/>
              </a:buClr>
              <a:buSzPct val="57000"/>
              <a:buFont typeface="Times New Roman"/>
              <a:buChar char="•"/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Any proprietary APIs are implemented by a JDBC driver</a:t>
            </a:r>
          </a:p>
          <a:p>
            <a:pPr lvl="1" marL="388935" indent="-195262">
              <a:buClr>
                <a:srgbClr val="000000"/>
              </a:buClr>
              <a:buSzPct val="81000"/>
              <a:buFont typeface="Times New Roman"/>
              <a:buChar char="•"/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There are 4 types of JDBC Drivers</a:t>
            </a:r>
          </a:p>
        </p:txBody>
      </p:sp>
      <p:sp>
        <p:nvSpPr>
          <p:cNvPr id="31" name="JDBC Architecture"/>
          <p:cNvSpPr txBox="1"/>
          <p:nvPr/>
        </p:nvSpPr>
        <p:spPr>
          <a:xfrm>
            <a:off x="2982910" y="433387"/>
            <a:ext cx="47339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JDBC Architecture</a:t>
            </a:r>
          </a:p>
        </p:txBody>
      </p:sp>
      <p:grpSp>
        <p:nvGrpSpPr>
          <p:cNvPr id="34" name="Group"/>
          <p:cNvGrpSpPr/>
          <p:nvPr/>
        </p:nvGrpSpPr>
        <p:grpSpPr>
          <a:xfrm>
            <a:off x="2830511" y="3289300"/>
            <a:ext cx="2978153" cy="231775"/>
            <a:chOff x="0" y="0"/>
            <a:chExt cx="2978151" cy="231775"/>
          </a:xfrm>
        </p:grpSpPr>
        <p:sp>
          <p:nvSpPr>
            <p:cNvPr id="32" name="Rounded Rectangle"/>
            <p:cNvSpPr/>
            <p:nvPr/>
          </p:nvSpPr>
          <p:spPr>
            <a:xfrm>
              <a:off x="0" y="0"/>
              <a:ext cx="2978152" cy="231775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tabLst>
                  <a:tab pos="647700" algn="l"/>
                  <a:tab pos="1308100" algn="l"/>
                  <a:tab pos="1968500" algn="l"/>
                  <a:tab pos="2616200" algn="l"/>
                </a:tabLst>
                <a:defRPr sz="15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" name="Java Application"/>
            <p:cNvSpPr txBox="1"/>
            <p:nvPr/>
          </p:nvSpPr>
          <p:spPr>
            <a:xfrm>
              <a:off x="225" y="1587"/>
              <a:ext cx="2977702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tabLst>
                  <a:tab pos="647700" algn="l"/>
                  <a:tab pos="1308100" algn="l"/>
                  <a:tab pos="1968500" algn="l"/>
                  <a:tab pos="2616200" algn="l"/>
                </a:tabLst>
                <a:defRPr sz="15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Java Application</a:t>
              </a:r>
            </a:p>
          </p:txBody>
        </p:sp>
      </p:grpSp>
      <p:grpSp>
        <p:nvGrpSpPr>
          <p:cNvPr id="37" name="Group"/>
          <p:cNvGrpSpPr/>
          <p:nvPr/>
        </p:nvGrpSpPr>
        <p:grpSpPr>
          <a:xfrm>
            <a:off x="2830511" y="3954462"/>
            <a:ext cx="2978153" cy="230192"/>
            <a:chOff x="0" y="0"/>
            <a:chExt cx="2978151" cy="230191"/>
          </a:xfrm>
        </p:grpSpPr>
        <p:sp>
          <p:nvSpPr>
            <p:cNvPr id="35" name="Rounded Rectangle"/>
            <p:cNvSpPr/>
            <p:nvPr/>
          </p:nvSpPr>
          <p:spPr>
            <a:xfrm>
              <a:off x="0" y="-1"/>
              <a:ext cx="2978152" cy="230193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tabLst>
                  <a:tab pos="647700" algn="l"/>
                  <a:tab pos="1308100" algn="l"/>
                  <a:tab pos="1968500" algn="l"/>
                  <a:tab pos="2616200" algn="l"/>
                </a:tabLst>
                <a:defRPr sz="15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6" name="JDBC API"/>
            <p:cNvSpPr txBox="1"/>
            <p:nvPr/>
          </p:nvSpPr>
          <p:spPr>
            <a:xfrm>
              <a:off x="222" y="793"/>
              <a:ext cx="297770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tabLst>
                  <a:tab pos="647700" algn="l"/>
                  <a:tab pos="1308100" algn="l"/>
                  <a:tab pos="1968500" algn="l"/>
                  <a:tab pos="2616200" algn="l"/>
                </a:tabLst>
                <a:defRPr sz="15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JDBC API</a:t>
              </a:r>
            </a:p>
          </p:txBody>
        </p:sp>
      </p:grpSp>
      <p:grpSp>
        <p:nvGrpSpPr>
          <p:cNvPr id="40" name="Group"/>
          <p:cNvGrpSpPr/>
          <p:nvPr/>
        </p:nvGrpSpPr>
        <p:grpSpPr>
          <a:xfrm>
            <a:off x="2830511" y="4616450"/>
            <a:ext cx="2978153" cy="231775"/>
            <a:chOff x="0" y="0"/>
            <a:chExt cx="2978151" cy="231775"/>
          </a:xfrm>
        </p:grpSpPr>
        <p:sp>
          <p:nvSpPr>
            <p:cNvPr id="38" name="Rounded Rectangle"/>
            <p:cNvSpPr/>
            <p:nvPr/>
          </p:nvSpPr>
          <p:spPr>
            <a:xfrm>
              <a:off x="0" y="0"/>
              <a:ext cx="2978152" cy="231775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tabLst>
                  <a:tab pos="647700" algn="l"/>
                  <a:tab pos="1308100" algn="l"/>
                  <a:tab pos="1968500" algn="l"/>
                  <a:tab pos="2616200" algn="l"/>
                </a:tabLst>
                <a:defRPr sz="15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9" name="JDBC DriverManager"/>
            <p:cNvSpPr txBox="1"/>
            <p:nvPr/>
          </p:nvSpPr>
          <p:spPr>
            <a:xfrm>
              <a:off x="225" y="1587"/>
              <a:ext cx="2977702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tabLst>
                  <a:tab pos="647700" algn="l"/>
                  <a:tab pos="1308100" algn="l"/>
                  <a:tab pos="1968500" algn="l"/>
                  <a:tab pos="2616200" algn="l"/>
                </a:tabLst>
                <a:defRPr sz="15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JDBC DriverManager</a:t>
              </a:r>
            </a:p>
          </p:txBody>
        </p:sp>
      </p:grpSp>
      <p:grpSp>
        <p:nvGrpSpPr>
          <p:cNvPr id="47" name="Group"/>
          <p:cNvGrpSpPr/>
          <p:nvPr/>
        </p:nvGrpSpPr>
        <p:grpSpPr>
          <a:xfrm>
            <a:off x="2830508" y="5283197"/>
            <a:ext cx="2978158" cy="234958"/>
            <a:chOff x="-2" y="-1"/>
            <a:chExt cx="2978156" cy="234957"/>
          </a:xfrm>
        </p:grpSpPr>
        <p:grpSp>
          <p:nvGrpSpPr>
            <p:cNvPr id="43" name="Group"/>
            <p:cNvGrpSpPr/>
            <p:nvPr/>
          </p:nvGrpSpPr>
          <p:grpSpPr>
            <a:xfrm>
              <a:off x="-3" y="5730"/>
              <a:ext cx="1427157" cy="229227"/>
              <a:chOff x="-1" y="0"/>
              <a:chExt cx="1427155" cy="229225"/>
            </a:xfrm>
          </p:grpSpPr>
          <p:sp>
            <p:nvSpPr>
              <p:cNvPr id="41" name="Rounded Rectangle"/>
              <p:cNvSpPr/>
              <p:nvPr/>
            </p:nvSpPr>
            <p:spPr>
              <a:xfrm>
                <a:off x="-2" y="0"/>
                <a:ext cx="1427157" cy="229226"/>
              </a:xfrm>
              <a:prstGeom prst="roundRect">
                <a:avLst>
                  <a:gd name="adj" fmla="val 333"/>
                </a:avLst>
              </a:prstGeom>
              <a:solidFill>
                <a:srgbClr val="E6E6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tabLst>
                    <a:tab pos="647700" algn="l"/>
                    <a:tab pos="1308100" algn="l"/>
                  </a:tabLst>
                  <a:defRPr sz="15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2" name="JDBC Driver"/>
              <p:cNvSpPr txBox="1"/>
              <p:nvPr/>
            </p:nvSpPr>
            <p:spPr>
              <a:xfrm>
                <a:off x="220" y="309"/>
                <a:ext cx="1426711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tabLst>
                    <a:tab pos="647700" algn="l"/>
                    <a:tab pos="1308100" algn="l"/>
                  </a:tabLst>
                  <a:defRPr sz="15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/>
                <a:r>
                  <a:t>JDBC Driver</a:t>
                </a:r>
              </a:p>
            </p:txBody>
          </p:sp>
        </p:grpSp>
        <p:grpSp>
          <p:nvGrpSpPr>
            <p:cNvPr id="46" name="Group"/>
            <p:cNvGrpSpPr/>
            <p:nvPr/>
          </p:nvGrpSpPr>
          <p:grpSpPr>
            <a:xfrm>
              <a:off x="1550998" y="-2"/>
              <a:ext cx="1427157" cy="229227"/>
              <a:chOff x="-1" y="0"/>
              <a:chExt cx="1427155" cy="229225"/>
            </a:xfrm>
          </p:grpSpPr>
          <p:sp>
            <p:nvSpPr>
              <p:cNvPr id="44" name="Rounded Rectangle"/>
              <p:cNvSpPr/>
              <p:nvPr/>
            </p:nvSpPr>
            <p:spPr>
              <a:xfrm>
                <a:off x="-2" y="0"/>
                <a:ext cx="1427157" cy="229226"/>
              </a:xfrm>
              <a:prstGeom prst="roundRect">
                <a:avLst>
                  <a:gd name="adj" fmla="val 333"/>
                </a:avLst>
              </a:prstGeom>
              <a:solidFill>
                <a:srgbClr val="E6E6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tabLst>
                    <a:tab pos="647700" algn="l"/>
                    <a:tab pos="1308100" algn="l"/>
                  </a:tabLst>
                  <a:defRPr sz="15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5" name="JDBC Driver"/>
              <p:cNvSpPr txBox="1"/>
              <p:nvPr/>
            </p:nvSpPr>
            <p:spPr>
              <a:xfrm>
                <a:off x="220" y="309"/>
                <a:ext cx="1426711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tabLst>
                    <a:tab pos="647700" algn="l"/>
                    <a:tab pos="1308100" algn="l"/>
                  </a:tabLst>
                  <a:defRPr sz="15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/>
                <a:r>
                  <a:t>JDBC Driver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JDBC Architecture"/>
          <p:cNvSpPr txBox="1"/>
          <p:nvPr>
            <p:ph type="title" idx="4294967295"/>
          </p:nvPr>
        </p:nvSpPr>
        <p:spPr>
          <a:xfrm>
            <a:off x="685800" y="609598"/>
            <a:ext cx="7772400" cy="11430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JDBC Architecture</a:t>
            </a:r>
          </a:p>
        </p:txBody>
      </p:sp>
      <p:grpSp>
        <p:nvGrpSpPr>
          <p:cNvPr id="52" name="Group"/>
          <p:cNvGrpSpPr/>
          <p:nvPr/>
        </p:nvGrpSpPr>
        <p:grpSpPr>
          <a:xfrm>
            <a:off x="787400" y="1778000"/>
            <a:ext cx="1930400" cy="939800"/>
            <a:chOff x="0" y="0"/>
            <a:chExt cx="1930400" cy="939800"/>
          </a:xfrm>
        </p:grpSpPr>
        <p:sp>
          <p:nvSpPr>
            <p:cNvPr id="50" name="Oval"/>
            <p:cNvSpPr/>
            <p:nvPr/>
          </p:nvSpPr>
          <p:spPr>
            <a:xfrm>
              <a:off x="0" y="0"/>
              <a:ext cx="1930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51" name="Application"/>
            <p:cNvSpPr txBox="1"/>
            <p:nvPr/>
          </p:nvSpPr>
          <p:spPr>
            <a:xfrm>
              <a:off x="154558" y="227012"/>
              <a:ext cx="1621284" cy="485775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55" name="Group"/>
          <p:cNvGrpSpPr/>
          <p:nvPr/>
        </p:nvGrpSpPr>
        <p:grpSpPr>
          <a:xfrm>
            <a:off x="3225800" y="1778000"/>
            <a:ext cx="1549400" cy="939800"/>
            <a:chOff x="0" y="0"/>
            <a:chExt cx="1549400" cy="939800"/>
          </a:xfrm>
        </p:grpSpPr>
        <p:sp>
          <p:nvSpPr>
            <p:cNvPr id="53" name="Oval"/>
            <p:cNvSpPr/>
            <p:nvPr/>
          </p:nvSpPr>
          <p:spPr>
            <a:xfrm>
              <a:off x="0" y="0"/>
              <a:ext cx="1549400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CCCC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54" name="JDBC"/>
            <p:cNvSpPr txBox="1"/>
            <p:nvPr/>
          </p:nvSpPr>
          <p:spPr>
            <a:xfrm>
              <a:off x="311645" y="227012"/>
              <a:ext cx="926108" cy="485775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JDBC</a:t>
              </a:r>
            </a:p>
          </p:txBody>
        </p:sp>
      </p:grpSp>
      <p:grpSp>
        <p:nvGrpSpPr>
          <p:cNvPr id="58" name="Group"/>
          <p:cNvGrpSpPr/>
          <p:nvPr/>
        </p:nvGrpSpPr>
        <p:grpSpPr>
          <a:xfrm>
            <a:off x="5359395" y="1778000"/>
            <a:ext cx="1473207" cy="939800"/>
            <a:chOff x="-1" y="0"/>
            <a:chExt cx="1473206" cy="939800"/>
          </a:xfrm>
        </p:grpSpPr>
        <p:sp>
          <p:nvSpPr>
            <p:cNvPr id="56" name="Oval"/>
            <p:cNvSpPr/>
            <p:nvPr/>
          </p:nvSpPr>
          <p:spPr>
            <a:xfrm>
              <a:off x="-2" y="0"/>
              <a:ext cx="1473207" cy="939800"/>
            </a:xfrm>
            <a:prstGeom prst="ellipse">
              <a:avLst/>
            </a:prstGeom>
            <a:solidFill>
              <a:srgbClr val="000000"/>
            </a:solidFill>
            <a:ln w="50800" cap="flat">
              <a:solidFill>
                <a:srgbClr val="CCCC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57" name="Driver"/>
            <p:cNvSpPr txBox="1"/>
            <p:nvPr/>
          </p:nvSpPr>
          <p:spPr>
            <a:xfrm>
              <a:off x="265138" y="227012"/>
              <a:ext cx="942925" cy="485775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Driver</a:t>
              </a:r>
            </a:p>
          </p:txBody>
        </p:sp>
      </p:grpSp>
      <p:grpSp>
        <p:nvGrpSpPr>
          <p:cNvPr id="72" name="Group"/>
          <p:cNvGrpSpPr/>
          <p:nvPr/>
        </p:nvGrpSpPr>
        <p:grpSpPr>
          <a:xfrm>
            <a:off x="7264398" y="1778000"/>
            <a:ext cx="939806" cy="1016003"/>
            <a:chOff x="-1" y="0"/>
            <a:chExt cx="939805" cy="1016002"/>
          </a:xfrm>
        </p:grpSpPr>
        <p:sp>
          <p:nvSpPr>
            <p:cNvPr id="59" name="Oval"/>
            <p:cNvSpPr/>
            <p:nvPr/>
          </p:nvSpPr>
          <p:spPr>
            <a:xfrm>
              <a:off x="1585" y="838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0" name="Oval"/>
            <p:cNvSpPr/>
            <p:nvPr/>
          </p:nvSpPr>
          <p:spPr>
            <a:xfrm>
              <a:off x="-2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1" name="Oval"/>
            <p:cNvSpPr/>
            <p:nvPr/>
          </p:nvSpPr>
          <p:spPr>
            <a:xfrm>
              <a:off x="1585" y="762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2" name="Oval"/>
            <p:cNvSpPr/>
            <p:nvPr/>
          </p:nvSpPr>
          <p:spPr>
            <a:xfrm>
              <a:off x="1585" y="685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3" name="Oval"/>
            <p:cNvSpPr/>
            <p:nvPr/>
          </p:nvSpPr>
          <p:spPr>
            <a:xfrm>
              <a:off x="1585" y="609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4" name="Oval"/>
            <p:cNvSpPr/>
            <p:nvPr/>
          </p:nvSpPr>
          <p:spPr>
            <a:xfrm>
              <a:off x="1585" y="533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5" name="Oval"/>
            <p:cNvSpPr/>
            <p:nvPr/>
          </p:nvSpPr>
          <p:spPr>
            <a:xfrm>
              <a:off x="1585" y="457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6" name="Oval"/>
            <p:cNvSpPr/>
            <p:nvPr/>
          </p:nvSpPr>
          <p:spPr>
            <a:xfrm>
              <a:off x="1585" y="3810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7" name="Oval"/>
            <p:cNvSpPr/>
            <p:nvPr/>
          </p:nvSpPr>
          <p:spPr>
            <a:xfrm>
              <a:off x="1585" y="3048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8" name="Oval"/>
            <p:cNvSpPr/>
            <p:nvPr/>
          </p:nvSpPr>
          <p:spPr>
            <a:xfrm>
              <a:off x="1585" y="2286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9" name="Oval"/>
            <p:cNvSpPr/>
            <p:nvPr/>
          </p:nvSpPr>
          <p:spPr>
            <a:xfrm>
              <a:off x="1585" y="1524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0" name="Oval"/>
            <p:cNvSpPr/>
            <p:nvPr/>
          </p:nvSpPr>
          <p:spPr>
            <a:xfrm>
              <a:off x="1585" y="7620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1" name="Oval"/>
            <p:cNvSpPr/>
            <p:nvPr/>
          </p:nvSpPr>
          <p:spPr>
            <a:xfrm>
              <a:off x="1585" y="0"/>
              <a:ext cx="938220" cy="177803"/>
            </a:xfrm>
            <a:prstGeom prst="ellipse">
              <a:avLst/>
            </a:prstGeom>
            <a:solidFill>
              <a:srgbClr val="B2B2B2"/>
            </a:solidFill>
            <a:ln w="508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73" name="Line"/>
          <p:cNvSpPr/>
          <p:nvPr/>
        </p:nvSpPr>
        <p:spPr>
          <a:xfrm>
            <a:off x="2705100" y="2209800"/>
            <a:ext cx="4953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Line"/>
          <p:cNvSpPr/>
          <p:nvPr/>
        </p:nvSpPr>
        <p:spPr>
          <a:xfrm>
            <a:off x="4610100" y="22098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>
            <a:off x="6515100" y="2209800"/>
            <a:ext cx="723900" cy="0"/>
          </a:xfrm>
          <a:prstGeom prst="line">
            <a:avLst/>
          </a:prstGeom>
          <a:ln w="76200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Java code calls JDBC library…"/>
          <p:cNvSpPr txBox="1"/>
          <p:nvPr>
            <p:ph type="body" sz="half" idx="4294967295"/>
          </p:nvPr>
        </p:nvSpPr>
        <p:spPr>
          <a:xfrm>
            <a:off x="685800" y="2971800"/>
            <a:ext cx="7772400" cy="30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Java code calls JDBC library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JDBC loads a </a:t>
            </a:r>
            <a:r>
              <a:rPr i="1"/>
              <a:t>driver</a:t>
            </a:r>
            <a:r>
              <a:t> 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Driver talks to a particular database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Can have more than one driver -&gt; more than one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"/>
          <p:cNvSpPr/>
          <p:nvPr/>
        </p:nvSpPr>
        <p:spPr>
          <a:xfrm>
            <a:off x="566736" y="941387"/>
            <a:ext cx="7964490" cy="1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JDBC Classes"/>
          <p:cNvSpPr txBox="1"/>
          <p:nvPr/>
        </p:nvSpPr>
        <p:spPr>
          <a:xfrm>
            <a:off x="3633787" y="446087"/>
            <a:ext cx="28368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JDBC Classes</a:t>
            </a:r>
          </a:p>
        </p:txBody>
      </p:sp>
      <p:sp>
        <p:nvSpPr>
          <p:cNvPr id="80" name="DriverManager…"/>
          <p:cNvSpPr txBox="1"/>
          <p:nvPr/>
        </p:nvSpPr>
        <p:spPr>
          <a:xfrm>
            <a:off x="593724" y="1193798"/>
            <a:ext cx="7767640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DriverManager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Manages JDBC Drivers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to Obtain a connection to a Database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Date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to Map between java.util.Date and the SQL DATE type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80472" indent="-180472">
              <a:spcBef>
                <a:spcPts val="200"/>
              </a:spcBef>
              <a:buSzPct val="60000"/>
              <a:buBlip>
                <a:blip r:embed="rId3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Time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to Map between java.util.Date and the SQL TIME type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"/>
          <p:cNvSpPr/>
          <p:nvPr/>
        </p:nvSpPr>
        <p:spPr>
          <a:xfrm>
            <a:off x="617536" y="941387"/>
            <a:ext cx="7964490" cy="1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JDBC Interfaces"/>
          <p:cNvSpPr txBox="1"/>
          <p:nvPr/>
        </p:nvSpPr>
        <p:spPr>
          <a:xfrm>
            <a:off x="3413125" y="455612"/>
            <a:ext cx="283527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JDBC Interfaces</a:t>
            </a:r>
          </a:p>
        </p:txBody>
      </p:sp>
      <p:sp>
        <p:nvSpPr>
          <p:cNvPr id="84" name="Driver…"/>
          <p:cNvSpPr txBox="1"/>
          <p:nvPr/>
        </p:nvSpPr>
        <p:spPr>
          <a:xfrm>
            <a:off x="642937" y="1193800"/>
            <a:ext cx="7769226" cy="471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Driver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All JDBC Drivers must implement the Driver interface.  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to obtain a connection to a specific database type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buClr>
                <a:srgbClr val="000000"/>
              </a:buClr>
              <a:buSzPct val="58999"/>
              <a:buFont typeface="Times New Roman"/>
              <a:buChar char="•"/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Connection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Represents a connection to a specific database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for creating statements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for managing database transactions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for accessing stored procedures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for creating callable statements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ResultSet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Represents the result of an SQL statement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Provides methods for navigating through the resulting data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"/>
          <p:cNvSpPr/>
          <p:nvPr/>
        </p:nvSpPr>
        <p:spPr>
          <a:xfrm>
            <a:off x="542924" y="925512"/>
            <a:ext cx="7964490" cy="1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JDBC Interfaces"/>
          <p:cNvSpPr txBox="1"/>
          <p:nvPr/>
        </p:nvSpPr>
        <p:spPr>
          <a:xfrm>
            <a:off x="3338512" y="439737"/>
            <a:ext cx="28352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JDBC Interfaces</a:t>
            </a:r>
          </a:p>
        </p:txBody>
      </p:sp>
      <p:sp>
        <p:nvSpPr>
          <p:cNvPr id="88" name="Statement…"/>
          <p:cNvSpPr txBox="1"/>
          <p:nvPr/>
        </p:nvSpPr>
        <p:spPr>
          <a:xfrm>
            <a:off x="576262" y="1100136"/>
            <a:ext cx="7769226" cy="271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Statement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for executing SQL statements against the database</a:t>
            </a:r>
          </a:p>
          <a:p>
            <a:pPr lvl="1" indent="195262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buClr>
                <a:srgbClr val="000000"/>
              </a:buClr>
              <a:buSzPct val="58999"/>
              <a:buFont typeface="Times New Roman"/>
              <a:buChar char="•"/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PreparedStatement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Similar to a stored procedure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An SQL statement (which can contain parameters) is compiled and stored in the database</a:t>
            </a:r>
          </a:p>
          <a:p>
            <a:pPr marL="190500" indent="-190500">
              <a:spcBef>
                <a:spcPts val="20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0500" indent="-190500">
              <a:spcBef>
                <a:spcPts val="200"/>
              </a:spcBef>
              <a:buSzPct val="58999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CallableStatement</a:t>
            </a:r>
          </a:p>
          <a:p>
            <a:pPr lvl="1" marL="390525" indent="-195262">
              <a:spcBef>
                <a:spcPts val="200"/>
              </a:spcBef>
              <a:buSzPct val="85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Used for executing stored procedures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"/>
          <p:cNvSpPr/>
          <p:nvPr/>
        </p:nvSpPr>
        <p:spPr>
          <a:xfrm>
            <a:off x="527049" y="931862"/>
            <a:ext cx="7964490" cy="1"/>
          </a:xfrm>
          <a:prstGeom prst="line">
            <a:avLst/>
          </a:prstGeom>
          <a:ln w="547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There are 4 types of JDBC Drivers…"/>
          <p:cNvSpPr txBox="1"/>
          <p:nvPr/>
        </p:nvSpPr>
        <p:spPr>
          <a:xfrm>
            <a:off x="590550" y="1192210"/>
            <a:ext cx="7864475" cy="377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There are 4 types of JDBC Drivers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1 - JDBC-ODBC Bridge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2 - JDBC-Native Bridge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3 - JDBC-Net Bridge (Not Pure)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4 - Direct JDBC Driver (100% Pure)</a:t>
            </a:r>
          </a:p>
          <a:p>
            <a:pPr marL="193675" indent="-193675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1 only runs on platforms where ODBC is available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ODBC must be configured separately</a:t>
            </a:r>
          </a:p>
          <a:p>
            <a:pPr lvl="1" indent="193674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2 Drivers map between a proprietary Database API and the JDBC API</a:t>
            </a:r>
          </a:p>
          <a:p>
            <a:pPr marL="193675" indent="-193675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3 Drivers are used with middleware products</a:t>
            </a:r>
          </a:p>
          <a:p>
            <a:pPr lvl="1" indent="193674"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93675" indent="-193675">
              <a:buSzPct val="57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Type 4 Drivers are written in Java</a:t>
            </a:r>
          </a:p>
          <a:p>
            <a:pPr lvl="1" marL="388935" indent="-195262">
              <a:buSzPct val="81000"/>
              <a:buBlip>
                <a:blip r:embed="rId2"/>
              </a:buBlip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84700" algn="l"/>
                <a:tab pos="5245100" algn="l"/>
                <a:tab pos="5905500" algn="l"/>
                <a:tab pos="6565900" algn="l"/>
                <a:tab pos="72136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In most cases, type 4 drivers are preferred</a:t>
            </a:r>
          </a:p>
        </p:txBody>
      </p:sp>
      <p:sp>
        <p:nvSpPr>
          <p:cNvPr id="92" name="JDBC Drivers"/>
          <p:cNvSpPr txBox="1"/>
          <p:nvPr/>
        </p:nvSpPr>
        <p:spPr>
          <a:xfrm>
            <a:off x="3508375" y="457200"/>
            <a:ext cx="3451225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</a:tabLst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JDBC Drivers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"/>
          <p:cNvSpPr/>
          <p:nvPr/>
        </p:nvSpPr>
        <p:spPr>
          <a:xfrm>
            <a:off x="5105400" y="685800"/>
            <a:ext cx="2438400" cy="3048000"/>
          </a:xfrm>
          <a:prstGeom prst="rect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95" name="Rectangle"/>
          <p:cNvSpPr/>
          <p:nvPr/>
        </p:nvSpPr>
        <p:spPr>
          <a:xfrm>
            <a:off x="838200" y="685800"/>
            <a:ext cx="2514600" cy="31242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grpSp>
        <p:nvGrpSpPr>
          <p:cNvPr id="98" name="Group"/>
          <p:cNvGrpSpPr/>
          <p:nvPr/>
        </p:nvGrpSpPr>
        <p:grpSpPr>
          <a:xfrm>
            <a:off x="1143000" y="1143000"/>
            <a:ext cx="1905000" cy="533400"/>
            <a:chOff x="0" y="0"/>
            <a:chExt cx="1905000" cy="533400"/>
          </a:xfrm>
        </p:grpSpPr>
        <p:sp>
          <p:nvSpPr>
            <p:cNvPr id="96" name="Rectangle"/>
            <p:cNvSpPr/>
            <p:nvPr/>
          </p:nvSpPr>
          <p:spPr>
            <a:xfrm>
              <a:off x="0" y="0"/>
              <a:ext cx="1905000" cy="533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/>
              </a:pPr>
            </a:p>
          </p:txBody>
        </p:sp>
        <p:sp>
          <p:nvSpPr>
            <p:cNvPr id="97" name="Application GUI"/>
            <p:cNvSpPr txBox="1"/>
            <p:nvPr/>
          </p:nvSpPr>
          <p:spPr>
            <a:xfrm>
              <a:off x="105128" y="80325"/>
              <a:ext cx="1694737" cy="372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b="1" sz="1800"/>
              </a:pPr>
              <a:r>
                <a:t>Application</a:t>
              </a:r>
              <a:r>
                <a:rPr sz="2000"/>
                <a:t> </a:t>
              </a:r>
              <a:r>
                <a:rPr sz="1600"/>
                <a:t>GUI</a:t>
              </a:r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1066800" y="2819400"/>
            <a:ext cx="1981200" cy="533400"/>
            <a:chOff x="0" y="0"/>
            <a:chExt cx="1981200" cy="533400"/>
          </a:xfrm>
        </p:grpSpPr>
        <p:sp>
          <p:nvSpPr>
            <p:cNvPr id="99" name="Rectangle"/>
            <p:cNvSpPr/>
            <p:nvPr/>
          </p:nvSpPr>
          <p:spPr>
            <a:xfrm>
              <a:off x="0" y="0"/>
              <a:ext cx="1981200" cy="533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100" name="Network Interface"/>
            <p:cNvSpPr txBox="1"/>
            <p:nvPr/>
          </p:nvSpPr>
          <p:spPr>
            <a:xfrm>
              <a:off x="11267" y="80325"/>
              <a:ext cx="1958660" cy="372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Network Interface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1066800" y="1981200"/>
            <a:ext cx="1981200" cy="533400"/>
            <a:chOff x="0" y="0"/>
            <a:chExt cx="1981200" cy="533400"/>
          </a:xfrm>
        </p:grpSpPr>
        <p:sp>
          <p:nvSpPr>
            <p:cNvPr id="102" name="Rectangle"/>
            <p:cNvSpPr/>
            <p:nvPr/>
          </p:nvSpPr>
          <p:spPr>
            <a:xfrm>
              <a:off x="0" y="0"/>
              <a:ext cx="1981200" cy="533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103" name="JDBC API"/>
            <p:cNvSpPr txBox="1"/>
            <p:nvPr/>
          </p:nvSpPr>
          <p:spPr>
            <a:xfrm>
              <a:off x="398593" y="80325"/>
              <a:ext cx="1184009" cy="372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JDBC API</a:t>
              </a:r>
            </a:p>
          </p:txBody>
        </p:sp>
      </p:grpSp>
      <p:sp>
        <p:nvSpPr>
          <p:cNvPr id="105" name="Oval"/>
          <p:cNvSpPr/>
          <p:nvPr/>
        </p:nvSpPr>
        <p:spPr>
          <a:xfrm>
            <a:off x="5714998" y="21336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06" name="Oval"/>
          <p:cNvSpPr/>
          <p:nvPr/>
        </p:nvSpPr>
        <p:spPr>
          <a:xfrm>
            <a:off x="5714998" y="19812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07" name="Shape"/>
          <p:cNvSpPr/>
          <p:nvPr/>
        </p:nvSpPr>
        <p:spPr>
          <a:xfrm>
            <a:off x="1524000" y="25146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08" name="Shape"/>
          <p:cNvSpPr/>
          <p:nvPr/>
        </p:nvSpPr>
        <p:spPr>
          <a:xfrm>
            <a:off x="1524000" y="16764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09" name="Shape"/>
          <p:cNvSpPr/>
          <p:nvPr/>
        </p:nvSpPr>
        <p:spPr>
          <a:xfrm>
            <a:off x="15240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0" name="Oval"/>
          <p:cNvSpPr/>
          <p:nvPr/>
        </p:nvSpPr>
        <p:spPr>
          <a:xfrm>
            <a:off x="5714998" y="18288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1" name="Oval"/>
          <p:cNvSpPr/>
          <p:nvPr/>
        </p:nvSpPr>
        <p:spPr>
          <a:xfrm>
            <a:off x="5714998" y="1676400"/>
            <a:ext cx="1143005" cy="381000"/>
          </a:xfrm>
          <a:prstGeom prst="ellipse">
            <a:avLst/>
          </a:prstGeom>
          <a:solidFill>
            <a:srgbClr val="CCCC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2" name="Database Server"/>
          <p:cNvSpPr txBox="1"/>
          <p:nvPr/>
        </p:nvSpPr>
        <p:spPr>
          <a:xfrm>
            <a:off x="5257800" y="990600"/>
            <a:ext cx="1595618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/>
            </a:lvl1pPr>
          </a:lstStyle>
          <a:p>
            <a:pPr/>
            <a:r>
              <a:t>Database Server</a:t>
            </a:r>
          </a:p>
        </p:txBody>
      </p:sp>
      <p:sp>
        <p:nvSpPr>
          <p:cNvPr id="113" name="Shape"/>
          <p:cNvSpPr/>
          <p:nvPr/>
        </p:nvSpPr>
        <p:spPr>
          <a:xfrm>
            <a:off x="5562600" y="33528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4" name="Shape"/>
          <p:cNvSpPr/>
          <p:nvPr/>
        </p:nvSpPr>
        <p:spPr>
          <a:xfrm>
            <a:off x="2362200" y="16764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5" name="Shape"/>
          <p:cNvSpPr/>
          <p:nvPr/>
        </p:nvSpPr>
        <p:spPr>
          <a:xfrm>
            <a:off x="2362200" y="33528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6" name="Shape"/>
          <p:cNvSpPr/>
          <p:nvPr/>
        </p:nvSpPr>
        <p:spPr>
          <a:xfrm>
            <a:off x="2362200" y="2514600"/>
            <a:ext cx="3810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17" name="Line"/>
          <p:cNvSpPr/>
          <p:nvPr/>
        </p:nvSpPr>
        <p:spPr>
          <a:xfrm flipH="1">
            <a:off x="1981199" y="3810000"/>
            <a:ext cx="1" cy="1447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Line"/>
          <p:cNvSpPr/>
          <p:nvPr/>
        </p:nvSpPr>
        <p:spPr>
          <a:xfrm>
            <a:off x="6324600" y="3733798"/>
            <a:ext cx="2" cy="152400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Line"/>
          <p:cNvSpPr/>
          <p:nvPr/>
        </p:nvSpPr>
        <p:spPr>
          <a:xfrm>
            <a:off x="685800" y="5257800"/>
            <a:ext cx="70866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Client"/>
          <p:cNvSpPr txBox="1"/>
          <p:nvPr/>
        </p:nvSpPr>
        <p:spPr>
          <a:xfrm>
            <a:off x="974725" y="650875"/>
            <a:ext cx="662912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/>
            </a:lvl1pPr>
          </a:lstStyle>
          <a:p>
            <a:pPr/>
            <a:r>
              <a:t>Client</a:t>
            </a:r>
          </a:p>
        </p:txBody>
      </p:sp>
      <p:sp>
        <p:nvSpPr>
          <p:cNvPr id="121" name="SQL Requests"/>
          <p:cNvSpPr txBox="1"/>
          <p:nvPr/>
        </p:nvSpPr>
        <p:spPr>
          <a:xfrm>
            <a:off x="380999" y="41148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122" name="Shape"/>
          <p:cNvSpPr/>
          <p:nvPr/>
        </p:nvSpPr>
        <p:spPr>
          <a:xfrm>
            <a:off x="1524000" y="4419600"/>
            <a:ext cx="304801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23" name="Shape"/>
          <p:cNvSpPr/>
          <p:nvPr/>
        </p:nvSpPr>
        <p:spPr>
          <a:xfrm>
            <a:off x="6934200" y="4038600"/>
            <a:ext cx="304801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24" name="Shape"/>
          <p:cNvSpPr/>
          <p:nvPr/>
        </p:nvSpPr>
        <p:spPr>
          <a:xfrm>
            <a:off x="2362200" y="3886200"/>
            <a:ext cx="3048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25" name="Shape"/>
          <p:cNvSpPr/>
          <p:nvPr/>
        </p:nvSpPr>
        <p:spPr>
          <a:xfrm>
            <a:off x="5562600" y="4419600"/>
            <a:ext cx="304801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26" name="Shape"/>
          <p:cNvSpPr/>
          <p:nvPr/>
        </p:nvSpPr>
        <p:spPr>
          <a:xfrm>
            <a:off x="6934200" y="3276600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/>
            </a:pPr>
          </a:p>
        </p:txBody>
      </p:sp>
      <p:sp>
        <p:nvSpPr>
          <p:cNvPr id="127" name="SQL Results"/>
          <p:cNvSpPr txBox="1"/>
          <p:nvPr/>
        </p:nvSpPr>
        <p:spPr>
          <a:xfrm>
            <a:off x="2193925" y="4557712"/>
            <a:ext cx="1182545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128" name="SQL Results"/>
          <p:cNvSpPr txBox="1"/>
          <p:nvPr/>
        </p:nvSpPr>
        <p:spPr>
          <a:xfrm>
            <a:off x="4953000" y="3886200"/>
            <a:ext cx="1182545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Results</a:t>
            </a:r>
          </a:p>
        </p:txBody>
      </p:sp>
      <p:sp>
        <p:nvSpPr>
          <p:cNvPr id="129" name="SQL Requests"/>
          <p:cNvSpPr txBox="1"/>
          <p:nvPr/>
        </p:nvSpPr>
        <p:spPr>
          <a:xfrm>
            <a:off x="6400800" y="4800600"/>
            <a:ext cx="132929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SQL Requests</a:t>
            </a:r>
          </a:p>
        </p:txBody>
      </p:sp>
      <p:sp>
        <p:nvSpPr>
          <p:cNvPr id="130" name="Network Connection"/>
          <p:cNvSpPr txBox="1"/>
          <p:nvPr/>
        </p:nvSpPr>
        <p:spPr>
          <a:xfrm>
            <a:off x="2438400" y="5383212"/>
            <a:ext cx="2227418" cy="37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Network Connection</a:t>
            </a:r>
          </a:p>
        </p:txBody>
      </p:sp>
      <p:sp>
        <p:nvSpPr>
          <p:cNvPr id="131" name="JDBC API defines a set of interfaces and classes to be used…"/>
          <p:cNvSpPr txBox="1"/>
          <p:nvPr/>
        </p:nvSpPr>
        <p:spPr>
          <a:xfrm>
            <a:off x="609600" y="5791198"/>
            <a:ext cx="6207125" cy="66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chemeClr val="accent2"/>
                </a:solidFill>
              </a:defRPr>
            </a:pPr>
            <a:r>
              <a:t>JDBC API defines a set of interfaces and classes to be used</a:t>
            </a:r>
          </a:p>
          <a:p>
            <a:pPr>
              <a:defRPr sz="2000">
                <a:solidFill>
                  <a:schemeClr val="accent2"/>
                </a:solidFill>
              </a:defRPr>
            </a:pPr>
            <a:r>
              <a:t> for communicating with a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