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6A6DA-09E2-2838-469E-077D52499204}" v="79" dt="2025-03-01T19:52:45.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ea typeface="+mj-lt"/>
                <a:cs typeface="+mj-lt"/>
              </a:rPr>
              <a:t>Secure Data Hiding in Image Using Steganography</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01714" y="4000211"/>
            <a:ext cx="6995444" cy="249299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r>
              <a:rPr lang="en-US" sz="2400" b="1" dirty="0">
                <a:solidFill>
                  <a:schemeClr val="accent1">
                    <a:lumMod val="75000"/>
                  </a:schemeClr>
                </a:solidFill>
                <a:latin typeface="Arial"/>
                <a:ea typeface="+mn-lt"/>
                <a:cs typeface="Arial"/>
              </a:rPr>
              <a:t> </a:t>
            </a:r>
            <a:endParaRPr lang="en-US" sz="2400" b="1" dirty="0">
              <a:solidFill>
                <a:schemeClr val="accent1">
                  <a:lumMod val="75000"/>
                </a:schemeClr>
              </a:solidFill>
              <a:latin typeface="Franklin Gothic Book"/>
              <a:cs typeface="Arial" pitchFamily="34" charset="0"/>
            </a:endParaRPr>
          </a:p>
          <a:p>
            <a:r>
              <a:rPr lang="en-US" sz="2000" b="1" dirty="0">
                <a:solidFill>
                  <a:schemeClr val="accent1">
                    <a:lumMod val="75000"/>
                  </a:schemeClr>
                </a:solidFill>
                <a:latin typeface="Arial"/>
                <a:cs typeface="Arial"/>
              </a:rPr>
              <a:t>Student Name : Anshika Dwivedi</a:t>
            </a:r>
          </a:p>
          <a:p>
            <a:r>
              <a:rPr lang="en-US" sz="2000" b="1" dirty="0">
                <a:solidFill>
                  <a:schemeClr val="accent1">
                    <a:lumMod val="75000"/>
                  </a:schemeClr>
                </a:solidFill>
                <a:latin typeface="Arial"/>
                <a:cs typeface="Arial"/>
              </a:rPr>
              <a:t>College Name : </a:t>
            </a:r>
            <a:r>
              <a:rPr lang="en-US" sz="2000" b="1" dirty="0">
                <a:solidFill>
                  <a:schemeClr val="accent1">
                    <a:lumMod val="75000"/>
                  </a:schemeClr>
                </a:solidFill>
                <a:latin typeface="Arial"/>
                <a:ea typeface="+mn-lt"/>
                <a:cs typeface="+mn-lt"/>
              </a:rPr>
              <a:t>Pranveer Singh Institute of Technology</a:t>
            </a:r>
          </a:p>
          <a:p>
            <a:r>
              <a:rPr lang="en-US" sz="2000" b="1" dirty="0">
                <a:solidFill>
                  <a:schemeClr val="accent1">
                    <a:lumMod val="75000"/>
                  </a:schemeClr>
                </a:solidFill>
                <a:latin typeface="Arial"/>
                <a:cs typeface="Arial"/>
              </a:rPr>
              <a:t>Department : </a:t>
            </a:r>
            <a:r>
              <a:rPr lang="en-US" sz="2000" b="1" dirty="0">
                <a:solidFill>
                  <a:schemeClr val="accent1">
                    <a:lumMod val="75000"/>
                  </a:schemeClr>
                </a:solidFill>
                <a:latin typeface="Arial"/>
                <a:ea typeface="+mn-lt"/>
                <a:cs typeface="+mn-lt"/>
              </a:rPr>
              <a:t>BTech (CSE – AIML)</a:t>
            </a:r>
            <a:endParaRPr lang="en-US" sz="2000" b="1" dirty="0">
              <a:solidFill>
                <a:schemeClr val="accent1">
                  <a:lumMod val="75000"/>
                </a:schemeClr>
              </a:solidFill>
              <a:latin typeface="Arial"/>
              <a:cs typeface="Arial"/>
            </a:endParaRPr>
          </a:p>
          <a:p>
            <a:endParaRPr lang="en-US" sz="2400" b="1" dirty="0">
              <a:solidFill>
                <a:schemeClr val="accent1">
                  <a:lumMod val="75000"/>
                </a:schemeClr>
              </a:solidFill>
              <a:latin typeface="Franklin Gothic Book"/>
              <a:cs typeface="Arial"/>
            </a:endParaRPr>
          </a:p>
          <a:p>
            <a:r>
              <a:rPr lang="en-US" sz="2400" b="1" dirty="0">
                <a:solidFill>
                  <a:schemeClr val="accent1">
                    <a:lumMod val="75000"/>
                  </a:schemeClr>
                </a:solidFill>
                <a:latin typeface="Franklin Gothic Book"/>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13BF3125-F829-42AD-9499-2E1E6857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755048A-E386-4898-B0AD-98A6A29F6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0A21A1F8-0202-47A2-AA30-21B1B3ED6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58016B9E-A476-43D0-AA13-88A0A84D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A screen shot of a computer&#10;&#10;AI-generated content may be incorrect.">
            <a:extLst>
              <a:ext uri="{FF2B5EF4-FFF2-40B4-BE49-F238E27FC236}">
                <a16:creationId xmlns:a16="http://schemas.microsoft.com/office/drawing/2014/main" id="{D27B1D41-2950-1544-FD76-BD232B156EB9}"/>
              </a:ext>
            </a:extLst>
          </p:cNvPr>
          <p:cNvPicPr>
            <a:picLocks noChangeAspect="1"/>
          </p:cNvPicPr>
          <p:nvPr/>
        </p:nvPicPr>
        <p:blipFill>
          <a:blip r:embed="rId2"/>
          <a:stretch>
            <a:fillRect/>
          </a:stretch>
        </p:blipFill>
        <p:spPr>
          <a:xfrm>
            <a:off x="1286026" y="1229274"/>
            <a:ext cx="9618063" cy="2186858"/>
          </a:xfrm>
          <a:prstGeom prst="rect">
            <a:avLst/>
          </a:prstGeom>
        </p:spPr>
      </p:pic>
      <p:pic>
        <p:nvPicPr>
          <p:cNvPr id="5" name="Content Placeholder 4">
            <a:extLst>
              <a:ext uri="{FF2B5EF4-FFF2-40B4-BE49-F238E27FC236}">
                <a16:creationId xmlns:a16="http://schemas.microsoft.com/office/drawing/2014/main" id="{1D2B37E3-38DA-9F0B-CB41-D20FE81C4B8E}"/>
              </a:ext>
            </a:extLst>
          </p:cNvPr>
          <p:cNvPicPr>
            <a:picLocks noChangeAspect="1"/>
          </p:cNvPicPr>
          <p:nvPr/>
        </p:nvPicPr>
        <p:blipFill>
          <a:blip r:embed="rId3"/>
          <a:stretch>
            <a:fillRect/>
          </a:stretch>
        </p:blipFill>
        <p:spPr>
          <a:xfrm>
            <a:off x="7139429" y="3783596"/>
            <a:ext cx="3761865" cy="2594053"/>
          </a:xfrm>
          <a:prstGeom prst="rect">
            <a:avLst/>
          </a:prstGeom>
        </p:spPr>
      </p:pic>
      <p:pic>
        <p:nvPicPr>
          <p:cNvPr id="6" name="Picture 5" descr="A book with a magnifying glass&#10;&#10;AI-generated content may be incorrect.">
            <a:extLst>
              <a:ext uri="{FF2B5EF4-FFF2-40B4-BE49-F238E27FC236}">
                <a16:creationId xmlns:a16="http://schemas.microsoft.com/office/drawing/2014/main" id="{6C3ECB07-1292-C4C0-2859-658FCB090E92}"/>
              </a:ext>
            </a:extLst>
          </p:cNvPr>
          <p:cNvPicPr>
            <a:picLocks noChangeAspect="1"/>
          </p:cNvPicPr>
          <p:nvPr/>
        </p:nvPicPr>
        <p:blipFill>
          <a:blip r:embed="rId4"/>
          <a:stretch>
            <a:fillRect/>
          </a:stretch>
        </p:blipFill>
        <p:spPr>
          <a:xfrm>
            <a:off x="1289265" y="3815489"/>
            <a:ext cx="3775774" cy="2559157"/>
          </a:xfrm>
          <a:prstGeom prst="rect">
            <a:avLst/>
          </a:prstGeom>
        </p:spPr>
      </p:pic>
    </p:spTree>
    <p:extLst>
      <p:ext uri="{BB962C8B-B14F-4D97-AF65-F5344CB8AC3E}">
        <p14:creationId xmlns:p14="http://schemas.microsoft.com/office/powerpoint/2010/main" val="256981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IN" sz="3200" dirty="0">
                <a:ea typeface="+mn-lt"/>
                <a:cs typeface="+mn-lt"/>
              </a:rPr>
              <a:t>This project successfully demonstrates a secure method to embed and extract secret messages within images. By leveraging Python along with powerful libraries like Pillow and NumPy, it achieves high data concealment without compromising image quality. Its simplicity, robustness, and scalability make it a valuable tool for secure communications.</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305435" indent="-305435"/>
            <a:r>
              <a:rPr lang="en-IN" sz="2000" dirty="0">
                <a:latin typeface="Franklin Gothic Demi"/>
                <a:ea typeface="+mn-lt"/>
                <a:cs typeface="+mn-lt"/>
              </a:rPr>
              <a:t>Access the complete project repository here:</a:t>
            </a:r>
            <a:br>
              <a:rPr lang="en-IN" sz="2000" dirty="0">
                <a:latin typeface="Franklin Gothic Demi"/>
                <a:ea typeface="+mn-lt"/>
                <a:cs typeface="+mn-lt"/>
              </a:rPr>
            </a:br>
            <a:r>
              <a:rPr lang="en-IN" sz="2000" b="1" dirty="0">
                <a:solidFill>
                  <a:srgbClr val="00B050"/>
                </a:solidFill>
                <a:ea typeface="+mn-lt"/>
                <a:cs typeface="+mn-lt"/>
              </a:rPr>
              <a:t>https://github.com/anshika020904/Secure-Data-Hiding-in-Image-Using-Steganography.git</a:t>
            </a:r>
            <a:br>
              <a:rPr lang="en-IN" sz="2000" dirty="0">
                <a:latin typeface="Franklin Gothic Demi"/>
                <a:ea typeface="+mn-lt"/>
                <a:cs typeface="+mn-lt"/>
              </a:rPr>
            </a:br>
            <a:r>
              <a:rPr lang="en-IN" sz="2000" dirty="0">
                <a:latin typeface="Franklin Gothic Demi"/>
                <a:ea typeface="+mn-lt"/>
                <a:cs typeface="+mn-lt"/>
              </a:rPr>
              <a:t>(The repository includes a detailed README with installation and usage instructions.)</a:t>
            </a:r>
            <a:endParaRPr lang="en-IN" sz="2000" dirty="0">
              <a:latin typeface="Franklin Gothic Demi"/>
            </a:endParaRPr>
          </a:p>
          <a:p>
            <a:pPr marL="305435" indent="-305435"/>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29706" y="1713918"/>
            <a:ext cx="11029615" cy="4673324"/>
          </a:xfrm>
        </p:spPr>
        <p:txBody>
          <a:bodyPr>
            <a:normAutofit lnSpcReduction="10000"/>
          </a:bodyPr>
          <a:lstStyle/>
          <a:p>
            <a:pPr marL="305435" indent="-305435"/>
            <a:r>
              <a:rPr lang="en-US" sz="2000" b="1" dirty="0">
                <a:ea typeface="+mn-lt"/>
                <a:cs typeface="+mn-lt"/>
              </a:rPr>
              <a:t>Enhanced Encryption:</a:t>
            </a:r>
            <a:br>
              <a:rPr lang="en-US" sz="2000" b="1" dirty="0">
                <a:ea typeface="+mn-lt"/>
                <a:cs typeface="+mn-lt"/>
              </a:rPr>
            </a:br>
            <a:r>
              <a:rPr lang="en-US" sz="2000" b="1" dirty="0">
                <a:ea typeface="+mn-lt"/>
                <a:cs typeface="+mn-lt"/>
              </a:rPr>
              <a:t>Integration of AES or other advanced encryption techniques.</a:t>
            </a:r>
            <a:endParaRPr lang="en-US" sz="2000"/>
          </a:p>
          <a:p>
            <a:pPr marL="305435" indent="-305435"/>
            <a:endParaRPr lang="en-US" sz="2000" b="1" dirty="0">
              <a:ea typeface="+mn-lt"/>
              <a:cs typeface="+mn-lt"/>
            </a:endParaRPr>
          </a:p>
          <a:p>
            <a:pPr marL="305435" indent="-305435"/>
            <a:r>
              <a:rPr lang="en-US" sz="2000" b="1" dirty="0">
                <a:ea typeface="+mn-lt"/>
                <a:cs typeface="+mn-lt"/>
              </a:rPr>
              <a:t>Graphical User Interface:</a:t>
            </a:r>
            <a:br>
              <a:rPr lang="en-US" sz="2000" b="1" dirty="0">
                <a:ea typeface="+mn-lt"/>
                <a:cs typeface="+mn-lt"/>
              </a:rPr>
            </a:br>
            <a:r>
              <a:rPr lang="en-US" sz="2000" b="1" dirty="0">
                <a:ea typeface="+mn-lt"/>
                <a:cs typeface="+mn-lt"/>
              </a:rPr>
              <a:t>Development of an interactive, user-friendly GUI.</a:t>
            </a:r>
            <a:endParaRPr lang="en-US" sz="2000"/>
          </a:p>
          <a:p>
            <a:pPr marL="305435" indent="-305435"/>
            <a:endParaRPr lang="en-US" sz="2000" b="1" dirty="0">
              <a:ea typeface="+mn-lt"/>
              <a:cs typeface="+mn-lt"/>
            </a:endParaRPr>
          </a:p>
          <a:p>
            <a:pPr marL="305435" indent="-305435"/>
            <a:r>
              <a:rPr lang="en-US" sz="2000" b="1" dirty="0">
                <a:ea typeface="+mn-lt"/>
                <a:cs typeface="+mn-lt"/>
              </a:rPr>
              <a:t>Multimedia Expansion:</a:t>
            </a:r>
            <a:br>
              <a:rPr lang="en-US" sz="2000" b="1" dirty="0">
                <a:ea typeface="+mn-lt"/>
                <a:cs typeface="+mn-lt"/>
              </a:rPr>
            </a:br>
            <a:r>
              <a:rPr lang="en-US" sz="2000" b="1" dirty="0">
                <a:ea typeface="+mn-lt"/>
                <a:cs typeface="+mn-lt"/>
              </a:rPr>
              <a:t>Extend support to video and audio steganography.</a:t>
            </a:r>
            <a:endParaRPr lang="en-US" sz="2000"/>
          </a:p>
          <a:p>
            <a:pPr marL="305435" indent="-305435"/>
            <a:endParaRPr lang="en-US" sz="2000" b="1" dirty="0">
              <a:ea typeface="+mn-lt"/>
              <a:cs typeface="+mn-lt"/>
            </a:endParaRPr>
          </a:p>
          <a:p>
            <a:pPr marL="305435" indent="-305435"/>
            <a:r>
              <a:rPr lang="en-US" sz="2000" b="1" dirty="0">
                <a:ea typeface="+mn-lt"/>
                <a:cs typeface="+mn-lt"/>
              </a:rPr>
              <a:t>Robustness Improvements:</a:t>
            </a:r>
            <a:br>
              <a:rPr lang="en-US" sz="2000" b="1" dirty="0">
                <a:ea typeface="+mn-lt"/>
                <a:cs typeface="+mn-lt"/>
              </a:rPr>
            </a:br>
            <a:r>
              <a:rPr lang="en-US" sz="2000" b="1" dirty="0">
                <a:ea typeface="+mn-lt"/>
                <a:cs typeface="+mn-lt"/>
              </a:rPr>
              <a:t>Refinement of algorithms to resist advanced detection and steganalysis methods.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800" dirty="0">
                <a:solidFill>
                  <a:srgbClr val="0F0F0F"/>
                </a:solidFill>
                <a:ea typeface="+mn-lt"/>
                <a:cs typeface="+mn-lt"/>
              </a:rPr>
              <a:t>Traditional encryption secures data but does not hide its very existence, making secret communications vulnerable. This project addresses the challenge by concealing confidential messages within ordinary images. By subtly modifying pixel values, it ensures that the hidden data remains undetectable while the image appears unchanged. This stealthy approach is essential for secure communication in sensitive environments.</a:t>
            </a:r>
            <a:endParaRPr lang="en-US" sz="2800" dirty="0">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5833" y="1488972"/>
            <a:ext cx="11613485" cy="5563973"/>
          </a:xfrm>
        </p:spPr>
        <p:txBody>
          <a:bodyPr vert="horz" lIns="91440" tIns="45720" rIns="91440" bIns="45720" rtlCol="0" anchor="ctr">
            <a:noAutofit/>
          </a:bodyPr>
          <a:lstStyle/>
          <a:p>
            <a:pPr marL="305435" indent="-305435">
              <a:buFont typeface="Wingdings 2"/>
              <a:buChar char=""/>
            </a:pPr>
            <a:r>
              <a:rPr lang="en-IN" sz="2000" b="1" dirty="0">
                <a:ea typeface="+mn-lt"/>
                <a:cs typeface="+mn-lt"/>
              </a:rPr>
              <a:t>Programming Language:</a:t>
            </a:r>
            <a:endParaRPr lang="en-US" sz="2000"/>
          </a:p>
          <a:p>
            <a:pPr marL="915670" lvl="1" indent="-285750">
              <a:buFont typeface="Wingdings 2"/>
              <a:buChar char=""/>
            </a:pPr>
            <a:r>
              <a:rPr lang="en-IN" sz="1800" b="1" dirty="0">
                <a:ea typeface="+mn-lt"/>
                <a:cs typeface="+mn-lt"/>
              </a:rPr>
              <a:t>Python</a:t>
            </a:r>
            <a:r>
              <a:rPr lang="en-IN" sz="1800" dirty="0">
                <a:ea typeface="+mn-lt"/>
                <a:cs typeface="+mn-lt"/>
              </a:rPr>
              <a:t> (Version 3.6+ for optimal performance)</a:t>
            </a:r>
            <a:endParaRPr lang="en-IN" sz="1800"/>
          </a:p>
          <a:p>
            <a:pPr marL="305435" indent="-305435">
              <a:buFont typeface="Wingdings 2"/>
              <a:buChar char=""/>
            </a:pPr>
            <a:r>
              <a:rPr lang="en-IN" sz="2000" b="1" dirty="0">
                <a:ea typeface="+mn-lt"/>
                <a:cs typeface="+mn-lt"/>
              </a:rPr>
              <a:t>Libraries:</a:t>
            </a:r>
            <a:endParaRPr lang="en-IN" sz="2000"/>
          </a:p>
          <a:p>
            <a:pPr marL="915670" lvl="1" indent="-285750">
              <a:buFont typeface="Wingdings 2"/>
              <a:buChar char=""/>
            </a:pPr>
            <a:r>
              <a:rPr lang="en-IN" sz="1800" b="1" dirty="0">
                <a:ea typeface="+mn-lt"/>
                <a:cs typeface="+mn-lt"/>
              </a:rPr>
              <a:t>Pillow (PIL):</a:t>
            </a:r>
            <a:br>
              <a:rPr lang="en-IN" sz="1800" b="1" dirty="0">
                <a:ea typeface="+mn-lt"/>
                <a:cs typeface="+mn-lt"/>
              </a:rPr>
            </a:br>
            <a:r>
              <a:rPr lang="en-IN" sz="1800" b="1" dirty="0">
                <a:ea typeface="+mn-lt"/>
                <a:cs typeface="+mn-lt"/>
              </a:rPr>
              <a:t>Used for opening, processing, and saving images.</a:t>
            </a:r>
            <a:endParaRPr lang="en-IN" sz="1800"/>
          </a:p>
          <a:p>
            <a:pPr marL="915670" lvl="1" indent="-285750">
              <a:buFont typeface="Wingdings 2"/>
              <a:buChar char=""/>
            </a:pPr>
            <a:r>
              <a:rPr lang="en-IN" sz="1800" b="1" dirty="0">
                <a:ea typeface="+mn-lt"/>
                <a:cs typeface="+mn-lt"/>
              </a:rPr>
              <a:t>NumPy:</a:t>
            </a:r>
            <a:br>
              <a:rPr lang="en-IN" sz="1800" b="1" dirty="0">
                <a:ea typeface="+mn-lt"/>
                <a:cs typeface="+mn-lt"/>
              </a:rPr>
            </a:br>
            <a:r>
              <a:rPr lang="en-IN" sz="1800" b="1" dirty="0">
                <a:ea typeface="+mn-lt"/>
                <a:cs typeface="+mn-lt"/>
              </a:rPr>
              <a:t>Employed for efficient pixel-level array manipulation.</a:t>
            </a:r>
            <a:endParaRPr lang="en-IN" sz="1800"/>
          </a:p>
          <a:p>
            <a:pPr marL="305435" indent="-305435">
              <a:buFont typeface="Wingdings 2"/>
              <a:buChar char=""/>
            </a:pPr>
            <a:r>
              <a:rPr lang="en-IN" sz="2000" b="1" dirty="0">
                <a:ea typeface="+mn-lt"/>
                <a:cs typeface="+mn-lt"/>
              </a:rPr>
              <a:t>Tools &amp; Version Control:</a:t>
            </a:r>
            <a:endParaRPr lang="en-IN" sz="2000"/>
          </a:p>
          <a:p>
            <a:pPr marL="915670" lvl="1" indent="-285750">
              <a:buFont typeface="Wingdings 2"/>
              <a:buChar char=""/>
            </a:pPr>
            <a:r>
              <a:rPr lang="en-IN" sz="1800" b="1" dirty="0">
                <a:ea typeface="+mn-lt"/>
                <a:cs typeface="+mn-lt"/>
              </a:rPr>
              <a:t>Git:</a:t>
            </a:r>
            <a:br>
              <a:rPr lang="en-IN" sz="1800" b="1" dirty="0">
                <a:ea typeface="+mn-lt"/>
                <a:cs typeface="+mn-lt"/>
              </a:rPr>
            </a:br>
            <a:r>
              <a:rPr lang="en-IN" sz="1800" b="1" dirty="0">
                <a:ea typeface="+mn-lt"/>
                <a:cs typeface="+mn-lt"/>
              </a:rPr>
              <a:t>Used for source code management and version control.</a:t>
            </a:r>
            <a:endParaRPr lang="en-IN" sz="1800"/>
          </a:p>
          <a:p>
            <a:pPr marL="305435" indent="-305435">
              <a:buFont typeface="Wingdings 2"/>
              <a:buChar char=""/>
            </a:pPr>
            <a:r>
              <a:rPr lang="en-IN" sz="2000" b="1" dirty="0">
                <a:ea typeface="+mn-lt"/>
                <a:cs typeface="+mn-lt"/>
              </a:rPr>
              <a:t>Development Environment:</a:t>
            </a:r>
            <a:endParaRPr lang="en-IN" sz="2000"/>
          </a:p>
          <a:p>
            <a:pPr marL="915670" lvl="1" indent="-285750">
              <a:buFont typeface="Wingdings 2"/>
              <a:buChar char=""/>
            </a:pPr>
            <a:r>
              <a:rPr lang="en-IN" sz="1800" b="1" dirty="0">
                <a:ea typeface="+mn-lt"/>
                <a:cs typeface="+mn-lt"/>
              </a:rPr>
              <a:t>IDEs (Optional):</a:t>
            </a:r>
            <a:r>
              <a:rPr lang="en-IN" sz="1800" dirty="0">
                <a:ea typeface="+mn-lt"/>
                <a:cs typeface="+mn-lt"/>
              </a:rPr>
              <a:t> Visual Studio Code, PyCharm, etc.</a:t>
            </a:r>
            <a:endParaRPr lang="en-IN" sz="1800"/>
          </a:p>
          <a:p>
            <a:pPr marL="915670" lvl="1" indent="-285750">
              <a:buFont typeface="Wingdings 2"/>
              <a:buChar char=""/>
            </a:pPr>
            <a:r>
              <a:rPr lang="en-IN" sz="1800" b="1" dirty="0">
                <a:ea typeface="+mn-lt"/>
                <a:cs typeface="+mn-lt"/>
              </a:rPr>
              <a:t>Operating Systems:</a:t>
            </a:r>
            <a:br>
              <a:rPr lang="en-IN" sz="1800" b="1" dirty="0">
                <a:ea typeface="+mn-lt"/>
                <a:cs typeface="+mn-lt"/>
              </a:rPr>
            </a:br>
            <a:r>
              <a:rPr lang="en-IN" sz="1800" b="1" dirty="0">
                <a:ea typeface="+mn-lt"/>
                <a:cs typeface="+mn-lt"/>
              </a:rPr>
              <a:t>Cross-platform support (Windows, Linux, MacOS).</a:t>
            </a:r>
            <a:endParaRPr lang="en-IN" sz="18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3918"/>
            <a:ext cx="11029615" cy="4673324"/>
          </a:xfrm>
        </p:spPr>
        <p:txBody>
          <a:bodyPr>
            <a:normAutofit lnSpcReduction="10000"/>
          </a:bodyPr>
          <a:lstStyle/>
          <a:p>
            <a:pPr marL="305435" indent="-305435">
              <a:buFont typeface="Wingdings 2"/>
              <a:buChar char=""/>
            </a:pPr>
            <a:r>
              <a:rPr lang="en-IN" sz="2000" b="1" dirty="0">
                <a:solidFill>
                  <a:srgbClr val="0F0F0F"/>
                </a:solidFill>
                <a:ea typeface="+mn-lt"/>
                <a:cs typeface="+mn-lt"/>
              </a:rPr>
              <a:t>Dual Security Approach:</a:t>
            </a:r>
            <a:br>
              <a:rPr lang="en-IN" sz="2000" b="1" dirty="0">
                <a:ea typeface="+mn-lt"/>
                <a:cs typeface="+mn-lt"/>
              </a:rPr>
            </a:br>
            <a:r>
              <a:rPr lang="en-IN" sz="2000" b="1" dirty="0">
                <a:solidFill>
                  <a:srgbClr val="0F0F0F"/>
                </a:solidFill>
                <a:ea typeface="+mn-lt"/>
                <a:cs typeface="+mn-lt"/>
              </a:rPr>
              <a:t>Combines covert data embedding with robust encryption techniques.</a:t>
            </a:r>
            <a:endParaRPr lang="en-US" sz="2000" dirty="0"/>
          </a:p>
          <a:p>
            <a:pPr marL="305435" indent="-305435">
              <a:buFont typeface="Wingdings 2"/>
              <a:buChar char=""/>
            </a:pPr>
            <a:endParaRPr lang="en-IN" sz="2000" b="1" dirty="0">
              <a:solidFill>
                <a:srgbClr val="0F0F0F"/>
              </a:solidFill>
              <a:ea typeface="+mn-lt"/>
              <a:cs typeface="+mn-lt"/>
            </a:endParaRPr>
          </a:p>
          <a:p>
            <a:pPr marL="305435" indent="-305435">
              <a:buFont typeface="Wingdings 2"/>
              <a:buChar char=""/>
            </a:pPr>
            <a:r>
              <a:rPr lang="en-IN" sz="2000" b="1" dirty="0">
                <a:solidFill>
                  <a:srgbClr val="0F0F0F"/>
                </a:solidFill>
                <a:ea typeface="+mn-lt"/>
                <a:cs typeface="+mn-lt"/>
              </a:rPr>
              <a:t>Imperceptible Modifications:</a:t>
            </a:r>
            <a:br>
              <a:rPr lang="en-IN" sz="2000" b="1" dirty="0">
                <a:ea typeface="+mn-lt"/>
                <a:cs typeface="+mn-lt"/>
              </a:rPr>
            </a:br>
            <a:r>
              <a:rPr lang="en-IN" sz="2000" b="1" dirty="0">
                <a:solidFill>
                  <a:srgbClr val="0F0F0F"/>
                </a:solidFill>
                <a:ea typeface="+mn-lt"/>
                <a:cs typeface="+mn-lt"/>
              </a:rPr>
              <a:t>Ensures that the image’s appearance remains intact despite hidden data.</a:t>
            </a:r>
            <a:endParaRPr lang="en-IN" sz="2000" dirty="0"/>
          </a:p>
          <a:p>
            <a:pPr marL="305435" indent="-305435">
              <a:buFont typeface="Wingdings 2"/>
              <a:buChar char=""/>
            </a:pPr>
            <a:endParaRPr lang="en-IN" sz="2000" b="1" dirty="0">
              <a:solidFill>
                <a:srgbClr val="0F0F0F"/>
              </a:solidFill>
              <a:ea typeface="+mn-lt"/>
              <a:cs typeface="+mn-lt"/>
            </a:endParaRPr>
          </a:p>
          <a:p>
            <a:pPr marL="305435" indent="-305435">
              <a:buFont typeface="Wingdings 2"/>
              <a:buChar char=""/>
            </a:pPr>
            <a:r>
              <a:rPr lang="en-IN" sz="2000" b="1" dirty="0">
                <a:solidFill>
                  <a:srgbClr val="0F0F0F"/>
                </a:solidFill>
                <a:ea typeface="+mn-lt"/>
                <a:cs typeface="+mn-lt"/>
              </a:rPr>
              <a:t>User-Centric Design:</a:t>
            </a:r>
            <a:br>
              <a:rPr lang="en-IN" sz="2000" b="1" dirty="0">
                <a:ea typeface="+mn-lt"/>
                <a:cs typeface="+mn-lt"/>
              </a:rPr>
            </a:br>
            <a:r>
              <a:rPr lang="en-IN" sz="2000" b="1" dirty="0">
                <a:solidFill>
                  <a:srgbClr val="0F0F0F"/>
                </a:solidFill>
                <a:ea typeface="+mn-lt"/>
                <a:cs typeface="+mn-lt"/>
              </a:rPr>
              <a:t>Intuitive functions for encoding and decoding with a clear workflow.</a:t>
            </a:r>
            <a:endParaRPr lang="en-IN" sz="2000" dirty="0"/>
          </a:p>
          <a:p>
            <a:pPr marL="305435" indent="-305435">
              <a:buFont typeface="Wingdings 2"/>
              <a:buChar char=""/>
            </a:pPr>
            <a:endParaRPr lang="en-IN" sz="2000" b="1" dirty="0">
              <a:solidFill>
                <a:srgbClr val="0F0F0F"/>
              </a:solidFill>
              <a:ea typeface="+mn-lt"/>
              <a:cs typeface="+mn-lt"/>
            </a:endParaRPr>
          </a:p>
          <a:p>
            <a:pPr marL="305435" indent="-305435">
              <a:buFont typeface="Wingdings 2"/>
              <a:buChar char=""/>
            </a:pPr>
            <a:r>
              <a:rPr lang="en-IN" sz="2000" b="1" dirty="0">
                <a:solidFill>
                  <a:srgbClr val="0F0F0F"/>
                </a:solidFill>
                <a:ea typeface="+mn-lt"/>
                <a:cs typeface="+mn-lt"/>
              </a:rPr>
              <a:t>Comprehensive Integration:</a:t>
            </a:r>
            <a:br>
              <a:rPr lang="en-IN" sz="2000" b="1" dirty="0">
                <a:ea typeface="+mn-lt"/>
                <a:cs typeface="+mn-lt"/>
              </a:rPr>
            </a:br>
            <a:r>
              <a:rPr lang="en-IN" sz="2000" b="1" dirty="0">
                <a:solidFill>
                  <a:srgbClr val="0F0F0F"/>
                </a:solidFill>
                <a:ea typeface="+mn-lt"/>
                <a:cs typeface="+mn-lt"/>
              </a:rPr>
              <a:t>Easily incorporated into existing secure communication systems.</a:t>
            </a:r>
            <a:endParaRPr lang="en-IN"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80053"/>
            <a:ext cx="11029615" cy="4673324"/>
          </a:xfrm>
        </p:spPr>
        <p:txBody>
          <a:bodyPr>
            <a:normAutofit lnSpcReduction="10000"/>
          </a:bodyPr>
          <a:lstStyle/>
          <a:p>
            <a:pPr marL="305435" indent="-305435"/>
            <a:r>
              <a:rPr lang="en-IN" sz="2000" b="1" dirty="0">
                <a:ea typeface="+mn-lt"/>
                <a:cs typeface="+mn-lt"/>
              </a:rPr>
              <a:t>Cybersecurity Professionals:</a:t>
            </a:r>
            <a:br>
              <a:rPr lang="en-IN" sz="2000" b="1" dirty="0">
                <a:ea typeface="+mn-lt"/>
                <a:cs typeface="+mn-lt"/>
              </a:rPr>
            </a:br>
            <a:r>
              <a:rPr lang="en-IN" sz="2000" b="1" dirty="0">
                <a:ea typeface="+mn-lt"/>
                <a:cs typeface="+mn-lt"/>
              </a:rPr>
              <a:t>Secure communication and data protection.</a:t>
            </a:r>
            <a:endParaRPr lang="en-IN" sz="2000"/>
          </a:p>
          <a:p>
            <a:pPr marL="305435" indent="-305435"/>
            <a:endParaRPr lang="en-IN" sz="2000" b="1" dirty="0">
              <a:ea typeface="+mn-lt"/>
              <a:cs typeface="+mn-lt"/>
            </a:endParaRPr>
          </a:p>
          <a:p>
            <a:pPr marL="305435" indent="-305435"/>
            <a:r>
              <a:rPr lang="en-IN" sz="2000" b="1" dirty="0">
                <a:ea typeface="+mn-lt"/>
                <a:cs typeface="+mn-lt"/>
              </a:rPr>
              <a:t>Corporate &amp; Government Agencies:</a:t>
            </a:r>
            <a:br>
              <a:rPr lang="en-IN" sz="2000" b="1" dirty="0">
                <a:ea typeface="+mn-lt"/>
                <a:cs typeface="+mn-lt"/>
              </a:rPr>
            </a:br>
            <a:r>
              <a:rPr lang="en-IN" sz="2000" b="1" dirty="0">
                <a:ea typeface="+mn-lt"/>
                <a:cs typeface="+mn-lt"/>
              </a:rPr>
              <a:t>For confidential data transfer and secure archives.</a:t>
            </a:r>
            <a:endParaRPr lang="en-IN" sz="2000" dirty="0"/>
          </a:p>
          <a:p>
            <a:pPr marL="305435" indent="-305435"/>
            <a:endParaRPr lang="en-IN" sz="2000" b="1" dirty="0">
              <a:ea typeface="+mn-lt"/>
              <a:cs typeface="+mn-lt"/>
            </a:endParaRPr>
          </a:p>
          <a:p>
            <a:pPr marL="305435" indent="-305435"/>
            <a:r>
              <a:rPr lang="en-IN" sz="2000" b="1" dirty="0">
                <a:ea typeface="+mn-lt"/>
                <a:cs typeface="+mn-lt"/>
              </a:rPr>
              <a:t>Academic Institutions:</a:t>
            </a:r>
            <a:br>
              <a:rPr lang="en-IN" sz="2000" b="1" dirty="0">
                <a:ea typeface="+mn-lt"/>
                <a:cs typeface="+mn-lt"/>
              </a:rPr>
            </a:br>
            <a:r>
              <a:rPr lang="en-IN" sz="2000" b="1" dirty="0">
                <a:ea typeface="+mn-lt"/>
                <a:cs typeface="+mn-lt"/>
              </a:rPr>
              <a:t>As a teaching and research tool in digital security.</a:t>
            </a:r>
            <a:endParaRPr lang="en-IN" sz="2000" dirty="0"/>
          </a:p>
          <a:p>
            <a:pPr marL="305435" indent="-305435"/>
            <a:endParaRPr lang="en-IN" sz="2000" b="1" dirty="0">
              <a:ea typeface="+mn-lt"/>
              <a:cs typeface="+mn-lt"/>
            </a:endParaRPr>
          </a:p>
          <a:p>
            <a:pPr marL="305435" indent="-305435"/>
            <a:r>
              <a:rPr lang="en-IN" sz="2000" b="1" dirty="0">
                <a:ea typeface="+mn-lt"/>
                <a:cs typeface="+mn-lt"/>
              </a:rPr>
              <a:t>Developers &amp; Tech Enthusiasts:</a:t>
            </a:r>
            <a:br>
              <a:rPr lang="en-IN" sz="2000" b="1" dirty="0">
                <a:ea typeface="+mn-lt"/>
                <a:cs typeface="+mn-lt"/>
              </a:rPr>
            </a:br>
            <a:r>
              <a:rPr lang="en-IN" sz="2000" b="1" dirty="0">
                <a:ea typeface="+mn-lt"/>
                <a:cs typeface="+mn-lt"/>
              </a:rPr>
              <a:t>To explore, extend, and innovate within the realm of steganography.</a:t>
            </a:r>
            <a:endParaRPr lang="en-IN" sz="2000" dirty="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601786" y="702156"/>
            <a:ext cx="11009022" cy="756234"/>
          </a:xfrm>
        </p:spPr>
        <p:txBody>
          <a:bodyPr>
            <a:normAutofit/>
          </a:bodyPr>
          <a:lstStyle/>
          <a:p>
            <a:r>
              <a:rPr lang="en-IN" dirty="0">
                <a:solidFill>
                  <a:schemeClr val="accent1"/>
                </a:solidFill>
              </a:rPr>
              <a:t>Results</a:t>
            </a:r>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ith long hair smiling&#10;&#10;AI-generated content may be incorrect.">
            <a:extLst>
              <a:ext uri="{FF2B5EF4-FFF2-40B4-BE49-F238E27FC236}">
                <a16:creationId xmlns:a16="http://schemas.microsoft.com/office/drawing/2014/main" id="{62F56FB5-966E-637C-A781-92DFBB017A10}"/>
              </a:ext>
            </a:extLst>
          </p:cNvPr>
          <p:cNvPicPr>
            <a:picLocks noChangeAspect="1"/>
          </p:cNvPicPr>
          <p:nvPr/>
        </p:nvPicPr>
        <p:blipFill>
          <a:blip r:embed="rId2"/>
          <a:stretch>
            <a:fillRect/>
          </a:stretch>
        </p:blipFill>
        <p:spPr>
          <a:xfrm>
            <a:off x="611392" y="2751407"/>
            <a:ext cx="2491740" cy="2903860"/>
          </a:xfrm>
          <a:prstGeom prst="rect">
            <a:avLst/>
          </a:prstGeom>
        </p:spPr>
      </p:pic>
      <p:pic>
        <p:nvPicPr>
          <p:cNvPr id="5" name="Picture 4" descr="A person with long hair smiling&#10;&#10;AI-generated content may be incorrect.">
            <a:extLst>
              <a:ext uri="{FF2B5EF4-FFF2-40B4-BE49-F238E27FC236}">
                <a16:creationId xmlns:a16="http://schemas.microsoft.com/office/drawing/2014/main" id="{1D9C6F38-C0E9-C288-28C9-B7DF1F40C8E8}"/>
              </a:ext>
            </a:extLst>
          </p:cNvPr>
          <p:cNvPicPr>
            <a:picLocks noChangeAspect="1"/>
          </p:cNvPicPr>
          <p:nvPr/>
        </p:nvPicPr>
        <p:blipFill>
          <a:blip r:embed="rId3"/>
          <a:stretch>
            <a:fillRect/>
          </a:stretch>
        </p:blipFill>
        <p:spPr>
          <a:xfrm>
            <a:off x="3194572" y="2803412"/>
            <a:ext cx="2491740" cy="2784519"/>
          </a:xfrm>
          <a:prstGeom prst="rect">
            <a:avLst/>
          </a:prstGeom>
        </p:spPr>
      </p:pic>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6340830" y="2340864"/>
            <a:ext cx="5269977" cy="3634486"/>
          </a:xfrm>
        </p:spPr>
        <p:txBody>
          <a:bodyPr>
            <a:normAutofit/>
          </a:bodyPr>
          <a:lstStyle/>
          <a:p>
            <a:pPr marL="0" indent="0">
              <a:buNone/>
            </a:pPr>
            <a:endParaRPr lang="en-IN" b="1" dirty="0">
              <a:ea typeface="+mn-lt"/>
              <a:cs typeface="+mn-lt"/>
            </a:endParaRPr>
          </a:p>
          <a:p>
            <a:pPr marL="305435" indent="-305435"/>
            <a:r>
              <a:rPr lang="en-IN" sz="2400" b="1" dirty="0">
                <a:ea typeface="+mn-lt"/>
                <a:cs typeface="+mn-lt"/>
              </a:rPr>
              <a:t>Original image vs. steganographic image (side-by-side).</a:t>
            </a:r>
            <a:endParaRPr lang="en-IN" sz="2400" b="1" dirty="0"/>
          </a:p>
          <a:p>
            <a:pPr marL="0" indent="0">
              <a:buNone/>
            </a:pPr>
            <a:endParaRPr lang="en-IN" dirty="0"/>
          </a:p>
          <a:p>
            <a:pPr marL="305435" indent="-305435"/>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omputer program&#10;&#10;AI-generated content may be incorrect.">
            <a:extLst>
              <a:ext uri="{FF2B5EF4-FFF2-40B4-BE49-F238E27FC236}">
                <a16:creationId xmlns:a16="http://schemas.microsoft.com/office/drawing/2014/main" id="{94C93549-64D7-9432-C318-7810CEF75760}"/>
              </a:ext>
            </a:extLst>
          </p:cNvPr>
          <p:cNvPicPr>
            <a:picLocks noChangeAspect="1"/>
          </p:cNvPicPr>
          <p:nvPr/>
        </p:nvPicPr>
        <p:blipFill>
          <a:blip r:embed="rId2"/>
          <a:srcRect t="5226" r="-1" b="-1"/>
          <a:stretch/>
        </p:blipFill>
        <p:spPr>
          <a:xfrm>
            <a:off x="20" y="10"/>
            <a:ext cx="7537685" cy="6857990"/>
          </a:xfrm>
          <a:prstGeom prst="rect">
            <a:avLst/>
          </a:prstGeom>
        </p:spPr>
      </p:pic>
      <p:sp>
        <p:nvSpPr>
          <p:cNvPr id="61" name="Rectangle 6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25EBF52-7062-7EF5-37E5-8AEA17565BDC}"/>
              </a:ext>
            </a:extLst>
          </p:cNvPr>
          <p:cNvSpPr>
            <a:spLocks noGrp="1"/>
          </p:cNvSpPr>
          <p:nvPr>
            <p:ph idx="1"/>
          </p:nvPr>
        </p:nvSpPr>
        <p:spPr>
          <a:xfrm>
            <a:off x="8013433" y="1609756"/>
            <a:ext cx="3568661" cy="3634486"/>
          </a:xfrm>
        </p:spPr>
        <p:txBody>
          <a:bodyPr>
            <a:normAutofit/>
          </a:bodyPr>
          <a:lstStyle/>
          <a:p>
            <a:pPr marL="305435" indent="-305435"/>
            <a:r>
              <a:rPr lang="en-US" sz="2400" b="1" dirty="0">
                <a:ea typeface="+mn-lt"/>
                <a:cs typeface="+mn-lt"/>
              </a:rPr>
              <a:t>Interface displaying the encoding process.</a:t>
            </a:r>
            <a:endParaRPr lang="en-US" sz="2400" b="1" dirty="0"/>
          </a:p>
        </p:txBody>
      </p:sp>
    </p:spTree>
    <p:extLst>
      <p:ext uri="{BB962C8B-B14F-4D97-AF65-F5344CB8AC3E}">
        <p14:creationId xmlns:p14="http://schemas.microsoft.com/office/powerpoint/2010/main" val="180075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 shot of a computer program&#10;&#10;AI-generated content may be incorrect.">
            <a:extLst>
              <a:ext uri="{FF2B5EF4-FFF2-40B4-BE49-F238E27FC236}">
                <a16:creationId xmlns:a16="http://schemas.microsoft.com/office/drawing/2014/main" id="{3D8479A4-7439-34E2-4280-D183021F4F99}"/>
              </a:ext>
            </a:extLst>
          </p:cNvPr>
          <p:cNvPicPr>
            <a:picLocks noChangeAspect="1"/>
          </p:cNvPicPr>
          <p:nvPr/>
        </p:nvPicPr>
        <p:blipFill>
          <a:blip r:embed="rId2"/>
          <a:srcRect t="2685" r="-1" b="12928"/>
          <a:stretch/>
        </p:blipFill>
        <p:spPr>
          <a:xfrm>
            <a:off x="20" y="10"/>
            <a:ext cx="7537685" cy="6857990"/>
          </a:xfrm>
          <a:prstGeom prst="rect">
            <a:avLst/>
          </a:prstGeom>
        </p:spPr>
      </p:pic>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72B4475-D63A-2CB0-C45C-EE1475665859}"/>
              </a:ext>
            </a:extLst>
          </p:cNvPr>
          <p:cNvSpPr>
            <a:spLocks noGrp="1"/>
          </p:cNvSpPr>
          <p:nvPr>
            <p:ph idx="1"/>
          </p:nvPr>
        </p:nvSpPr>
        <p:spPr>
          <a:xfrm>
            <a:off x="8013433" y="1712729"/>
            <a:ext cx="3568661" cy="3634486"/>
          </a:xfrm>
        </p:spPr>
        <p:txBody>
          <a:bodyPr>
            <a:normAutofit/>
          </a:bodyPr>
          <a:lstStyle/>
          <a:p>
            <a:pPr marL="305435" indent="-305435"/>
            <a:r>
              <a:rPr lang="en-US" sz="2400" b="1" dirty="0">
                <a:ea typeface="+mn-lt"/>
                <a:cs typeface="+mn-lt"/>
              </a:rPr>
              <a:t> Decoding process revealing the hidden message.</a:t>
            </a:r>
            <a:endParaRPr lang="en-US" sz="2400" b="1"/>
          </a:p>
        </p:txBody>
      </p:sp>
    </p:spTree>
    <p:extLst>
      <p:ext uri="{BB962C8B-B14F-4D97-AF65-F5344CB8AC3E}">
        <p14:creationId xmlns:p14="http://schemas.microsoft.com/office/powerpoint/2010/main" val="9003581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202</cp:revision>
  <dcterms:created xsi:type="dcterms:W3CDTF">2021-05-26T16:50:10Z</dcterms:created>
  <dcterms:modified xsi:type="dcterms:W3CDTF">2025-03-01T19:53:53Z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