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15"/>
  </p:notesMasterIdLst>
  <p:sldIdLst>
    <p:sldId id="256" r:id="rId5"/>
    <p:sldId id="257" r:id="rId6"/>
    <p:sldId id="258" r:id="rId7"/>
    <p:sldId id="259" r:id="rId8"/>
    <p:sldId id="260" r:id="rId9"/>
    <p:sldId id="261" r:id="rId10"/>
    <p:sldId id="262" r:id="rId11"/>
    <p:sldId id="263" r:id="rId12"/>
    <p:sldId id="264" r:id="rId13"/>
    <p:sldId id="265"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E2D1162-8FAA-4477-AA2B-E710465C025B}" v="1" dt="2023-06-27T15:34:12.14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130" autoAdjust="0"/>
    <p:restoredTop sz="89935" autoAdjust="0"/>
  </p:normalViewPr>
  <p:slideViewPr>
    <p:cSldViewPr snapToGrid="0">
      <p:cViewPr varScale="1">
        <p:scale>
          <a:sx n="74" d="100"/>
          <a:sy n="74" d="100"/>
        </p:scale>
        <p:origin x="898" y="6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rishti Chakarvarty" userId="69aba5ff69943dff" providerId="LiveId" clId="{FE2D1162-8FAA-4477-AA2B-E710465C025B}"/>
    <pc:docChg chg="custSel modSld">
      <pc:chgData name="Drishti Chakarvarty" userId="69aba5ff69943dff" providerId="LiveId" clId="{FE2D1162-8FAA-4477-AA2B-E710465C025B}" dt="2023-06-27T18:06:52.752" v="203" actId="255"/>
      <pc:docMkLst>
        <pc:docMk/>
      </pc:docMkLst>
      <pc:sldChg chg="modSp mod">
        <pc:chgData name="Drishti Chakarvarty" userId="69aba5ff69943dff" providerId="LiveId" clId="{FE2D1162-8FAA-4477-AA2B-E710465C025B}" dt="2023-06-27T14:42:04.987" v="3" actId="1076"/>
        <pc:sldMkLst>
          <pc:docMk/>
          <pc:sldMk cId="52295096" sldId="256"/>
        </pc:sldMkLst>
        <pc:spChg chg="mod">
          <ac:chgData name="Drishti Chakarvarty" userId="69aba5ff69943dff" providerId="LiveId" clId="{FE2D1162-8FAA-4477-AA2B-E710465C025B}" dt="2023-06-27T14:41:54.983" v="1" actId="1076"/>
          <ac:spMkLst>
            <pc:docMk/>
            <pc:sldMk cId="52295096" sldId="256"/>
            <ac:spMk id="2" creationId="{640AB73A-BF78-745A-1F04-6E6C59C2E691}"/>
          </ac:spMkLst>
        </pc:spChg>
        <pc:spChg chg="mod">
          <ac:chgData name="Drishti Chakarvarty" userId="69aba5ff69943dff" providerId="LiveId" clId="{FE2D1162-8FAA-4477-AA2B-E710465C025B}" dt="2023-06-27T14:42:04.987" v="3" actId="1076"/>
          <ac:spMkLst>
            <pc:docMk/>
            <pc:sldMk cId="52295096" sldId="256"/>
            <ac:spMk id="3" creationId="{60585542-E0C6-D910-D5D9-8B628D2B263F}"/>
          </ac:spMkLst>
        </pc:spChg>
      </pc:sldChg>
      <pc:sldChg chg="modSp mod">
        <pc:chgData name="Drishti Chakarvarty" userId="69aba5ff69943dff" providerId="LiveId" clId="{FE2D1162-8FAA-4477-AA2B-E710465C025B}" dt="2023-06-27T15:41:31.738" v="189" actId="255"/>
        <pc:sldMkLst>
          <pc:docMk/>
          <pc:sldMk cId="2886286258" sldId="257"/>
        </pc:sldMkLst>
        <pc:spChg chg="mod">
          <ac:chgData name="Drishti Chakarvarty" userId="69aba5ff69943dff" providerId="LiveId" clId="{FE2D1162-8FAA-4477-AA2B-E710465C025B}" dt="2023-06-27T15:41:31.738" v="189" actId="255"/>
          <ac:spMkLst>
            <pc:docMk/>
            <pc:sldMk cId="2886286258" sldId="257"/>
            <ac:spMk id="3" creationId="{D23EA4D0-32D7-F897-8042-0896C8C30A21}"/>
          </ac:spMkLst>
        </pc:spChg>
      </pc:sldChg>
      <pc:sldChg chg="modSp mod">
        <pc:chgData name="Drishti Chakarvarty" userId="69aba5ff69943dff" providerId="LiveId" clId="{FE2D1162-8FAA-4477-AA2B-E710465C025B}" dt="2023-06-27T15:41:42.874" v="190" actId="255"/>
        <pc:sldMkLst>
          <pc:docMk/>
          <pc:sldMk cId="3047604112" sldId="258"/>
        </pc:sldMkLst>
        <pc:spChg chg="mod">
          <ac:chgData name="Drishti Chakarvarty" userId="69aba5ff69943dff" providerId="LiveId" clId="{FE2D1162-8FAA-4477-AA2B-E710465C025B}" dt="2023-06-27T15:41:42.874" v="190" actId="255"/>
          <ac:spMkLst>
            <pc:docMk/>
            <pc:sldMk cId="3047604112" sldId="258"/>
            <ac:spMk id="3" creationId="{D5EB3FE3-FFAB-C0AE-FAEB-A15CAC27176A}"/>
          </ac:spMkLst>
        </pc:spChg>
        <pc:picChg chg="mod">
          <ac:chgData name="Drishti Chakarvarty" userId="69aba5ff69943dff" providerId="LiveId" clId="{FE2D1162-8FAA-4477-AA2B-E710465C025B}" dt="2023-06-27T15:39:35.371" v="175" actId="14100"/>
          <ac:picMkLst>
            <pc:docMk/>
            <pc:sldMk cId="3047604112" sldId="258"/>
            <ac:picMk id="4" creationId="{00000000-0000-0000-0000-000000000000}"/>
          </ac:picMkLst>
        </pc:picChg>
      </pc:sldChg>
      <pc:sldChg chg="modSp mod">
        <pc:chgData name="Drishti Chakarvarty" userId="69aba5ff69943dff" providerId="LiveId" clId="{FE2D1162-8FAA-4477-AA2B-E710465C025B}" dt="2023-06-27T18:06:52.752" v="203" actId="255"/>
        <pc:sldMkLst>
          <pc:docMk/>
          <pc:sldMk cId="3663360070" sldId="259"/>
        </pc:sldMkLst>
        <pc:spChg chg="mod">
          <ac:chgData name="Drishti Chakarvarty" userId="69aba5ff69943dff" providerId="LiveId" clId="{FE2D1162-8FAA-4477-AA2B-E710465C025B}" dt="2023-06-27T18:06:52.752" v="203" actId="255"/>
          <ac:spMkLst>
            <pc:docMk/>
            <pc:sldMk cId="3663360070" sldId="259"/>
            <ac:spMk id="3" creationId="{6FC26C71-5236-5578-DE4B-0DE18F89C19E}"/>
          </ac:spMkLst>
        </pc:spChg>
      </pc:sldChg>
      <pc:sldChg chg="modSp mod">
        <pc:chgData name="Drishti Chakarvarty" userId="69aba5ff69943dff" providerId="LiveId" clId="{FE2D1162-8FAA-4477-AA2B-E710465C025B}" dt="2023-06-27T15:36:56.140" v="158" actId="20577"/>
        <pc:sldMkLst>
          <pc:docMk/>
          <pc:sldMk cId="2820753806" sldId="260"/>
        </pc:sldMkLst>
        <pc:spChg chg="mod">
          <ac:chgData name="Drishti Chakarvarty" userId="69aba5ff69943dff" providerId="LiveId" clId="{FE2D1162-8FAA-4477-AA2B-E710465C025B}" dt="2023-06-27T15:36:56.140" v="158" actId="20577"/>
          <ac:spMkLst>
            <pc:docMk/>
            <pc:sldMk cId="2820753806" sldId="260"/>
            <ac:spMk id="3" creationId="{D0EFD8FC-26A2-B032-CAC7-D96F93F2E161}"/>
          </ac:spMkLst>
        </pc:spChg>
      </pc:sldChg>
      <pc:sldChg chg="addSp modSp mod">
        <pc:chgData name="Drishti Chakarvarty" userId="69aba5ff69943dff" providerId="LiveId" clId="{FE2D1162-8FAA-4477-AA2B-E710465C025B}" dt="2023-06-27T15:36:19.731" v="152" actId="1076"/>
        <pc:sldMkLst>
          <pc:docMk/>
          <pc:sldMk cId="3027699718" sldId="261"/>
        </pc:sldMkLst>
        <pc:spChg chg="mod">
          <ac:chgData name="Drishti Chakarvarty" userId="69aba5ff69943dff" providerId="LiveId" clId="{FE2D1162-8FAA-4477-AA2B-E710465C025B}" dt="2023-06-27T15:35:06.413" v="140" actId="12"/>
          <ac:spMkLst>
            <pc:docMk/>
            <pc:sldMk cId="3027699718" sldId="261"/>
            <ac:spMk id="3" creationId="{D967B7FA-885B-47EF-CC51-3831384D2834}"/>
          </ac:spMkLst>
        </pc:spChg>
        <pc:spChg chg="add mod">
          <ac:chgData name="Drishti Chakarvarty" userId="69aba5ff69943dff" providerId="LiveId" clId="{FE2D1162-8FAA-4477-AA2B-E710465C025B}" dt="2023-06-27T15:36:19.731" v="152" actId="1076"/>
          <ac:spMkLst>
            <pc:docMk/>
            <pc:sldMk cId="3027699718" sldId="261"/>
            <ac:spMk id="5" creationId="{4BCDACD9-1C85-B036-DA3B-537086F6A876}"/>
          </ac:spMkLst>
        </pc:spChg>
      </pc:sldChg>
      <pc:sldChg chg="modSp mod">
        <pc:chgData name="Drishti Chakarvarty" userId="69aba5ff69943dff" providerId="LiveId" clId="{FE2D1162-8FAA-4477-AA2B-E710465C025B}" dt="2023-06-27T15:33:42.262" v="126" actId="207"/>
        <pc:sldMkLst>
          <pc:docMk/>
          <pc:sldMk cId="1486599734" sldId="262"/>
        </pc:sldMkLst>
        <pc:spChg chg="mod">
          <ac:chgData name="Drishti Chakarvarty" userId="69aba5ff69943dff" providerId="LiveId" clId="{FE2D1162-8FAA-4477-AA2B-E710465C025B}" dt="2023-06-27T15:33:42.262" v="126" actId="207"/>
          <ac:spMkLst>
            <pc:docMk/>
            <pc:sldMk cId="1486599734" sldId="262"/>
            <ac:spMk id="3" creationId="{7666CC8D-6E6A-0F6C-2BB9-AAAFC62DDC6A}"/>
          </ac:spMkLst>
        </pc:spChg>
      </pc:sldChg>
      <pc:sldChg chg="modSp mod">
        <pc:chgData name="Drishti Chakarvarty" userId="69aba5ff69943dff" providerId="LiveId" clId="{FE2D1162-8FAA-4477-AA2B-E710465C025B}" dt="2023-06-27T15:31:41.015" v="104" actId="14100"/>
        <pc:sldMkLst>
          <pc:docMk/>
          <pc:sldMk cId="2369749637" sldId="264"/>
        </pc:sldMkLst>
        <pc:spChg chg="mod">
          <ac:chgData name="Drishti Chakarvarty" userId="69aba5ff69943dff" providerId="LiveId" clId="{FE2D1162-8FAA-4477-AA2B-E710465C025B}" dt="2023-06-27T15:31:41.015" v="104" actId="14100"/>
          <ac:spMkLst>
            <pc:docMk/>
            <pc:sldMk cId="2369749637" sldId="264"/>
            <ac:spMk id="5"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38C94E6-6396-49DD-8AAC-CE930AEBA3A0}" type="datetimeFigureOut">
              <a:rPr lang="en-IN" smtClean="0"/>
              <a:t>20-12-2023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DB8012-1C97-4D27-BCEB-F6FC199D2552}" type="slidenum">
              <a:rPr lang="en-IN" smtClean="0"/>
              <a:t>‹#›</a:t>
            </a:fld>
            <a:endParaRPr lang="en-IN"/>
          </a:p>
        </p:txBody>
      </p:sp>
    </p:spTree>
    <p:extLst>
      <p:ext uri="{BB962C8B-B14F-4D97-AF65-F5344CB8AC3E}">
        <p14:creationId xmlns:p14="http://schemas.microsoft.com/office/powerpoint/2010/main" val="38078018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4DB8012-1C97-4D27-BCEB-F6FC199D2552}" type="slidenum">
              <a:rPr lang="en-IN" smtClean="0"/>
              <a:t>1</a:t>
            </a:fld>
            <a:endParaRPr lang="en-IN"/>
          </a:p>
        </p:txBody>
      </p:sp>
    </p:spTree>
    <p:extLst>
      <p:ext uri="{BB962C8B-B14F-4D97-AF65-F5344CB8AC3E}">
        <p14:creationId xmlns:p14="http://schemas.microsoft.com/office/powerpoint/2010/main" val="5411063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12/20/2023</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12/20/2023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12/20/2023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12/20/2023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12/20/2023</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12/20/2023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12/20/2023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12/20/2023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12/20/2023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12/20/2023</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12/20/2023</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12/20/2023</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fif"/><Relationship Id="rId2" Type="http://schemas.openxmlformats.org/officeDocument/2006/relationships/hyperlink" Target="https://towardsdatascience.com/india-air-pollution-data-analysis-bd7dbfe93841?gi=e64582a224d9"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f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f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f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AB73A-BF78-745A-1F04-6E6C59C2E691}"/>
              </a:ext>
            </a:extLst>
          </p:cNvPr>
          <p:cNvSpPr>
            <a:spLocks noGrp="1"/>
          </p:cNvSpPr>
          <p:nvPr>
            <p:ph type="ctrTitle"/>
          </p:nvPr>
        </p:nvSpPr>
        <p:spPr>
          <a:xfrm>
            <a:off x="870100" y="1545858"/>
            <a:ext cx="8361229" cy="2098226"/>
          </a:xfrm>
        </p:spPr>
        <p:txBody>
          <a:bodyPr/>
          <a:lstStyle/>
          <a:p>
            <a:r>
              <a:rPr lang="en-US" sz="4800" b="1" dirty="0">
                <a:latin typeface="Algerian" pitchFamily="82" charset="0"/>
              </a:rPr>
              <a:t>INDIA AIR QUALITY </a:t>
            </a:r>
            <a:endParaRPr lang="en-IN" sz="4800" b="1" dirty="0">
              <a:latin typeface="Algerian" pitchFamily="82" charset="0"/>
            </a:endParaRPr>
          </a:p>
        </p:txBody>
      </p:sp>
      <p:sp>
        <p:nvSpPr>
          <p:cNvPr id="3" name="Subtitle 2">
            <a:extLst>
              <a:ext uri="{FF2B5EF4-FFF2-40B4-BE49-F238E27FC236}">
                <a16:creationId xmlns:a16="http://schemas.microsoft.com/office/drawing/2014/main" id="{60585542-E0C6-D910-D5D9-8B628D2B263F}"/>
              </a:ext>
            </a:extLst>
          </p:cNvPr>
          <p:cNvSpPr>
            <a:spLocks noGrp="1"/>
          </p:cNvSpPr>
          <p:nvPr>
            <p:ph type="subTitle" idx="1"/>
          </p:nvPr>
        </p:nvSpPr>
        <p:spPr>
          <a:xfrm>
            <a:off x="3995522" y="3713683"/>
            <a:ext cx="6831673" cy="1086237"/>
          </a:xfrm>
        </p:spPr>
        <p:txBody>
          <a:bodyPr>
            <a:normAutofit/>
          </a:bodyPr>
          <a:lstStyle/>
          <a:p>
            <a:r>
              <a:rPr lang="en-US" sz="3600" b="1" dirty="0">
                <a:solidFill>
                  <a:srgbClr val="FF0000"/>
                </a:solidFill>
              </a:rPr>
              <a:t>Project by: Drishti </a:t>
            </a:r>
            <a:r>
              <a:rPr lang="en-US" sz="3600" b="1">
                <a:solidFill>
                  <a:srgbClr val="FF0000"/>
                </a:solidFill>
              </a:rPr>
              <a:t>&amp; Anshika Patel</a:t>
            </a:r>
            <a:endParaRPr lang="en-IN" sz="4000" b="1" dirty="0">
              <a:solidFill>
                <a:srgbClr val="FF0000"/>
              </a:solidFill>
            </a:endParaRPr>
          </a:p>
        </p:txBody>
      </p:sp>
    </p:spTree>
    <p:extLst>
      <p:ext uri="{BB962C8B-B14F-4D97-AF65-F5344CB8AC3E}">
        <p14:creationId xmlns:p14="http://schemas.microsoft.com/office/powerpoint/2010/main" val="522950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1FEC763-C774-BEF5-7D3A-140EC728240F}"/>
              </a:ext>
            </a:extLst>
          </p:cNvPr>
          <p:cNvSpPr>
            <a:spLocks noGrp="1"/>
          </p:cNvSpPr>
          <p:nvPr>
            <p:ph idx="1"/>
          </p:nvPr>
        </p:nvSpPr>
        <p:spPr/>
        <p:txBody>
          <a:bodyPr>
            <a:normAutofit/>
          </a:bodyPr>
          <a:lstStyle/>
          <a:p>
            <a:pPr marL="0" indent="0" algn="ctr">
              <a:buNone/>
            </a:pPr>
            <a:r>
              <a:rPr lang="en-IN" sz="9600" b="1" dirty="0">
                <a:latin typeface="Algerian" panose="04020705040A02060702" pitchFamily="82" charset="0"/>
              </a:rPr>
              <a:t>THANKYOU</a:t>
            </a:r>
          </a:p>
        </p:txBody>
      </p:sp>
    </p:spTree>
    <p:extLst>
      <p:ext uri="{BB962C8B-B14F-4D97-AF65-F5344CB8AC3E}">
        <p14:creationId xmlns:p14="http://schemas.microsoft.com/office/powerpoint/2010/main" val="15900264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4DD68-1D70-70F3-5AE0-281D76AD03A1}"/>
              </a:ext>
            </a:extLst>
          </p:cNvPr>
          <p:cNvSpPr>
            <a:spLocks noGrp="1"/>
          </p:cNvSpPr>
          <p:nvPr>
            <p:ph type="title"/>
          </p:nvPr>
        </p:nvSpPr>
        <p:spPr/>
        <p:txBody>
          <a:bodyPr/>
          <a:lstStyle/>
          <a:p>
            <a:r>
              <a:rPr lang="en-US" b="1" dirty="0"/>
              <a:t>AGENDA</a:t>
            </a:r>
            <a:endParaRPr lang="en-IN" b="1" dirty="0"/>
          </a:p>
        </p:txBody>
      </p:sp>
      <p:sp>
        <p:nvSpPr>
          <p:cNvPr id="3" name="Content Placeholder 2">
            <a:extLst>
              <a:ext uri="{FF2B5EF4-FFF2-40B4-BE49-F238E27FC236}">
                <a16:creationId xmlns:a16="http://schemas.microsoft.com/office/drawing/2014/main" id="{D23EA4D0-32D7-F897-8042-0896C8C30A21}"/>
              </a:ext>
            </a:extLst>
          </p:cNvPr>
          <p:cNvSpPr>
            <a:spLocks noGrp="1"/>
          </p:cNvSpPr>
          <p:nvPr>
            <p:ph idx="1"/>
          </p:nvPr>
        </p:nvSpPr>
        <p:spPr/>
        <p:txBody>
          <a:bodyPr/>
          <a:lstStyle/>
          <a:p>
            <a:r>
              <a:rPr lang="en-US" sz="2400" dirty="0">
                <a:latin typeface="Calibri" panose="020F0502020204030204" pitchFamily="34" charset="0"/>
                <a:ea typeface="Calibri" panose="020F0502020204030204" pitchFamily="34" charset="0"/>
                <a:cs typeface="Calibri" panose="020F0502020204030204" pitchFamily="34" charset="0"/>
              </a:rPr>
              <a:t>Problem Statement</a:t>
            </a:r>
          </a:p>
          <a:p>
            <a:r>
              <a:rPr lang="en-US" sz="2400" dirty="0">
                <a:latin typeface="Calibri" panose="020F0502020204030204" pitchFamily="34" charset="0"/>
                <a:ea typeface="Calibri" panose="020F0502020204030204" pitchFamily="34" charset="0"/>
                <a:cs typeface="Calibri" panose="020F0502020204030204" pitchFamily="34" charset="0"/>
              </a:rPr>
              <a:t>Project Overview</a:t>
            </a:r>
          </a:p>
          <a:p>
            <a:r>
              <a:rPr lang="en-US" sz="2400" dirty="0">
                <a:latin typeface="Calibri" panose="020F0502020204030204" pitchFamily="34" charset="0"/>
                <a:ea typeface="Calibri" panose="020F0502020204030204" pitchFamily="34" charset="0"/>
                <a:cs typeface="Calibri" panose="020F0502020204030204" pitchFamily="34" charset="0"/>
              </a:rPr>
              <a:t>Who are the End Users</a:t>
            </a:r>
          </a:p>
          <a:p>
            <a:r>
              <a:rPr lang="en-US" sz="2400" dirty="0">
                <a:latin typeface="Calibri" panose="020F0502020204030204" pitchFamily="34" charset="0"/>
                <a:ea typeface="Calibri" panose="020F0502020204030204" pitchFamily="34" charset="0"/>
                <a:cs typeface="Calibri" panose="020F0502020204030204" pitchFamily="34" charset="0"/>
              </a:rPr>
              <a:t>Your Solution and its Value Proposition</a:t>
            </a:r>
          </a:p>
          <a:p>
            <a:r>
              <a:rPr lang="en-US" sz="2400" dirty="0">
                <a:latin typeface="Calibri" panose="020F0502020204030204" pitchFamily="34" charset="0"/>
                <a:ea typeface="Calibri" panose="020F0502020204030204" pitchFamily="34" charset="0"/>
                <a:cs typeface="Calibri" panose="020F0502020204030204" pitchFamily="34" charset="0"/>
              </a:rPr>
              <a:t>The Wow in Your Solution</a:t>
            </a:r>
          </a:p>
          <a:p>
            <a:r>
              <a:rPr lang="en-US" sz="2400" dirty="0">
                <a:latin typeface="Calibri" panose="020F0502020204030204" pitchFamily="34" charset="0"/>
                <a:ea typeface="Calibri" panose="020F0502020204030204" pitchFamily="34" charset="0"/>
                <a:cs typeface="Calibri" panose="020F0502020204030204" pitchFamily="34" charset="0"/>
              </a:rPr>
              <a:t>Modelling</a:t>
            </a:r>
          </a:p>
          <a:p>
            <a:r>
              <a:rPr lang="en-US" sz="2400" dirty="0">
                <a:latin typeface="Calibri" panose="020F0502020204030204" pitchFamily="34" charset="0"/>
                <a:ea typeface="Calibri" panose="020F0502020204030204" pitchFamily="34" charset="0"/>
                <a:cs typeface="Calibri" panose="020F0502020204030204" pitchFamily="34" charset="0"/>
              </a:rPr>
              <a:t>Results</a:t>
            </a:r>
          </a:p>
          <a:p>
            <a:endParaRPr lang="en-US" dirty="0"/>
          </a:p>
          <a:p>
            <a:endParaRPr lang="en-IN" dirty="0"/>
          </a:p>
        </p:txBody>
      </p:sp>
    </p:spTree>
    <p:extLst>
      <p:ext uri="{BB962C8B-B14F-4D97-AF65-F5344CB8AC3E}">
        <p14:creationId xmlns:p14="http://schemas.microsoft.com/office/powerpoint/2010/main" val="28862862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828BB-5811-C3AC-6042-FD6001AAFD7F}"/>
              </a:ext>
            </a:extLst>
          </p:cNvPr>
          <p:cNvSpPr>
            <a:spLocks noGrp="1"/>
          </p:cNvSpPr>
          <p:nvPr>
            <p:ph type="title"/>
          </p:nvPr>
        </p:nvSpPr>
        <p:spPr/>
        <p:txBody>
          <a:bodyPr/>
          <a:lstStyle/>
          <a:p>
            <a:r>
              <a:rPr lang="en-US" dirty="0"/>
              <a:t>PROBLEM  STATEMENT</a:t>
            </a:r>
            <a:endParaRPr lang="en-IN" dirty="0"/>
          </a:p>
        </p:txBody>
      </p:sp>
      <p:sp>
        <p:nvSpPr>
          <p:cNvPr id="3" name="Content Placeholder 2">
            <a:extLst>
              <a:ext uri="{FF2B5EF4-FFF2-40B4-BE49-F238E27FC236}">
                <a16:creationId xmlns:a16="http://schemas.microsoft.com/office/drawing/2014/main" id="{D5EB3FE3-FFAB-C0AE-FAEB-A15CAC27176A}"/>
              </a:ext>
            </a:extLst>
          </p:cNvPr>
          <p:cNvSpPr>
            <a:spLocks noGrp="1"/>
          </p:cNvSpPr>
          <p:nvPr>
            <p:ph idx="1"/>
          </p:nvPr>
        </p:nvSpPr>
        <p:spPr>
          <a:xfrm>
            <a:off x="1371600" y="2500604"/>
            <a:ext cx="9601200" cy="3581400"/>
          </a:xfrm>
        </p:spPr>
        <p:txBody>
          <a:bodyPr>
            <a:normAutofit/>
          </a:bodyPr>
          <a:lstStyle/>
          <a:p>
            <a:pPr marL="0" indent="0">
              <a:buNone/>
            </a:pPr>
            <a:r>
              <a:rPr lang="en-US" sz="2400" b="0" i="0" dirty="0">
                <a:solidFill>
                  <a:schemeClr val="tx1"/>
                </a:solidFill>
                <a:effectLst/>
                <a:latin typeface="__fkGroteskNeue_532e43"/>
              </a:rPr>
              <a:t>Air pollution is a significant problem in India, with air pollution being responsible for 1.1 million deaths in 2018</a:t>
            </a:r>
            <a:r>
              <a:rPr lang="en-US" sz="2400" b="1" dirty="0">
                <a:solidFill>
                  <a:schemeClr val="tx1"/>
                </a:solidFill>
                <a:latin typeface="var(--font-berkeley-mono)"/>
              </a:rPr>
              <a:t>.</a:t>
            </a:r>
            <a:endParaRPr lang="en-US" sz="2400" b="1" i="0" u="none" strike="noStrike" dirty="0">
              <a:solidFill>
                <a:schemeClr val="tx1"/>
              </a:solidFill>
              <a:effectLst/>
              <a:latin typeface="var(--font-berkeley-mono)"/>
              <a:hlinkClick r:id="rId2">
                <a:extLst>
                  <a:ext uri="{A12FA001-AC4F-418D-AE19-62706E023703}">
                    <ahyp:hlinkClr xmlns:ahyp="http://schemas.microsoft.com/office/drawing/2018/hyperlinkcolor" val="tx"/>
                  </a:ext>
                </a:extLst>
              </a:hlinkClick>
            </a:endParaRPr>
          </a:p>
          <a:p>
            <a:pPr marL="0" indent="0">
              <a:buNone/>
            </a:pPr>
            <a:r>
              <a:rPr lang="en-US" sz="2400" b="0" i="0" dirty="0">
                <a:solidFill>
                  <a:schemeClr val="tx1"/>
                </a:solidFill>
                <a:effectLst/>
                <a:latin typeface="__fkGroteskNeue_532e43"/>
              </a:rPr>
              <a:t>The main sources of air pollution in India are due to the energy production industry, vehicle traffic on roads, soil and road dust, waste incineration, power plants, and open waste burning.</a:t>
            </a:r>
          </a:p>
          <a:p>
            <a:pPr marL="0" indent="0">
              <a:buNone/>
            </a:pPr>
            <a:r>
              <a:rPr lang="en-US" sz="2400" b="0" i="0" dirty="0">
                <a:solidFill>
                  <a:schemeClr val="tx1"/>
                </a:solidFill>
                <a:effectLst/>
                <a:latin typeface="__fkGroteskNeue_532e43"/>
              </a:rPr>
              <a:t>To analyze the air quality data of India and develop a model to predict air quality levels in different regions of the country, in order to identify the major sources of air pollution</a:t>
            </a:r>
            <a:endParaRPr lang="en-IN" sz="24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15815" y="95639"/>
            <a:ext cx="4143111" cy="1938434"/>
          </a:xfrm>
          <a:prstGeom prst="rect">
            <a:avLst/>
          </a:prstGeom>
        </p:spPr>
      </p:pic>
    </p:spTree>
    <p:extLst>
      <p:ext uri="{BB962C8B-B14F-4D97-AF65-F5344CB8AC3E}">
        <p14:creationId xmlns:p14="http://schemas.microsoft.com/office/powerpoint/2010/main" val="30476041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21BFFE-B762-BD7A-4917-AE46A452B6B5}"/>
              </a:ext>
            </a:extLst>
          </p:cNvPr>
          <p:cNvSpPr>
            <a:spLocks noGrp="1"/>
          </p:cNvSpPr>
          <p:nvPr>
            <p:ph type="title"/>
          </p:nvPr>
        </p:nvSpPr>
        <p:spPr/>
        <p:txBody>
          <a:bodyPr/>
          <a:lstStyle/>
          <a:p>
            <a:r>
              <a:rPr lang="en-US" dirty="0"/>
              <a:t>PROJECT  OVERVIEW</a:t>
            </a:r>
            <a:endParaRPr lang="en-IN" dirty="0"/>
          </a:p>
        </p:txBody>
      </p:sp>
      <p:sp>
        <p:nvSpPr>
          <p:cNvPr id="3" name="Content Placeholder 2">
            <a:extLst>
              <a:ext uri="{FF2B5EF4-FFF2-40B4-BE49-F238E27FC236}">
                <a16:creationId xmlns:a16="http://schemas.microsoft.com/office/drawing/2014/main" id="{6FC26C71-5236-5578-DE4B-0DE18F89C19E}"/>
              </a:ext>
            </a:extLst>
          </p:cNvPr>
          <p:cNvSpPr>
            <a:spLocks noGrp="1"/>
          </p:cNvSpPr>
          <p:nvPr>
            <p:ph idx="1"/>
          </p:nvPr>
        </p:nvSpPr>
        <p:spPr>
          <a:xfrm>
            <a:off x="1371600" y="2286000"/>
            <a:ext cx="9601200" cy="3993502"/>
          </a:xfrm>
        </p:spPr>
        <p:txBody>
          <a:bodyPr>
            <a:noAutofit/>
          </a:bodyPr>
          <a:lstStyle/>
          <a:p>
            <a:pPr>
              <a:lnSpc>
                <a:spcPct val="107000"/>
              </a:lnSpc>
              <a:spcAft>
                <a:spcPts val="800"/>
              </a:spcAft>
            </a:pPr>
            <a:r>
              <a:rPr lang="en-US" sz="2400" b="0" i="0" dirty="0">
                <a:solidFill>
                  <a:schemeClr val="tx1"/>
                </a:solidFill>
                <a:effectLst/>
                <a:latin typeface="__fkGroteskNeue_532e43"/>
              </a:rPr>
              <a:t>Data gathering from Kaggle.</a:t>
            </a:r>
          </a:p>
          <a:p>
            <a:pPr>
              <a:lnSpc>
                <a:spcPct val="107000"/>
              </a:lnSpc>
              <a:spcAft>
                <a:spcPts val="800"/>
              </a:spcAft>
            </a:pPr>
            <a:r>
              <a:rPr lang="en-US" sz="2400" b="0" i="0" dirty="0">
                <a:solidFill>
                  <a:schemeClr val="tx1"/>
                </a:solidFill>
                <a:effectLst/>
                <a:latin typeface="__fkGroteskNeue_532e43"/>
              </a:rPr>
              <a:t>Data cleaning to ensure accuracy and consistency in the analysis.</a:t>
            </a:r>
          </a:p>
          <a:p>
            <a:pPr>
              <a:lnSpc>
                <a:spcPct val="107000"/>
              </a:lnSpc>
              <a:spcAft>
                <a:spcPts val="800"/>
              </a:spcAft>
            </a:pPr>
            <a:r>
              <a:rPr lang="en-US" sz="2400" b="0" i="0" dirty="0">
                <a:solidFill>
                  <a:schemeClr val="tx1"/>
                </a:solidFill>
                <a:effectLst/>
                <a:latin typeface="__fkGroteskNeue_532e43"/>
              </a:rPr>
              <a:t>Model prediction to forecast air quality levels in different regions of India based on the available data.</a:t>
            </a:r>
            <a:endParaRPr lang="en-IN" sz="24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400" b="0" i="0" dirty="0">
                <a:solidFill>
                  <a:schemeClr val="tx1"/>
                </a:solidFill>
                <a:effectLst/>
                <a:latin typeface="__fkGroteskNeue_532e43"/>
              </a:rPr>
              <a:t>Development of a user-friendly dashboard using Power BI to present the findings and insights in an accessible manner</a:t>
            </a:r>
            <a:endParaRPr lang="en-IN" sz="24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633600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0513B-7278-53F2-C715-034E1CA8B7A5}"/>
              </a:ext>
            </a:extLst>
          </p:cNvPr>
          <p:cNvSpPr>
            <a:spLocks noGrp="1"/>
          </p:cNvSpPr>
          <p:nvPr>
            <p:ph type="title"/>
          </p:nvPr>
        </p:nvSpPr>
        <p:spPr/>
        <p:txBody>
          <a:bodyPr/>
          <a:lstStyle/>
          <a:p>
            <a:r>
              <a:rPr lang="en-US" sz="4400" dirty="0"/>
              <a:t>WHO ARE THE END USERS?</a:t>
            </a:r>
            <a:endParaRPr lang="en-IN" dirty="0"/>
          </a:p>
        </p:txBody>
      </p:sp>
      <p:sp>
        <p:nvSpPr>
          <p:cNvPr id="3" name="Content Placeholder 2">
            <a:extLst>
              <a:ext uri="{FF2B5EF4-FFF2-40B4-BE49-F238E27FC236}">
                <a16:creationId xmlns:a16="http://schemas.microsoft.com/office/drawing/2014/main" id="{D0EFD8FC-26A2-B032-CAC7-D96F93F2E161}"/>
              </a:ext>
            </a:extLst>
          </p:cNvPr>
          <p:cNvSpPr>
            <a:spLocks noGrp="1"/>
          </p:cNvSpPr>
          <p:nvPr>
            <p:ph idx="1"/>
          </p:nvPr>
        </p:nvSpPr>
        <p:spPr/>
        <p:txBody>
          <a:bodyPr/>
          <a:lstStyle/>
          <a:p>
            <a:pPr marL="0" indent="0">
              <a:buNone/>
            </a:pPr>
            <a:r>
              <a:rPr lang="en-US" dirty="0"/>
              <a:t>     </a:t>
            </a:r>
            <a:r>
              <a:rPr lang="en-US" sz="2400" b="0" i="0" dirty="0">
                <a:solidFill>
                  <a:schemeClr val="tx1"/>
                </a:solidFill>
                <a:effectLst/>
                <a:latin typeface="__fkGroteskNeue_532e43"/>
              </a:rPr>
              <a:t>The end users for the India Air Quality Data Analysis project could include:</a:t>
            </a:r>
          </a:p>
          <a:p>
            <a:pPr>
              <a:buFont typeface="Wingdings" panose="05000000000000000000" pitchFamily="2" charset="2"/>
              <a:buChar char="v"/>
            </a:pPr>
            <a:r>
              <a:rPr lang="en-IN" sz="2400" b="0" i="0" dirty="0">
                <a:solidFill>
                  <a:schemeClr val="tx1"/>
                </a:solidFill>
                <a:effectLst/>
                <a:latin typeface="__fkGroteskNeue_532e43"/>
              </a:rPr>
              <a:t>Government Agencies</a:t>
            </a:r>
          </a:p>
          <a:p>
            <a:pPr>
              <a:buFont typeface="Wingdings" panose="05000000000000000000" pitchFamily="2" charset="2"/>
              <a:buChar char="v"/>
            </a:pPr>
            <a:r>
              <a:rPr lang="en-IN" sz="2400" b="0" i="0" dirty="0">
                <a:solidFill>
                  <a:schemeClr val="tx1"/>
                </a:solidFill>
                <a:effectLst/>
                <a:latin typeface="__fkGroteskNeue_532e43"/>
              </a:rPr>
              <a:t>Environmental Organizations</a:t>
            </a:r>
          </a:p>
          <a:p>
            <a:pPr>
              <a:buFont typeface="Wingdings" panose="05000000000000000000" pitchFamily="2" charset="2"/>
              <a:buChar char="v"/>
            </a:pPr>
            <a:r>
              <a:rPr lang="en-IN" sz="2400" b="0" i="0" dirty="0">
                <a:solidFill>
                  <a:schemeClr val="tx1"/>
                </a:solidFill>
                <a:effectLst/>
                <a:latin typeface="__fkGroteskNeue_532e43"/>
              </a:rPr>
              <a:t>General Public</a:t>
            </a:r>
          </a:p>
          <a:p>
            <a:pPr>
              <a:buFont typeface="Wingdings" panose="05000000000000000000" pitchFamily="2" charset="2"/>
              <a:buChar char="v"/>
            </a:pPr>
            <a:r>
              <a:rPr lang="en-IN" sz="2400" b="0" i="0" dirty="0">
                <a:solidFill>
                  <a:schemeClr val="tx1"/>
                </a:solidFill>
                <a:effectLst/>
                <a:latin typeface="__fkGroteskNeue_532e43"/>
              </a:rPr>
              <a:t>Industry Stakeholders</a:t>
            </a:r>
            <a:endParaRPr lang="en-IN" sz="2400"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31381" y="327375"/>
            <a:ext cx="3196441" cy="1942282"/>
          </a:xfrm>
          <a:prstGeom prst="rect">
            <a:avLst/>
          </a:prstGeom>
        </p:spPr>
      </p:pic>
    </p:spTree>
    <p:extLst>
      <p:ext uri="{BB962C8B-B14F-4D97-AF65-F5344CB8AC3E}">
        <p14:creationId xmlns:p14="http://schemas.microsoft.com/office/powerpoint/2010/main" val="28207538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96F4D0-CF2D-2580-3AA5-3B67D66C6926}"/>
              </a:ext>
            </a:extLst>
          </p:cNvPr>
          <p:cNvSpPr>
            <a:spLocks noGrp="1"/>
          </p:cNvSpPr>
          <p:nvPr>
            <p:ph type="title"/>
          </p:nvPr>
        </p:nvSpPr>
        <p:spPr>
          <a:xfrm>
            <a:off x="1371600" y="557463"/>
            <a:ext cx="9601200" cy="1485900"/>
          </a:xfrm>
        </p:spPr>
        <p:txBody>
          <a:bodyPr>
            <a:normAutofit/>
          </a:bodyPr>
          <a:lstStyle/>
          <a:p>
            <a:r>
              <a:rPr lang="en-US" sz="4400" dirty="0"/>
              <a:t>YOUR SOLUTION AND ITS VALUE PROPOSITION</a:t>
            </a:r>
            <a:endParaRPr lang="en-IN" dirty="0"/>
          </a:p>
        </p:txBody>
      </p:sp>
      <p:sp>
        <p:nvSpPr>
          <p:cNvPr id="3" name="Content Placeholder 2">
            <a:extLst>
              <a:ext uri="{FF2B5EF4-FFF2-40B4-BE49-F238E27FC236}">
                <a16:creationId xmlns:a16="http://schemas.microsoft.com/office/drawing/2014/main" id="{D967B7FA-885B-47EF-CC51-3831384D2834}"/>
              </a:ext>
            </a:extLst>
          </p:cNvPr>
          <p:cNvSpPr>
            <a:spLocks noGrp="1"/>
          </p:cNvSpPr>
          <p:nvPr>
            <p:ph idx="1"/>
          </p:nvPr>
        </p:nvSpPr>
        <p:spPr>
          <a:xfrm>
            <a:off x="1371600" y="2286000"/>
            <a:ext cx="3965510" cy="3581400"/>
          </a:xfrm>
        </p:spPr>
        <p:txBody>
          <a:bodyPr>
            <a:normAutofit/>
          </a:bodyPr>
          <a:lstStyle/>
          <a:p>
            <a:pPr marL="0" indent="0">
              <a:buNone/>
            </a:pPr>
            <a:r>
              <a:rPr lang="en-US" sz="2800" b="1" u="sng" dirty="0">
                <a:solidFill>
                  <a:schemeClr val="tx1"/>
                </a:solidFill>
                <a:latin typeface="Lucida Handwriting" panose="03010101010101010101" pitchFamily="66" charset="0"/>
                <a:ea typeface="Calibri" panose="020F0502020204030204" pitchFamily="34" charset="0"/>
                <a:cs typeface="Calibri" panose="020F0502020204030204" pitchFamily="34" charset="0"/>
              </a:rPr>
              <a:t>Solution:</a:t>
            </a:r>
          </a:p>
          <a:p>
            <a:pPr>
              <a:buFont typeface="Wingdings" panose="05000000000000000000" pitchFamily="2" charset="2"/>
              <a:buChar char="Ø"/>
            </a:pPr>
            <a:r>
              <a:rPr lang="en-US" sz="2400" b="0" i="0" dirty="0">
                <a:solidFill>
                  <a:schemeClr val="tx1"/>
                </a:solidFill>
                <a:effectLst/>
                <a:latin typeface="__fkGroteskNeue_532e43"/>
              </a:rPr>
              <a:t>provide a comprehensive analysis of air quality data in India.</a:t>
            </a:r>
          </a:p>
          <a:p>
            <a:pPr>
              <a:buFont typeface="Wingdings" panose="05000000000000000000" pitchFamily="2" charset="2"/>
              <a:buChar char="Ø"/>
            </a:pPr>
            <a:r>
              <a:rPr lang="en-US" sz="2400" b="0" i="0" dirty="0">
                <a:solidFill>
                  <a:schemeClr val="tx1"/>
                </a:solidFill>
                <a:effectLst/>
                <a:latin typeface="__fkGroteskNeue_532e43"/>
              </a:rPr>
              <a:t>to address air pollution and its adverse effects on public health and the environment.</a:t>
            </a:r>
            <a:endParaRPr lang="en-IN" sz="2400" b="1" dirty="0">
              <a:solidFill>
                <a:schemeClr val="tx1"/>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80182" y="348652"/>
            <a:ext cx="2619375" cy="1743075"/>
          </a:xfrm>
          <a:prstGeom prst="rect">
            <a:avLst/>
          </a:prstGeom>
        </p:spPr>
      </p:pic>
      <p:sp>
        <p:nvSpPr>
          <p:cNvPr id="5" name="TextBox 4">
            <a:extLst>
              <a:ext uri="{FF2B5EF4-FFF2-40B4-BE49-F238E27FC236}">
                <a16:creationId xmlns:a16="http://schemas.microsoft.com/office/drawing/2014/main" id="{4BCDACD9-1C85-B036-DA3B-537086F6A876}"/>
              </a:ext>
            </a:extLst>
          </p:cNvPr>
          <p:cNvSpPr txBox="1"/>
          <p:nvPr/>
        </p:nvSpPr>
        <p:spPr>
          <a:xfrm>
            <a:off x="7081935" y="2379306"/>
            <a:ext cx="3116424" cy="3416320"/>
          </a:xfrm>
          <a:prstGeom prst="rect">
            <a:avLst/>
          </a:prstGeom>
          <a:noFill/>
        </p:spPr>
        <p:txBody>
          <a:bodyPr wrap="square" rtlCol="0">
            <a:spAutoFit/>
          </a:bodyPr>
          <a:lstStyle/>
          <a:p>
            <a:r>
              <a:rPr lang="en-US" sz="2400" b="1" u="sng" dirty="0">
                <a:latin typeface="Lucida Handwriting" panose="03010101010101010101" pitchFamily="66" charset="0"/>
                <a:ea typeface="Calibri" panose="020F0502020204030204" pitchFamily="34" charset="0"/>
                <a:cs typeface="Calibri" panose="020F0502020204030204" pitchFamily="34" charset="0"/>
              </a:rPr>
              <a:t>Value Proposition: </a:t>
            </a:r>
          </a:p>
          <a:p>
            <a:pPr>
              <a:buFont typeface="Wingdings" panose="05000000000000000000" pitchFamily="2" charset="2"/>
              <a:buChar char="Ø"/>
            </a:pPr>
            <a:r>
              <a:rPr lang="en-US" sz="2400" b="0" i="0" dirty="0">
                <a:effectLst/>
                <a:latin typeface="__fkGroteskNeue_532e43"/>
              </a:rPr>
              <a:t>Provide Accurate and Reliable Air Quality Data.</a:t>
            </a:r>
          </a:p>
          <a:p>
            <a:pPr>
              <a:buFont typeface="Wingdings" panose="05000000000000000000" pitchFamily="2" charset="2"/>
              <a:buChar char="Ø"/>
            </a:pPr>
            <a:r>
              <a:rPr lang="en-US" sz="2400" b="0" i="0" dirty="0">
                <a:effectLst/>
                <a:latin typeface="__fkGroteskNeue_532e43"/>
              </a:rPr>
              <a:t>Raise Awareness and Empower Individuals</a:t>
            </a:r>
            <a:r>
              <a:rPr lang="en-US" sz="2400" dirty="0">
                <a:latin typeface="__fkGroteskNeue_532e43"/>
              </a:rPr>
              <a:t>.</a:t>
            </a:r>
          </a:p>
          <a:p>
            <a:pPr>
              <a:buFont typeface="Wingdings" panose="05000000000000000000" pitchFamily="2" charset="2"/>
              <a:buChar char="Ø"/>
            </a:pPr>
            <a:r>
              <a:rPr lang="en-IN" sz="2400" b="0" i="0" dirty="0">
                <a:effectLst/>
                <a:latin typeface="__fkGroteskNeue_532e43"/>
              </a:rPr>
              <a:t>Improved Decision-Making.</a:t>
            </a:r>
            <a:endParaRPr lang="en-IN" sz="24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0276997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370CEE-5103-3F06-C525-89DBBA0D4E82}"/>
              </a:ext>
            </a:extLst>
          </p:cNvPr>
          <p:cNvSpPr>
            <a:spLocks noGrp="1"/>
          </p:cNvSpPr>
          <p:nvPr>
            <p:ph type="title"/>
          </p:nvPr>
        </p:nvSpPr>
        <p:spPr/>
        <p:txBody>
          <a:bodyPr/>
          <a:lstStyle/>
          <a:p>
            <a:r>
              <a:rPr lang="en-US" dirty="0"/>
              <a:t>THE WOW IN YOUR SOLUTION</a:t>
            </a:r>
            <a:endParaRPr lang="en-IN" dirty="0"/>
          </a:p>
        </p:txBody>
      </p:sp>
      <p:sp>
        <p:nvSpPr>
          <p:cNvPr id="3" name="Content Placeholder 2">
            <a:extLst>
              <a:ext uri="{FF2B5EF4-FFF2-40B4-BE49-F238E27FC236}">
                <a16:creationId xmlns:a16="http://schemas.microsoft.com/office/drawing/2014/main" id="{7666CC8D-6E6A-0F6C-2BB9-AAAFC62DDC6A}"/>
              </a:ext>
            </a:extLst>
          </p:cNvPr>
          <p:cNvSpPr>
            <a:spLocks noGrp="1"/>
          </p:cNvSpPr>
          <p:nvPr>
            <p:ph idx="1"/>
          </p:nvPr>
        </p:nvSpPr>
        <p:spPr/>
        <p:txBody>
          <a:bodyPr>
            <a:normAutofit/>
          </a:bodyPr>
          <a:lstStyle/>
          <a:p>
            <a:r>
              <a:rPr lang="en-US" sz="2400" b="0" i="0" dirty="0">
                <a:solidFill>
                  <a:schemeClr val="tx1"/>
                </a:solidFill>
                <a:effectLst/>
                <a:latin typeface="__fkGroteskNeue_532e43"/>
              </a:rPr>
              <a:t>The wow factor in the India Air Quality Data Analysis project is its potential to provide accurate and reliable air quality data, enabling stakeholders to make informed decisions and take appropriate actions to protect public health and the environment.</a:t>
            </a:r>
          </a:p>
          <a:p>
            <a:r>
              <a:rPr lang="en-US" sz="2400" b="0" i="0" dirty="0">
                <a:solidFill>
                  <a:schemeClr val="tx1"/>
                </a:solidFill>
                <a:effectLst/>
                <a:latin typeface="__fkGroteskNeue_532e43"/>
              </a:rPr>
              <a:t>The project leverages advanced data analysis tools like Power BI to conduct a comprehensive analysis of air quality data in India, including data gathering, cleaning, visualization, and model prediction.</a:t>
            </a:r>
            <a:endParaRPr lang="en-US" sz="24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58991" y="151409"/>
            <a:ext cx="2968831" cy="2124075"/>
          </a:xfrm>
          <a:prstGeom prst="rect">
            <a:avLst/>
          </a:prstGeom>
        </p:spPr>
      </p:pic>
    </p:spTree>
    <p:extLst>
      <p:ext uri="{BB962C8B-B14F-4D97-AF65-F5344CB8AC3E}">
        <p14:creationId xmlns:p14="http://schemas.microsoft.com/office/powerpoint/2010/main" val="14865997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8F3E3-A0E8-C942-DF66-A1406B471C1B}"/>
              </a:ext>
            </a:extLst>
          </p:cNvPr>
          <p:cNvSpPr>
            <a:spLocks noGrp="1"/>
          </p:cNvSpPr>
          <p:nvPr>
            <p:ph type="title"/>
          </p:nvPr>
        </p:nvSpPr>
        <p:spPr/>
        <p:txBody>
          <a:bodyPr/>
          <a:lstStyle/>
          <a:p>
            <a:r>
              <a:rPr lang="en-GB" dirty="0"/>
              <a:t>MODELLING</a:t>
            </a:r>
            <a:endParaRPr lang="en-IN" dirty="0"/>
          </a:p>
        </p:txBody>
      </p:sp>
      <p:sp>
        <p:nvSpPr>
          <p:cNvPr id="5" name="Content Placeholder 4">
            <a:extLst>
              <a:ext uri="{FF2B5EF4-FFF2-40B4-BE49-F238E27FC236}">
                <a16:creationId xmlns:a16="http://schemas.microsoft.com/office/drawing/2014/main" id="{7610A898-4CE5-93C5-5C37-AC863FC8CA64}"/>
              </a:ext>
            </a:extLst>
          </p:cNvPr>
          <p:cNvSpPr>
            <a:spLocks noGrp="1"/>
          </p:cNvSpPr>
          <p:nvPr>
            <p:ph idx="1"/>
          </p:nvPr>
        </p:nvSpPr>
        <p:spPr/>
        <p:txBody>
          <a:bodyPr/>
          <a:lstStyle/>
          <a:p>
            <a:endParaRPr lang="en-IN"/>
          </a:p>
        </p:txBody>
      </p:sp>
      <p:pic>
        <p:nvPicPr>
          <p:cNvPr id="7" name="Picture 6">
            <a:extLst>
              <a:ext uri="{FF2B5EF4-FFF2-40B4-BE49-F238E27FC236}">
                <a16:creationId xmlns:a16="http://schemas.microsoft.com/office/drawing/2014/main" id="{784AA6BF-78E9-2D3C-7179-1B44531B8265}"/>
              </a:ext>
            </a:extLst>
          </p:cNvPr>
          <p:cNvPicPr>
            <a:picLocks noChangeAspect="1"/>
          </p:cNvPicPr>
          <p:nvPr/>
        </p:nvPicPr>
        <p:blipFill>
          <a:blip r:embed="rId2"/>
          <a:stretch>
            <a:fillRect/>
          </a:stretch>
        </p:blipFill>
        <p:spPr>
          <a:xfrm>
            <a:off x="1371599" y="1636424"/>
            <a:ext cx="9699171" cy="5221576"/>
          </a:xfrm>
          <a:prstGeom prst="rect">
            <a:avLst/>
          </a:prstGeom>
        </p:spPr>
      </p:pic>
    </p:spTree>
    <p:extLst>
      <p:ext uri="{BB962C8B-B14F-4D97-AF65-F5344CB8AC3E}">
        <p14:creationId xmlns:p14="http://schemas.microsoft.com/office/powerpoint/2010/main" val="10460587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169F6-682B-EF90-6A64-5E34D3EB6EB0}"/>
              </a:ext>
            </a:extLst>
          </p:cNvPr>
          <p:cNvSpPr>
            <a:spLocks noGrp="1"/>
          </p:cNvSpPr>
          <p:nvPr>
            <p:ph type="title"/>
          </p:nvPr>
        </p:nvSpPr>
        <p:spPr/>
        <p:txBody>
          <a:bodyPr/>
          <a:lstStyle/>
          <a:p>
            <a:r>
              <a:rPr lang="en-GB" dirty="0"/>
              <a:t>RESULTS </a:t>
            </a:r>
            <a:endParaRPr lang="en-IN" dirty="0"/>
          </a:p>
        </p:txBody>
      </p:sp>
      <p:sp>
        <p:nvSpPr>
          <p:cNvPr id="5" name="Content Placeholder 4"/>
          <p:cNvSpPr>
            <a:spLocks noGrp="1"/>
          </p:cNvSpPr>
          <p:nvPr>
            <p:ph idx="1"/>
          </p:nvPr>
        </p:nvSpPr>
        <p:spPr>
          <a:xfrm>
            <a:off x="1288473" y="1698171"/>
            <a:ext cx="9601200" cy="4215741"/>
          </a:xfrm>
        </p:spPr>
        <p:txBody>
          <a:bodyPr>
            <a:normAutofit/>
          </a:bodyPr>
          <a:lstStyle/>
          <a:p>
            <a:pPr marL="0" indent="0">
              <a:buNone/>
            </a:pPr>
            <a:r>
              <a:rPr lang="en-US" sz="2400" b="0" i="0" dirty="0">
                <a:solidFill>
                  <a:schemeClr val="tx1"/>
                </a:solidFill>
                <a:effectLst/>
                <a:latin typeface="__fkGroteskNeue_532e43"/>
              </a:rPr>
              <a:t>This analysis could also provide insights into the most affected cities and states, potentially leading to the formulation of targeted strategies to reduce emissions and improve air quality. </a:t>
            </a:r>
            <a:endParaRPr lang="en-IN" sz="2400"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id="{0C75536A-D943-E89B-AE80-CB10B4CA9603}"/>
              </a:ext>
            </a:extLst>
          </p:cNvPr>
          <p:cNvPicPr>
            <a:picLocks noChangeAspect="1"/>
          </p:cNvPicPr>
          <p:nvPr/>
        </p:nvPicPr>
        <p:blipFill>
          <a:blip r:embed="rId2"/>
          <a:stretch>
            <a:fillRect/>
          </a:stretch>
        </p:blipFill>
        <p:spPr>
          <a:xfrm>
            <a:off x="1302327" y="3299185"/>
            <a:ext cx="5139734" cy="2873015"/>
          </a:xfrm>
          <a:prstGeom prst="rect">
            <a:avLst/>
          </a:prstGeom>
        </p:spPr>
      </p:pic>
      <p:pic>
        <p:nvPicPr>
          <p:cNvPr id="9" name="Picture 8">
            <a:extLst>
              <a:ext uri="{FF2B5EF4-FFF2-40B4-BE49-F238E27FC236}">
                <a16:creationId xmlns:a16="http://schemas.microsoft.com/office/drawing/2014/main" id="{3DE894EC-15EF-21F5-5E63-4B5972B6D0C2}"/>
              </a:ext>
            </a:extLst>
          </p:cNvPr>
          <p:cNvPicPr>
            <a:picLocks noChangeAspect="1"/>
          </p:cNvPicPr>
          <p:nvPr/>
        </p:nvPicPr>
        <p:blipFill>
          <a:blip r:embed="rId3"/>
          <a:stretch>
            <a:fillRect/>
          </a:stretch>
        </p:blipFill>
        <p:spPr>
          <a:xfrm>
            <a:off x="6910083" y="2550350"/>
            <a:ext cx="4857374" cy="3977985"/>
          </a:xfrm>
          <a:prstGeom prst="rect">
            <a:avLst/>
          </a:prstGeom>
        </p:spPr>
      </p:pic>
    </p:spTree>
    <p:extLst>
      <p:ext uri="{BB962C8B-B14F-4D97-AF65-F5344CB8AC3E}">
        <p14:creationId xmlns:p14="http://schemas.microsoft.com/office/powerpoint/2010/main" val="2369749637"/>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7FCB274D910C478E653640A31BE046" ma:contentTypeVersion="15" ma:contentTypeDescription="Create a new document." ma:contentTypeScope="" ma:versionID="538b64e3425d3a0df45f810cd5ebb783">
  <xsd:schema xmlns:xsd="http://www.w3.org/2001/XMLSchema" xmlns:xs="http://www.w3.org/2001/XMLSchema" xmlns:p="http://schemas.microsoft.com/office/2006/metadata/properties" xmlns:ns3="2081e5d7-f4f6-47ac-bbd5-dc5e91184e20" xmlns:ns4="aeb9c99d-b56a-44d7-ba51-e09114b3e757" targetNamespace="http://schemas.microsoft.com/office/2006/metadata/properties" ma:root="true" ma:fieldsID="9ac1bf5abf9183592f4e61027774c58c" ns3:_="" ns4:_="">
    <xsd:import namespace="2081e5d7-f4f6-47ac-bbd5-dc5e91184e20"/>
    <xsd:import namespace="aeb9c99d-b56a-44d7-ba51-e09114b3e757"/>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DateTaken" minOccurs="0"/>
                <xsd:element ref="ns3:MediaServiceAutoTags" minOccurs="0"/>
                <xsd:element ref="ns3:MediaLengthInSeconds" minOccurs="0"/>
                <xsd:element ref="ns3:MediaServiceAutoKeyPoints" minOccurs="0"/>
                <xsd:element ref="ns3:MediaServiceKeyPoints" minOccurs="0"/>
                <xsd:element ref="ns3:MediaServiceOCR" minOccurs="0"/>
                <xsd:element ref="ns3:MediaServiceGenerationTime" minOccurs="0"/>
                <xsd:element ref="ns3:MediaServiceEventHashCode"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081e5d7-f4f6-47ac-bbd5-dc5e91184e2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3" nillable="true" ma:displayName="MediaServiceDateTaken" ma:hidden="true" ma:internalName="MediaServiceDateTaken" ma:readOnly="true">
      <xsd:simpleType>
        <xsd:restriction base="dms:Text"/>
      </xsd:simpleType>
    </xsd:element>
    <xsd:element name="MediaServiceAutoTags" ma:index="14" nillable="true" ma:displayName="Tags" ma:internalName="MediaServiceAutoTags"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ServiceLocation" ma:index="21" nillable="true" ma:displayName="Location" ma:indexed="true"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aeb9c99d-b56a-44d7-ba51-e09114b3e757"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2081e5d7-f4f6-47ac-bbd5-dc5e91184e20"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D5E5F00-3619-47A3-B3A5-B9BF908EB823}">
  <ds:schemaRefs>
    <ds:schemaRef ds:uri="http://schemas.microsoft.com/office/2006/metadata/contentType"/>
    <ds:schemaRef ds:uri="http://schemas.microsoft.com/office/2006/metadata/properties/metaAttributes"/>
    <ds:schemaRef ds:uri="http://www.w3.org/2000/xmlns/"/>
    <ds:schemaRef ds:uri="http://www.w3.org/2001/XMLSchema"/>
    <ds:schemaRef ds:uri="2081e5d7-f4f6-47ac-bbd5-dc5e91184e20"/>
    <ds:schemaRef ds:uri="aeb9c99d-b56a-44d7-ba51-e09114b3e757"/>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E70D75A-D82E-4B0C-8D7E-FD9B5D313F37}">
  <ds:schemaRefs>
    <ds:schemaRef ds:uri="http://schemas.microsoft.com/office/2006/metadata/properties"/>
    <ds:schemaRef ds:uri="http://www.w3.org/2000/xmlns/"/>
    <ds:schemaRef ds:uri="2081e5d7-f4f6-47ac-bbd5-dc5e91184e20"/>
    <ds:schemaRef ds:uri="http://www.w3.org/2001/XMLSchema-instance"/>
    <ds:schemaRef ds:uri="http://schemas.microsoft.com/office/infopath/2007/PartnerControls"/>
  </ds:schemaRefs>
</ds:datastoreItem>
</file>

<file path=customXml/itemProps3.xml><?xml version="1.0" encoding="utf-8"?>
<ds:datastoreItem xmlns:ds="http://schemas.openxmlformats.org/officeDocument/2006/customXml" ds:itemID="{4B382EE4-9AAC-4237-9930-7CBA21586C8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{5A4B08A4-B8BB-4BBC-93D4-8D30BD217068}tf10001105</Template>
  <TotalTime>475</TotalTime>
  <Words>378</Words>
  <Application>Microsoft Office PowerPoint</Application>
  <PresentationFormat>Widescreen</PresentationFormat>
  <Paragraphs>41</Paragraphs>
  <Slides>10</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__fkGroteskNeue_532e43</vt:lpstr>
      <vt:lpstr>Algerian</vt:lpstr>
      <vt:lpstr>Calibri</vt:lpstr>
      <vt:lpstr>Franklin Gothic Book</vt:lpstr>
      <vt:lpstr>Lucida Handwriting</vt:lpstr>
      <vt:lpstr>var(--font-berkeley-mono)</vt:lpstr>
      <vt:lpstr>Wingdings</vt:lpstr>
      <vt:lpstr>Crop</vt:lpstr>
      <vt:lpstr>INDIA AIR QUALITY </vt:lpstr>
      <vt:lpstr>AGENDA</vt:lpstr>
      <vt:lpstr>PROBLEM  STATEMENT</vt:lpstr>
      <vt:lpstr>PROJECT  OVERVIEW</vt:lpstr>
      <vt:lpstr>WHO ARE THE END USERS?</vt:lpstr>
      <vt:lpstr>YOUR SOLUTION AND ITS VALUE PROPOSITION</vt:lpstr>
      <vt:lpstr>THE WOW IN YOUR SOLUTION</vt:lpstr>
      <vt:lpstr>MODELLING</vt:lpstr>
      <vt:lpstr>RESULTS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Mala Mishra</dc:creator>
  <cp:lastModifiedBy>Drishti Chakarvarty</cp:lastModifiedBy>
  <cp:revision>66</cp:revision>
  <dcterms:created xsi:type="dcterms:W3CDTF">2023-06-21T07:00:30Z</dcterms:created>
  <dcterms:modified xsi:type="dcterms:W3CDTF">2023-12-20T05:52:25Z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0x010100037FCB274D910C478E653640A31BE046</vt:lpwstr>
  </property>
</Properties>
</file>