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191" autoAdjust="0"/>
    <p:restoredTop sz="94660"/>
  </p:normalViewPr>
  <p:slideViewPr>
    <p:cSldViewPr snapToGrid="0">
      <p:cViewPr varScale="1">
        <p:scale>
          <a:sx n="76" d="100"/>
          <a:sy n="76" d="100"/>
        </p:scale>
        <p:origin x="6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844164-6736-4B17-A5EA-6A22A2637B8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3759298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844164-6736-4B17-A5EA-6A22A2637B8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282489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844164-6736-4B17-A5EA-6A22A2637B8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392095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844164-6736-4B17-A5EA-6A22A2637B8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428112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844164-6736-4B17-A5EA-6A22A2637B8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139224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844164-6736-4B17-A5EA-6A22A2637B8E}"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122024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844164-6736-4B17-A5EA-6A22A2637B8E}"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29546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844164-6736-4B17-A5EA-6A22A2637B8E}"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275229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44164-6736-4B17-A5EA-6A22A2637B8E}" type="datetimeFigureOut">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301037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844164-6736-4B17-A5EA-6A22A2637B8E}"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82893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844164-6736-4B17-A5EA-6A22A2637B8E}"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AD29C-A542-435B-8731-CF8E49AC11A3}" type="slidenum">
              <a:rPr lang="en-US" smtClean="0"/>
              <a:t>‹#›</a:t>
            </a:fld>
            <a:endParaRPr lang="en-US"/>
          </a:p>
        </p:txBody>
      </p:sp>
    </p:spTree>
    <p:extLst>
      <p:ext uri="{BB962C8B-B14F-4D97-AF65-F5344CB8AC3E}">
        <p14:creationId xmlns:p14="http://schemas.microsoft.com/office/powerpoint/2010/main" val="80851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44164-6736-4B17-A5EA-6A22A2637B8E}" type="datetimeFigureOut">
              <a:rPr lang="en-US" smtClean="0"/>
              <a:t>8/12/2024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AD29C-A542-435B-8731-CF8E49AC11A3}" type="slidenum">
              <a:rPr lang="en-US" smtClean="0"/>
              <a:t>‹#›</a:t>
            </a:fld>
            <a:endParaRPr lang="en-US"/>
          </a:p>
        </p:txBody>
      </p:sp>
    </p:spTree>
    <p:extLst>
      <p:ext uri="{BB962C8B-B14F-4D97-AF65-F5344CB8AC3E}">
        <p14:creationId xmlns:p14="http://schemas.microsoft.com/office/powerpoint/2010/main" val="1988104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3626"/>
            <a:ext cx="9144000" cy="4333381"/>
          </a:xfrm>
        </p:spPr>
        <p:txBody>
          <a:bodyPr>
            <a:normAutofit fontScale="90000"/>
          </a:bodyPr>
          <a:lstStyle/>
          <a:p>
            <a:r>
              <a:rPr lang="en-GB" sz="3200" b="1" dirty="0"/>
              <a:t>NSTI Noida</a:t>
            </a:r>
            <a:br>
              <a:rPr lang="en-GB" sz="3200" dirty="0"/>
            </a:br>
            <a:r>
              <a:rPr lang="en-GB" sz="2000" b="1" dirty="0"/>
              <a:t>Team 01</a:t>
            </a:r>
            <a:br>
              <a:rPr lang="en-GB" sz="2000" dirty="0"/>
            </a:br>
            <a:r>
              <a:rPr lang="en-GB" sz="2000" dirty="0"/>
              <a:t>[12 August,2024]</a:t>
            </a:r>
            <a:br>
              <a:rPr lang="en-GB" sz="4000" dirty="0"/>
            </a:br>
            <a:br>
              <a:rPr lang="en-GB" sz="4000" dirty="0"/>
            </a:br>
            <a:br>
              <a:rPr lang="en-GB" sz="4000" dirty="0"/>
            </a:br>
            <a:br>
              <a:rPr lang="en-GB" sz="4000" dirty="0"/>
            </a:br>
            <a:r>
              <a:rPr lang="en-GB" sz="2200" b="1" dirty="0"/>
              <a:t>Artificial Intelligence: </a:t>
            </a:r>
            <a:r>
              <a:rPr lang="en-GB" sz="2400" b="1" u="sng" dirty="0"/>
              <a:t>Sign Language Gesture Recognition</a:t>
            </a:r>
            <a:br>
              <a:rPr lang="en-GB" sz="2400" u="sng" dirty="0"/>
            </a:br>
            <a:br>
              <a:rPr lang="en-GB" sz="2400" u="sng" dirty="0"/>
            </a:br>
            <a:r>
              <a:rPr lang="en-GB" sz="1800" b="1" dirty="0"/>
              <a:t>Team Name</a:t>
            </a:r>
            <a:r>
              <a:rPr lang="en-GB" sz="1800" u="sng" dirty="0"/>
              <a:t>: Sign Sense Squad</a:t>
            </a:r>
            <a:br>
              <a:rPr lang="en-GB" sz="5400" dirty="0"/>
            </a:br>
            <a:endParaRPr lang="en-US" sz="5400" dirty="0"/>
          </a:p>
        </p:txBody>
      </p:sp>
      <p:sp>
        <p:nvSpPr>
          <p:cNvPr id="3" name="Subtitle 2"/>
          <p:cNvSpPr>
            <a:spLocks noGrp="1"/>
          </p:cNvSpPr>
          <p:nvPr>
            <p:ph type="subTitle" idx="1"/>
          </p:nvPr>
        </p:nvSpPr>
        <p:spPr>
          <a:xfrm>
            <a:off x="1524000" y="4514850"/>
            <a:ext cx="9144000" cy="1714500"/>
          </a:xfrm>
        </p:spPr>
        <p:txBody>
          <a:bodyPr>
            <a:normAutofit fontScale="85000" lnSpcReduction="20000"/>
          </a:bodyPr>
          <a:lstStyle/>
          <a:p>
            <a:pPr algn="l"/>
            <a:r>
              <a:rPr lang="en-GB" dirty="0"/>
              <a:t>                                                                                      </a:t>
            </a:r>
            <a:r>
              <a:rPr lang="en-GB" u="sng" dirty="0"/>
              <a:t>Presented By:</a:t>
            </a:r>
          </a:p>
          <a:p>
            <a:pPr algn="l"/>
            <a:r>
              <a:rPr lang="en-GB" dirty="0"/>
              <a:t>						1. </a:t>
            </a:r>
            <a:r>
              <a:rPr lang="en-GB" dirty="0" err="1"/>
              <a:t>Anshika</a:t>
            </a:r>
            <a:r>
              <a:rPr lang="en-GB" dirty="0"/>
              <a:t> Patel</a:t>
            </a:r>
          </a:p>
          <a:p>
            <a:pPr algn="l"/>
            <a:r>
              <a:rPr lang="en-GB" dirty="0"/>
              <a:t>		                                                                 2. </a:t>
            </a:r>
            <a:r>
              <a:rPr lang="en-GB" dirty="0" err="1"/>
              <a:t>Arvinder</a:t>
            </a:r>
            <a:r>
              <a:rPr lang="en-GB" dirty="0"/>
              <a:t> Singh</a:t>
            </a:r>
            <a:endParaRPr lang="en-US" dirty="0"/>
          </a:p>
          <a:p>
            <a:pPr algn="l"/>
            <a:r>
              <a:rPr lang="en-GB" dirty="0"/>
              <a:t>                                                                                                3. </a:t>
            </a:r>
            <a:r>
              <a:rPr lang="en-GB" dirty="0" err="1"/>
              <a:t>Jaspreet</a:t>
            </a:r>
            <a:r>
              <a:rPr lang="en-GB" dirty="0"/>
              <a:t> Kaur Gill</a:t>
            </a:r>
          </a:p>
          <a:p>
            <a:pPr algn="l"/>
            <a:r>
              <a:rPr lang="en-GB" dirty="0"/>
              <a:t>                                                                                                4. Tushar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016" y="2227261"/>
            <a:ext cx="1077967" cy="1145246"/>
          </a:xfrm>
          <a:prstGeom prst="rect">
            <a:avLst/>
          </a:prstGeom>
        </p:spPr>
      </p:pic>
    </p:spTree>
    <p:extLst>
      <p:ext uri="{BB962C8B-B14F-4D97-AF65-F5344CB8AC3E}">
        <p14:creationId xmlns:p14="http://schemas.microsoft.com/office/powerpoint/2010/main" val="15769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22051"/>
          </a:xfrm>
        </p:spPr>
        <p:txBody>
          <a:bodyPr>
            <a:normAutofit fontScale="90000"/>
          </a:bodyPr>
          <a:lstStyle/>
          <a:p>
            <a:r>
              <a:rPr lang="en-GB" u="sng" dirty="0"/>
              <a:t>Introduction</a:t>
            </a:r>
            <a:endParaRPr lang="en-US" u="sng" dirty="0"/>
          </a:p>
        </p:txBody>
      </p:sp>
      <p:sp>
        <p:nvSpPr>
          <p:cNvPr id="3" name="Subtitle 2"/>
          <p:cNvSpPr>
            <a:spLocks noGrp="1"/>
          </p:cNvSpPr>
          <p:nvPr>
            <p:ph type="subTitle" idx="1"/>
          </p:nvPr>
        </p:nvSpPr>
        <p:spPr>
          <a:xfrm>
            <a:off x="1524000" y="2144110"/>
            <a:ext cx="9144000" cy="3457904"/>
          </a:xfrm>
        </p:spPr>
        <p:txBody>
          <a:bodyPr>
            <a:normAutofit fontScale="92500" lnSpcReduction="10000"/>
          </a:bodyPr>
          <a:lstStyle/>
          <a:p>
            <a:pPr marL="342900" indent="-342900" algn="l">
              <a:buFont typeface="Arial" panose="020B0604020202020204" pitchFamily="34" charset="0"/>
              <a:buChar char="•"/>
            </a:pPr>
            <a:r>
              <a:rPr lang="en-GB" dirty="0"/>
              <a:t>This project aims to develop a system that can accurately recognize and interpret sign language gestures, enabling communication between sign language users and non-sign language users.</a:t>
            </a:r>
          </a:p>
          <a:p>
            <a:pPr algn="l"/>
            <a:endParaRPr lang="en-GB" dirty="0"/>
          </a:p>
          <a:p>
            <a:pPr marL="342900" indent="-342900" algn="l">
              <a:buFont typeface="Arial" panose="020B0604020202020204" pitchFamily="34" charset="0"/>
              <a:buChar char="•"/>
            </a:pPr>
            <a:r>
              <a:rPr lang="en-GB" dirty="0"/>
              <a:t>The Sign Language Recognition project aimed to bridge communication gaps between the deaf community and the hearing population by leveraging advanced machine learning and computer vision techniques. Through meticulous research, development, and testing phases, the project has successfully demonstrated the feasibility and efficacy of using technology to interpret and translate sign language gestures into spoken or written language</a:t>
            </a:r>
            <a:endParaRPr lang="en-US" dirty="0"/>
          </a:p>
        </p:txBody>
      </p:sp>
    </p:spTree>
    <p:extLst>
      <p:ext uri="{BB962C8B-B14F-4D97-AF65-F5344CB8AC3E}">
        <p14:creationId xmlns:p14="http://schemas.microsoft.com/office/powerpoint/2010/main" val="334374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4814"/>
            <a:ext cx="9144000" cy="813152"/>
          </a:xfrm>
        </p:spPr>
        <p:txBody>
          <a:bodyPr>
            <a:normAutofit fontScale="90000"/>
          </a:bodyPr>
          <a:lstStyle/>
          <a:p>
            <a:r>
              <a:rPr lang="en-US" u="sng" dirty="0"/>
              <a:t>Problem Statement</a:t>
            </a:r>
          </a:p>
        </p:txBody>
      </p:sp>
      <p:sp>
        <p:nvSpPr>
          <p:cNvPr id="3" name="Subtitle 2"/>
          <p:cNvSpPr>
            <a:spLocks noGrp="1"/>
          </p:cNvSpPr>
          <p:nvPr>
            <p:ph type="subTitle" idx="1"/>
          </p:nvPr>
        </p:nvSpPr>
        <p:spPr>
          <a:xfrm>
            <a:off x="1524000" y="2690336"/>
            <a:ext cx="9144000" cy="2567464"/>
          </a:xfrm>
        </p:spPr>
        <p:txBody>
          <a:bodyPr/>
          <a:lstStyle/>
          <a:p>
            <a:pPr algn="l"/>
            <a:r>
              <a:rPr lang="en-US" dirty="0"/>
              <a:t>Sign language is a vital means of communication for the deaf and hard of hearing community. However, it can be a barrier for those who don't understand sign language. </a:t>
            </a:r>
          </a:p>
          <a:p>
            <a:pPr marL="342900" indent="-342900" algn="l">
              <a:buFont typeface="Arial" panose="020B0604020202020204" pitchFamily="34" charset="0"/>
              <a:buChar char="•"/>
            </a:pPr>
            <a:r>
              <a:rPr lang="en-US" b="1" dirty="0"/>
              <a:t>The Social Challenge</a:t>
            </a:r>
          </a:p>
          <a:p>
            <a:pPr marL="342900" indent="-342900" algn="l">
              <a:buFont typeface="Arial" panose="020B0604020202020204" pitchFamily="34" charset="0"/>
              <a:buChar char="•"/>
            </a:pPr>
            <a:r>
              <a:rPr lang="en-US" b="1" dirty="0"/>
              <a:t>The Technology Track</a:t>
            </a:r>
          </a:p>
        </p:txBody>
      </p:sp>
    </p:spTree>
    <p:extLst>
      <p:ext uri="{BB962C8B-B14F-4D97-AF65-F5344CB8AC3E}">
        <p14:creationId xmlns:p14="http://schemas.microsoft.com/office/powerpoint/2010/main" val="65361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40827"/>
            <a:ext cx="9144000" cy="1229711"/>
          </a:xfrm>
        </p:spPr>
        <p:txBody>
          <a:bodyPr>
            <a:normAutofit fontScale="90000"/>
          </a:bodyPr>
          <a:lstStyle/>
          <a:p>
            <a:r>
              <a:rPr lang="en-US" u="sng" dirty="0"/>
              <a:t>Project Overview</a:t>
            </a:r>
            <a:br>
              <a:rPr lang="en-US" dirty="0"/>
            </a:br>
            <a:endParaRPr lang="en-US" dirty="0"/>
          </a:p>
        </p:txBody>
      </p:sp>
      <p:sp>
        <p:nvSpPr>
          <p:cNvPr id="3" name="Subtitle 2"/>
          <p:cNvSpPr>
            <a:spLocks noGrp="1"/>
          </p:cNvSpPr>
          <p:nvPr>
            <p:ph type="subTitle" idx="1"/>
          </p:nvPr>
        </p:nvSpPr>
        <p:spPr>
          <a:xfrm>
            <a:off x="1524000" y="1797268"/>
            <a:ext cx="7041931" cy="4120056"/>
          </a:xfrm>
        </p:spPr>
        <p:txBody>
          <a:bodyPr>
            <a:normAutofit fontScale="85000" lnSpcReduction="20000"/>
          </a:bodyPr>
          <a:lstStyle/>
          <a:p>
            <a:pPr marL="342900" indent="-342900" algn="l">
              <a:buFont typeface="Arial" panose="020B0604020202020204" pitchFamily="34" charset="0"/>
              <a:buChar char="•"/>
            </a:pPr>
            <a:r>
              <a:rPr lang="en-US" dirty="0"/>
              <a:t>Our project uses computer vision and machine learning techniques to recognize sign language gestures. We've collected a dataset of sign language videos, preprocessed the data, and trained a CNN model to classify signs. The system can recognize signs with an accuracy.</a:t>
            </a:r>
          </a:p>
          <a:p>
            <a:pPr marL="342900" indent="-342900" algn="l">
              <a:buFont typeface="Arial" panose="020B0604020202020204" pitchFamily="34" charset="0"/>
              <a:buChar char="•"/>
            </a:pPr>
            <a:r>
              <a:rPr lang="en-GB" dirty="0"/>
              <a:t>The Sign Language Detection project utilizes Python and Artificial Intelligence (AI) to create a real-time system for interpreting sign language gestures. With a focus on accessibility and inclusivity, the project aims to overcome communication barriers faced by the Deaf and hard-of-hearing community. </a:t>
            </a:r>
          </a:p>
          <a:p>
            <a:pPr marL="342900" indent="-342900" algn="l">
              <a:buFont typeface="Arial" panose="020B0604020202020204" pitchFamily="34" charset="0"/>
              <a:buChar char="•"/>
            </a:pPr>
            <a:r>
              <a:rPr lang="en-GB" dirty="0"/>
              <a:t>Python's versatility is central to the project's development, leveraging libraries like Open CV, Tensor Flow, and </a:t>
            </a:r>
            <a:r>
              <a:rPr lang="en-GB" dirty="0" err="1"/>
              <a:t>Keras</a:t>
            </a:r>
            <a:r>
              <a:rPr lang="en-GB" dirty="0"/>
              <a:t>. These tools enable the creation of a robust model capable of processing video input, identifying hand gestures, and translating them into spoken or written language</a:t>
            </a:r>
            <a:endParaRPr lang="en-US" dirty="0"/>
          </a:p>
        </p:txBody>
      </p:sp>
      <p:sp>
        <p:nvSpPr>
          <p:cNvPr id="4" name="Rectangle 3"/>
          <p:cNvSpPr/>
          <p:nvPr/>
        </p:nvSpPr>
        <p:spPr>
          <a:xfrm>
            <a:off x="3048000" y="2551837"/>
            <a:ext cx="6096000" cy="369332"/>
          </a:xfrm>
          <a:prstGeom prst="rect">
            <a:avLst/>
          </a:prstGeom>
        </p:spPr>
        <p:txBody>
          <a:bodyPr>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303" y="2070538"/>
            <a:ext cx="2291256" cy="2659117"/>
          </a:xfrm>
          <a:prstGeom prst="rect">
            <a:avLst/>
          </a:prstGeom>
        </p:spPr>
      </p:pic>
    </p:spTree>
    <p:extLst>
      <p:ext uri="{BB962C8B-B14F-4D97-AF65-F5344CB8AC3E}">
        <p14:creationId xmlns:p14="http://schemas.microsoft.com/office/powerpoint/2010/main" val="32187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9807"/>
            <a:ext cx="9144000" cy="641131"/>
          </a:xfrm>
        </p:spPr>
        <p:txBody>
          <a:bodyPr>
            <a:normAutofit fontScale="90000"/>
          </a:bodyPr>
          <a:lstStyle/>
          <a:p>
            <a:r>
              <a:rPr lang="en-GB" dirty="0"/>
              <a:t>Project Description</a:t>
            </a:r>
            <a:endParaRPr lang="en-US" dirty="0"/>
          </a:p>
        </p:txBody>
      </p:sp>
      <p:sp>
        <p:nvSpPr>
          <p:cNvPr id="3" name="Subtitle 2"/>
          <p:cNvSpPr>
            <a:spLocks noGrp="1"/>
          </p:cNvSpPr>
          <p:nvPr>
            <p:ph type="subTitle" idx="1"/>
          </p:nvPr>
        </p:nvSpPr>
        <p:spPr>
          <a:xfrm>
            <a:off x="1524000" y="1460938"/>
            <a:ext cx="9144000" cy="3796862"/>
          </a:xfrm>
        </p:spPr>
        <p:txBody>
          <a:body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7644736"/>
              </p:ext>
            </p:extLst>
          </p:nvPr>
        </p:nvGraphicFramePr>
        <p:xfrm>
          <a:off x="999744" y="1460938"/>
          <a:ext cx="10143744" cy="4891094"/>
        </p:xfrm>
        <a:graphic>
          <a:graphicData uri="http://schemas.openxmlformats.org/drawingml/2006/table">
            <a:tbl>
              <a:tblPr firstRow="1" bandRow="1">
                <a:tableStyleId>{5C22544A-7EE6-4342-B048-85BDC9FD1C3A}</a:tableStyleId>
              </a:tblPr>
              <a:tblGrid>
                <a:gridCol w="5071872">
                  <a:extLst>
                    <a:ext uri="{9D8B030D-6E8A-4147-A177-3AD203B41FA5}">
                      <a16:colId xmlns:a16="http://schemas.microsoft.com/office/drawing/2014/main" val="534966741"/>
                    </a:ext>
                  </a:extLst>
                </a:gridCol>
                <a:gridCol w="5071872">
                  <a:extLst>
                    <a:ext uri="{9D8B030D-6E8A-4147-A177-3AD203B41FA5}">
                      <a16:colId xmlns:a16="http://schemas.microsoft.com/office/drawing/2014/main" val="4272040618"/>
                    </a:ext>
                  </a:extLst>
                </a:gridCol>
              </a:tblGrid>
              <a:tr h="396282">
                <a:tc>
                  <a:txBody>
                    <a:bodyPr/>
                    <a:lstStyle/>
                    <a:p>
                      <a:r>
                        <a:rPr lang="en-GB" dirty="0"/>
                        <a:t>Frontend</a:t>
                      </a:r>
                      <a:endParaRPr lang="en-US" dirty="0"/>
                    </a:p>
                  </a:txBody>
                  <a:tcPr/>
                </a:tc>
                <a:tc>
                  <a:txBody>
                    <a:bodyPr/>
                    <a:lstStyle/>
                    <a:p>
                      <a:r>
                        <a:rPr lang="en-GB" dirty="0"/>
                        <a:t>Backend</a:t>
                      </a:r>
                      <a:endParaRPr lang="en-US" dirty="0"/>
                    </a:p>
                  </a:txBody>
                  <a:tcPr/>
                </a:tc>
                <a:extLst>
                  <a:ext uri="{0D108BD9-81ED-4DB2-BD59-A6C34878D82A}">
                    <a16:rowId xmlns:a16="http://schemas.microsoft.com/office/drawing/2014/main" val="1975375507"/>
                  </a:ext>
                </a:extLst>
              </a:tr>
              <a:tr h="977133">
                <a:tc>
                  <a:txBody>
                    <a:bodyPr/>
                    <a:lstStyle/>
                    <a:p>
                      <a:r>
                        <a:rPr lang="en-GB" dirty="0"/>
                        <a:t>A user-friendly website for sign language recognition would focus on accessibility, ease of use, and intuitive interaction</a:t>
                      </a:r>
                      <a:endParaRPr lang="en-US" dirty="0"/>
                    </a:p>
                  </a:txBody>
                  <a:tcPr/>
                </a:tc>
                <a:tc>
                  <a:txBody>
                    <a:bodyPr/>
                    <a:lstStyle/>
                    <a:p>
                      <a:r>
                        <a:rPr lang="en-GB" dirty="0"/>
                        <a:t>Setting</a:t>
                      </a:r>
                      <a:r>
                        <a:rPr lang="en-GB" baseline="0" dirty="0"/>
                        <a:t> real time hand gestures recognition system using webcam</a:t>
                      </a:r>
                      <a:endParaRPr lang="en-US" dirty="0"/>
                    </a:p>
                  </a:txBody>
                  <a:tcPr/>
                </a:tc>
                <a:extLst>
                  <a:ext uri="{0D108BD9-81ED-4DB2-BD59-A6C34878D82A}">
                    <a16:rowId xmlns:a16="http://schemas.microsoft.com/office/drawing/2014/main" val="1541982082"/>
                  </a:ext>
                </a:extLst>
              </a:tr>
              <a:tr h="683993">
                <a:tc>
                  <a:txBody>
                    <a:bodyPr/>
                    <a:lstStyle/>
                    <a:p>
                      <a:r>
                        <a:rPr lang="en-GB" dirty="0"/>
                        <a:t>It</a:t>
                      </a:r>
                      <a:r>
                        <a:rPr lang="en-GB" baseline="0" dirty="0"/>
                        <a:t> includes : Homepage, Project Plan, tutorials, Partners, Contact Us.</a:t>
                      </a:r>
                      <a:endParaRPr lang="en-US" dirty="0"/>
                    </a:p>
                  </a:txBody>
                  <a:tcPr/>
                </a:tc>
                <a:tc>
                  <a:txBody>
                    <a:bodyPr/>
                    <a:lstStyle/>
                    <a:p>
                      <a:r>
                        <a:rPr lang="en-GB" dirty="0"/>
                        <a:t>It captures video, process it , detect the algorithm &amp; finally displays the output</a:t>
                      </a:r>
                      <a:endParaRPr lang="en-US" dirty="0"/>
                    </a:p>
                  </a:txBody>
                  <a:tcPr/>
                </a:tc>
                <a:extLst>
                  <a:ext uri="{0D108BD9-81ED-4DB2-BD59-A6C34878D82A}">
                    <a16:rowId xmlns:a16="http://schemas.microsoft.com/office/drawing/2014/main" val="2494594379"/>
                  </a:ext>
                </a:extLst>
              </a:tr>
              <a:tr h="683993">
                <a:tc>
                  <a:txBody>
                    <a:bodyPr/>
                    <a:lstStyle/>
                    <a:p>
                      <a:r>
                        <a:rPr lang="en-GB" b="1" dirty="0"/>
                        <a:t>Technologies used: HTML,CSS,JS</a:t>
                      </a:r>
                      <a:endParaRPr lang="en-US" dirty="0"/>
                    </a:p>
                  </a:txBody>
                  <a:tcPr/>
                </a:tc>
                <a:tc>
                  <a:txBody>
                    <a:bodyPr/>
                    <a:lstStyle/>
                    <a:p>
                      <a:r>
                        <a:rPr lang="en-GB" b="1" dirty="0"/>
                        <a:t>Technologies used: </a:t>
                      </a:r>
                      <a:r>
                        <a:rPr lang="en-GB" dirty="0"/>
                        <a:t>Python , open </a:t>
                      </a:r>
                      <a:r>
                        <a:rPr lang="en-GB" dirty="0" err="1"/>
                        <a:t>Cv</a:t>
                      </a:r>
                      <a:r>
                        <a:rPr lang="en-GB" dirty="0"/>
                        <a:t>, Media Pipe, </a:t>
                      </a:r>
                      <a:r>
                        <a:rPr lang="en-GB" dirty="0" err="1"/>
                        <a:t>Numpy</a:t>
                      </a:r>
                      <a:r>
                        <a:rPr lang="en-GB" dirty="0"/>
                        <a:t>, pickle </a:t>
                      </a:r>
                      <a:endParaRPr lang="en-US" dirty="0"/>
                    </a:p>
                  </a:txBody>
                  <a:tcPr/>
                </a:tc>
                <a:extLst>
                  <a:ext uri="{0D108BD9-81ED-4DB2-BD59-A6C34878D82A}">
                    <a16:rowId xmlns:a16="http://schemas.microsoft.com/office/drawing/2014/main" val="1968222903"/>
                  </a:ext>
                </a:extLst>
              </a:tr>
              <a:tr h="2149693">
                <a:tc>
                  <a:txBody>
                    <a:bodyPr/>
                    <a:lstStyle/>
                    <a:p>
                      <a:endParaRPr lang="en-US" dirty="0"/>
                    </a:p>
                  </a:txBody>
                  <a:tcPr/>
                </a:tc>
                <a:tc>
                  <a:txBody>
                    <a:bodyPr/>
                    <a:lstStyle/>
                    <a:p>
                      <a:r>
                        <a:rPr lang="en-GB" b="1" dirty="0"/>
                        <a:t>Process:</a:t>
                      </a:r>
                    </a:p>
                    <a:p>
                      <a:r>
                        <a:rPr lang="en-GB" b="0" dirty="0"/>
                        <a:t>Importing libraries, Load data Model, initialize video</a:t>
                      </a:r>
                      <a:r>
                        <a:rPr lang="en-GB" b="0" baseline="0" dirty="0"/>
                        <a:t> capturing, setup </a:t>
                      </a:r>
                      <a:r>
                        <a:rPr lang="en-GB" b="0" baseline="0" dirty="0" err="1"/>
                        <a:t>mediapipe</a:t>
                      </a:r>
                      <a:r>
                        <a:rPr lang="en-GB" b="0" baseline="0" dirty="0"/>
                        <a:t>, creating labels, Main loop, Process, Extract &amp; Normalize, Predict &amp; Display, Show frame, Release response. </a:t>
                      </a:r>
                      <a:endParaRPr lang="en-GB" b="0" dirty="0"/>
                    </a:p>
                    <a:p>
                      <a:endParaRPr lang="en-US" b="1" dirty="0"/>
                    </a:p>
                  </a:txBody>
                  <a:tcPr/>
                </a:tc>
                <a:extLst>
                  <a:ext uri="{0D108BD9-81ED-4DB2-BD59-A6C34878D82A}">
                    <a16:rowId xmlns:a16="http://schemas.microsoft.com/office/drawing/2014/main" val="1036647048"/>
                  </a:ext>
                </a:extLst>
              </a:tr>
            </a:tbl>
          </a:graphicData>
        </a:graphic>
      </p:graphicFrame>
    </p:spTree>
    <p:extLst>
      <p:ext uri="{BB962C8B-B14F-4D97-AF65-F5344CB8AC3E}">
        <p14:creationId xmlns:p14="http://schemas.microsoft.com/office/powerpoint/2010/main" val="331591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27458"/>
          </a:xfrm>
        </p:spPr>
        <p:txBody>
          <a:bodyPr>
            <a:normAutofit fontScale="90000"/>
          </a:bodyPr>
          <a:lstStyle/>
          <a:p>
            <a:r>
              <a:rPr lang="en-GB" u="sng" dirty="0"/>
              <a:t>Key Components-</a:t>
            </a:r>
            <a:endParaRPr lang="en-US" u="sng" dirty="0"/>
          </a:p>
        </p:txBody>
      </p:sp>
      <p:sp>
        <p:nvSpPr>
          <p:cNvPr id="3" name="Subtitle 2"/>
          <p:cNvSpPr>
            <a:spLocks noGrp="1"/>
          </p:cNvSpPr>
          <p:nvPr>
            <p:ph type="subTitle" idx="1"/>
          </p:nvPr>
        </p:nvSpPr>
        <p:spPr>
          <a:xfrm>
            <a:off x="1524000" y="2165131"/>
            <a:ext cx="9144000" cy="3092669"/>
          </a:xfrm>
        </p:spPr>
        <p:txBody>
          <a:bodyPr>
            <a:normAutofit lnSpcReduction="10000"/>
          </a:bodyPr>
          <a:lstStyle/>
          <a:p>
            <a:pPr marL="342900" indent="-342900" algn="l">
              <a:buFont typeface="Arial" panose="020B0604020202020204" pitchFamily="34" charset="0"/>
              <a:buChar char="•"/>
            </a:pPr>
            <a:r>
              <a:rPr lang="en-GB" b="1" u="sng" dirty="0"/>
              <a:t>Data Collection: </a:t>
            </a:r>
            <a:r>
              <a:rPr lang="en-GB" dirty="0"/>
              <a:t>We've collected a dataset of sign language videos from various sources.</a:t>
            </a:r>
          </a:p>
          <a:p>
            <a:pPr marL="342900" indent="-342900" algn="l">
              <a:buFont typeface="Arial" panose="020B0604020202020204" pitchFamily="34" charset="0"/>
              <a:buChar char="•"/>
            </a:pPr>
            <a:r>
              <a:rPr lang="en-GB" b="1" u="sng" dirty="0"/>
              <a:t>Data </a:t>
            </a:r>
            <a:r>
              <a:rPr lang="en-GB" b="1" u="sng" dirty="0" err="1"/>
              <a:t>Preprocessing</a:t>
            </a:r>
            <a:r>
              <a:rPr lang="en-GB" b="1" u="sng" dirty="0"/>
              <a:t>: </a:t>
            </a:r>
            <a:r>
              <a:rPr lang="en-GB" dirty="0"/>
              <a:t>We've applied image processing techniques to enhance hand visibility and extracted features from the videos.</a:t>
            </a:r>
          </a:p>
          <a:p>
            <a:pPr marL="342900" indent="-342900" algn="l">
              <a:buFont typeface="Arial" panose="020B0604020202020204" pitchFamily="34" charset="0"/>
              <a:buChar char="•"/>
            </a:pPr>
            <a:r>
              <a:rPr lang="en-GB" b="1" u="sng" dirty="0"/>
              <a:t>Model Training: </a:t>
            </a:r>
            <a:r>
              <a:rPr lang="en-GB" dirty="0"/>
              <a:t>We've trained a CNN model using the </a:t>
            </a:r>
            <a:r>
              <a:rPr lang="en-GB" dirty="0" err="1"/>
              <a:t>preprocessed</a:t>
            </a:r>
            <a:r>
              <a:rPr lang="en-GB" dirty="0"/>
              <a:t> data to recognize signs.</a:t>
            </a:r>
          </a:p>
          <a:p>
            <a:pPr marL="342900" indent="-342900" algn="l">
              <a:buFont typeface="Arial" panose="020B0604020202020204" pitchFamily="34" charset="0"/>
              <a:buChar char="•"/>
            </a:pPr>
            <a:r>
              <a:rPr lang="en-GB" b="1" u="sng" dirty="0"/>
              <a:t>Testing: </a:t>
            </a:r>
            <a:r>
              <a:rPr lang="en-GB" dirty="0"/>
              <a:t>We've tested the system on new, unseen data to evaluate its performance.</a:t>
            </a:r>
            <a:endParaRPr lang="en-US" dirty="0"/>
          </a:p>
        </p:txBody>
      </p:sp>
    </p:spTree>
    <p:extLst>
      <p:ext uri="{BB962C8B-B14F-4D97-AF65-F5344CB8AC3E}">
        <p14:creationId xmlns:p14="http://schemas.microsoft.com/office/powerpoint/2010/main" val="32013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17858"/>
          </a:xfrm>
        </p:spPr>
        <p:txBody>
          <a:bodyPr>
            <a:normAutofit fontScale="90000"/>
          </a:bodyPr>
          <a:lstStyle/>
          <a:p>
            <a:r>
              <a:rPr lang="en-GB" u="sng" dirty="0"/>
              <a:t>Future Work</a:t>
            </a:r>
            <a:endParaRPr lang="en-US" u="sng" dirty="0"/>
          </a:p>
        </p:txBody>
      </p:sp>
      <p:sp>
        <p:nvSpPr>
          <p:cNvPr id="3" name="Subtitle 2"/>
          <p:cNvSpPr>
            <a:spLocks noGrp="1"/>
          </p:cNvSpPr>
          <p:nvPr>
            <p:ph type="subTitle" idx="1"/>
          </p:nvPr>
        </p:nvSpPr>
        <p:spPr>
          <a:xfrm>
            <a:off x="1524000" y="1240223"/>
            <a:ext cx="9144000" cy="5234150"/>
          </a:xfrm>
        </p:spPr>
        <p:txBody>
          <a:bodyPr>
            <a:normAutofit fontScale="62500" lnSpcReduction="20000"/>
          </a:bodyPr>
          <a:lstStyle/>
          <a:p>
            <a:pPr marL="342900" indent="-342900" algn="l">
              <a:buFont typeface="Wingdings" panose="05000000000000000000" pitchFamily="2" charset="2"/>
              <a:buChar char="v"/>
            </a:pPr>
            <a:r>
              <a:rPr lang="en-GB" dirty="0"/>
              <a:t>We plan to expand the dataset to include more signs, improve the model's accuracy, and integrate the system into a user-friendly application.</a:t>
            </a:r>
          </a:p>
          <a:p>
            <a:pPr marL="342900" indent="-342900" algn="l">
              <a:buFont typeface="Wingdings" panose="05000000000000000000" pitchFamily="2" charset="2"/>
              <a:buChar char="Ø"/>
            </a:pPr>
            <a:r>
              <a:rPr lang="en-GB" b="1" u="sng" dirty="0"/>
              <a:t>Sign Recognition Page:</a:t>
            </a:r>
          </a:p>
          <a:p>
            <a:pPr marL="342900" indent="-342900" algn="l">
              <a:buFont typeface="Arial" panose="020B0604020202020204" pitchFamily="34" charset="0"/>
              <a:buChar char="•"/>
            </a:pPr>
            <a:r>
              <a:rPr lang="en-GB" b="1" dirty="0"/>
              <a:t>Webcam Integration:</a:t>
            </a:r>
            <a:r>
              <a:rPr lang="en-GB" dirty="0"/>
              <a:t> A dedicated area where users can enable their webcam for real-time sign recognition.</a:t>
            </a:r>
          </a:p>
          <a:p>
            <a:pPr marL="342900" indent="-342900" algn="l">
              <a:buFont typeface="Arial" panose="020B0604020202020204" pitchFamily="34" charset="0"/>
              <a:buChar char="•"/>
            </a:pPr>
            <a:r>
              <a:rPr lang="en-GB" b="1" dirty="0"/>
              <a:t>Live Translation Display:</a:t>
            </a:r>
            <a:r>
              <a:rPr lang="en-GB" dirty="0"/>
              <a:t> A text box where recognized signs are translated into text, with options to convert the text to speech.</a:t>
            </a:r>
          </a:p>
          <a:p>
            <a:pPr marL="342900" indent="-342900" algn="l">
              <a:buFont typeface="Arial" panose="020B0604020202020204" pitchFamily="34" charset="0"/>
              <a:buChar char="•"/>
            </a:pPr>
            <a:r>
              <a:rPr lang="en-GB" b="1" dirty="0"/>
              <a:t>Gesture Tips:</a:t>
            </a:r>
            <a:r>
              <a:rPr lang="en-GB" dirty="0"/>
              <a:t> A sidebar offering tips on improving sign accuracy, such as hand positioning and camera angles.</a:t>
            </a:r>
          </a:p>
          <a:p>
            <a:pPr marL="342900" indent="-342900" algn="l">
              <a:buFont typeface="Wingdings" panose="05000000000000000000" pitchFamily="2" charset="2"/>
              <a:buChar char="Ø"/>
            </a:pPr>
            <a:r>
              <a:rPr lang="en-GB" b="1" u="sng" dirty="0"/>
              <a:t>Sign Library:</a:t>
            </a:r>
          </a:p>
          <a:p>
            <a:pPr marL="342900" indent="-342900" algn="l">
              <a:buFont typeface="Arial" panose="020B0604020202020204" pitchFamily="34" charset="0"/>
              <a:buChar char="•"/>
            </a:pPr>
            <a:r>
              <a:rPr lang="en-GB" b="1" dirty="0"/>
              <a:t>Searchable Database:</a:t>
            </a:r>
            <a:r>
              <a:rPr lang="en-GB" dirty="0"/>
              <a:t> A search bar at the top to quickly find signs by keyword.</a:t>
            </a:r>
          </a:p>
          <a:p>
            <a:pPr marL="342900" indent="-342900" algn="l">
              <a:buFont typeface="Arial" panose="020B0604020202020204" pitchFamily="34" charset="0"/>
              <a:buChar char="•"/>
            </a:pPr>
            <a:r>
              <a:rPr lang="en-GB" b="1" dirty="0"/>
              <a:t>Categorized Signs:</a:t>
            </a:r>
            <a:r>
              <a:rPr lang="en-GB" dirty="0"/>
              <a:t> Signs organized into categories like “Alphabet,” “Common Phrases,” and “Numbers.”</a:t>
            </a:r>
          </a:p>
          <a:p>
            <a:pPr marL="342900" indent="-342900" algn="l">
              <a:buFont typeface="Arial" panose="020B0604020202020204" pitchFamily="34" charset="0"/>
              <a:buChar char="•"/>
            </a:pPr>
            <a:r>
              <a:rPr lang="en-GB" b="1" dirty="0"/>
              <a:t>Video Thumbnails:</a:t>
            </a:r>
            <a:r>
              <a:rPr lang="en-GB" dirty="0"/>
              <a:t> Each sign entry includes a thumbnail video that plays the gesture when hovered over, along with a brief description.</a:t>
            </a:r>
          </a:p>
          <a:p>
            <a:pPr marL="342900" indent="-342900" algn="l">
              <a:buFont typeface="Wingdings" panose="05000000000000000000" pitchFamily="2" charset="2"/>
              <a:buChar char="Ø"/>
            </a:pPr>
            <a:r>
              <a:rPr lang="en-GB" b="1" u="sng" dirty="0"/>
              <a:t>User Profile and Dashboard</a:t>
            </a:r>
            <a:r>
              <a:rPr lang="en-GB" b="1" dirty="0"/>
              <a:t>:</a:t>
            </a:r>
          </a:p>
          <a:p>
            <a:pPr marL="342900" indent="-342900" algn="l">
              <a:buFont typeface="Arial" panose="020B0604020202020204" pitchFamily="34" charset="0"/>
              <a:buChar char="•"/>
            </a:pPr>
            <a:r>
              <a:rPr lang="en-GB" b="1" dirty="0"/>
              <a:t>Personalized Dashboard:</a:t>
            </a:r>
            <a:r>
              <a:rPr lang="en-GB" dirty="0"/>
              <a:t> Users can view their learning progress, saved signs, and recently practiced gestures.</a:t>
            </a:r>
          </a:p>
          <a:p>
            <a:pPr marL="342900" indent="-342900" algn="l">
              <a:buFont typeface="Arial" panose="020B0604020202020204" pitchFamily="34" charset="0"/>
              <a:buChar char="•"/>
            </a:pPr>
            <a:r>
              <a:rPr lang="en-GB" b="1" dirty="0"/>
              <a:t>Customization Options:</a:t>
            </a:r>
            <a:r>
              <a:rPr lang="en-GB" dirty="0"/>
              <a:t> Options to customize the user interface, such as theme </a:t>
            </a:r>
            <a:r>
              <a:rPr lang="en-GB" dirty="0" err="1"/>
              <a:t>colors</a:t>
            </a:r>
            <a:r>
              <a:rPr lang="en-GB" dirty="0"/>
              <a:t>, text size, and video playback speed.</a:t>
            </a:r>
          </a:p>
          <a:p>
            <a:pPr marL="342900" indent="-342900" algn="l">
              <a:buFont typeface="Arial" panose="020B0604020202020204" pitchFamily="34" charset="0"/>
              <a:buChar char="•"/>
            </a:pPr>
            <a:r>
              <a:rPr lang="en-GB" b="1" dirty="0"/>
              <a:t>Notifications:</a:t>
            </a:r>
            <a:r>
              <a:rPr lang="en-GB" dirty="0"/>
              <a:t> Alerts for new signs added to the library, progress milestones, and reminders for practice sessions.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08611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8685"/>
          </a:xfrm>
        </p:spPr>
        <p:txBody>
          <a:bodyPr/>
          <a:lstStyle/>
          <a:p>
            <a:r>
              <a:rPr lang="en-GB" u="sng" dirty="0"/>
              <a:t>Conclusion</a:t>
            </a:r>
            <a:endParaRPr lang="en-US" u="sng" dirty="0"/>
          </a:p>
        </p:txBody>
      </p:sp>
      <p:sp>
        <p:nvSpPr>
          <p:cNvPr id="3" name="Subtitle 2"/>
          <p:cNvSpPr>
            <a:spLocks noGrp="1"/>
          </p:cNvSpPr>
          <p:nvPr>
            <p:ph type="subTitle" idx="1"/>
          </p:nvPr>
        </p:nvSpPr>
        <p:spPr>
          <a:xfrm>
            <a:off x="1524000" y="2333297"/>
            <a:ext cx="9144000" cy="2924503"/>
          </a:xfrm>
        </p:spPr>
        <p:txBody>
          <a:bodyPr/>
          <a:lstStyle/>
          <a:p>
            <a:pPr marL="342900" indent="-342900" algn="l">
              <a:buFont typeface="Arial" panose="020B0604020202020204" pitchFamily="34" charset="0"/>
              <a:buChar char="•"/>
            </a:pPr>
            <a:r>
              <a:rPr lang="en-GB" dirty="0"/>
              <a:t>Our sign language recognition project has the potential to bridge the communication gap between sign language users and non-sign language users. I believe this project can make a significant impact and I'm excited to continue working on it.</a:t>
            </a:r>
            <a:endParaRPr lang="en-US" dirty="0"/>
          </a:p>
        </p:txBody>
      </p:sp>
    </p:spTree>
    <p:extLst>
      <p:ext uri="{BB962C8B-B14F-4D97-AF65-F5344CB8AC3E}">
        <p14:creationId xmlns:p14="http://schemas.microsoft.com/office/powerpoint/2010/main" val="3706675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789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NSTI Noida Team 01 [12 August,2024]    Artificial Intelligence: Sign Language Gesture Recognition  Team Name: Sign Sense Squad </vt:lpstr>
      <vt:lpstr>Introduction</vt:lpstr>
      <vt:lpstr>Problem Statement</vt:lpstr>
      <vt:lpstr>Project Overview </vt:lpstr>
      <vt:lpstr>Project Description</vt:lpstr>
      <vt:lpstr>Key Components-</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NSTI (Noida) (2022-2024) Sign Language Gesture Recognition </dc:title>
  <dc:creator>Tushar</dc:creator>
  <cp:lastModifiedBy>anshika Patel</cp:lastModifiedBy>
  <cp:revision>25</cp:revision>
  <dcterms:created xsi:type="dcterms:W3CDTF">2024-08-12T06:51:17Z</dcterms:created>
  <dcterms:modified xsi:type="dcterms:W3CDTF">2024-08-12T09:22:47Z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2024-08-12T09:22:02Z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0ce42e55-7a0e-4aad-8907-baba2111e4ee</vt:lpwstr>
  </property>
  <property fmtid="{D5CDD505-2E9C-101B-9397-08002B2CF9AE}" pid="7" name="MSIP_Label_defa4170-0d19-0005-0004-bc88714345d2_ActionId">
    <vt:lpwstr>cf2df3b3-585d-42cd-8bd5-f358002a0f5b</vt:lpwstr>
  </property>
  <property fmtid="{D5CDD505-2E9C-101B-9397-08002B2CF9AE}" pid="8" name="MSIP_Label_defa4170-0d19-0005-0004-bc88714345d2_ContentBits">
    <vt:lpwstr>0</vt:lpwstr>
  </property>
</Properties>
</file>