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Montserrat"/>
      <p:regular r:id="rId12"/>
      <p:bold r:id="rId13"/>
      <p:italic r:id="rId14"/>
      <p:boldItalic r:id="rId15"/>
    </p:embeddedFont>
    <p:embeddedFont>
      <p:font typeface="Barlow Medium"/>
      <p:regular r:id="rId16"/>
      <p:bold r:id="rId17"/>
      <p:italic r:id="rId18"/>
      <p:boldItalic r:id="rId19"/>
    </p:embeddedFont>
    <p:embeddedFont>
      <p:font typeface="Barlow"/>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Barlow-boldItalic.fntdata"/><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BarlowMedium-bold.fntdata"/><Relationship Id="rId16" Type="http://schemas.openxmlformats.org/officeDocument/2006/relationships/font" Target="fonts/BarlowMedium-regular.fntdata"/><Relationship Id="rId5" Type="http://schemas.openxmlformats.org/officeDocument/2006/relationships/notesMaster" Target="notesMasters/notesMaster1.xml"/><Relationship Id="rId19" Type="http://schemas.openxmlformats.org/officeDocument/2006/relationships/font" Target="fonts/BarlowMedium-boldItalic.fntdata"/><Relationship Id="rId6" Type="http://schemas.openxmlformats.org/officeDocument/2006/relationships/slide" Target="slides/slide1.xml"/><Relationship Id="rId18" Type="http://schemas.openxmlformats.org/officeDocument/2006/relationships/font" Target="fonts/BarlowMedium-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6039600" y="796675"/>
            <a:ext cx="11219700" cy="16188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12000">
                <a:solidFill>
                  <a:srgbClr val="141414"/>
                </a:solidFill>
                <a:latin typeface="Barlow"/>
                <a:ea typeface="Barlow"/>
                <a:cs typeface="Barlow"/>
                <a:sym typeface="Barlow"/>
              </a:rPr>
              <a:t>QUESTIONNAIRE</a:t>
            </a:r>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rotWithShape="1">
          <a:blip r:embed="rId4">
            <a:alphaModFix/>
          </a:blip>
          <a:srcRect b="0" l="0" r="0" t="0"/>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0" i="0" lang="en-US" sz="2100" u="none" cap="none" strike="noStrik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1" name="Google Shape;91;p13"/>
          <p:cNvSpPr txBox="1"/>
          <p:nvPr/>
        </p:nvSpPr>
        <p:spPr>
          <a:xfrm>
            <a:off x="6527586" y="2168369"/>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Your Revision Partner</a:t>
            </a:r>
            <a:endParaRPr/>
          </a:p>
        </p:txBody>
      </p:sp>
      <p:sp>
        <p:nvSpPr>
          <p:cNvPr id="92" name="Google Shape;92;p13"/>
          <p:cNvSpPr txBox="1"/>
          <p:nvPr/>
        </p:nvSpPr>
        <p:spPr>
          <a:xfrm>
            <a:off x="4733624" y="3085575"/>
            <a:ext cx="12940500" cy="108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TEA</a:t>
            </a:r>
            <a:r>
              <a:rPr b="1" lang="en-US" sz="8000">
                <a:solidFill>
                  <a:srgbClr val="141414"/>
                </a:solidFill>
                <a:latin typeface="Barlow"/>
                <a:ea typeface="Barlow"/>
                <a:cs typeface="Barlow"/>
                <a:sym typeface="Barlow"/>
              </a:rPr>
              <a:t>M- Karma Bytes Back</a:t>
            </a:r>
            <a:endParaRPr/>
          </a:p>
        </p:txBody>
      </p:sp>
      <p:sp>
        <p:nvSpPr>
          <p:cNvPr id="93" name="Google Shape;93;p13"/>
          <p:cNvSpPr txBox="1"/>
          <p:nvPr/>
        </p:nvSpPr>
        <p:spPr>
          <a:xfrm>
            <a:off x="6527586" y="4070831"/>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i="0" lang="en-US" sz="4200" u="none" cap="none" strike="noStrike">
                <a:solidFill>
                  <a:srgbClr val="141414"/>
                </a:solidFill>
                <a:latin typeface="Barlow"/>
                <a:ea typeface="Barlow"/>
                <a:cs typeface="Barlow"/>
                <a:sym typeface="Barlow"/>
              </a:rPr>
              <a:t>TEAM MEMBERS</a:t>
            </a:r>
            <a:endParaRPr b="1" i="0" sz="4200" u="none" cap="none" strike="noStrike">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 Akanksha</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~Apoorva Sinha</a:t>
            </a:r>
            <a:endParaRPr b="1" sz="4200">
              <a:solidFill>
                <a:srgbClr val="141414"/>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7"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F6F6F6"/>
                </a:solidFill>
                <a:latin typeface="Barlow"/>
                <a:ea typeface="Barlow"/>
                <a:cs typeface="Barlow"/>
                <a:sym typeface="Barlow"/>
              </a:rPr>
              <a:t>PROBLEM STATEMENT</a:t>
            </a:r>
            <a:endParaRPr/>
          </a:p>
        </p:txBody>
      </p:sp>
      <p:grpSp>
        <p:nvGrpSpPr>
          <p:cNvPr id="99" name="Google Shape;99;p14"/>
          <p:cNvGrpSpPr/>
          <p:nvPr/>
        </p:nvGrpSpPr>
        <p:grpSpPr>
          <a:xfrm>
            <a:off x="1028700" y="2582543"/>
            <a:ext cx="9405363" cy="7462720"/>
            <a:chOff x="0" y="-47625"/>
            <a:chExt cx="12540484" cy="9950293"/>
          </a:xfrm>
        </p:grpSpPr>
        <p:sp>
          <p:nvSpPr>
            <p:cNvPr id="100" name="Google Shape;100;p14"/>
            <p:cNvSpPr txBox="1"/>
            <p:nvPr/>
          </p:nvSpPr>
          <p:spPr>
            <a:xfrm>
              <a:off x="0" y="-47625"/>
              <a:ext cx="12540484"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1" name="Google Shape;101;p14"/>
            <p:cNvSpPr txBox="1"/>
            <p:nvPr/>
          </p:nvSpPr>
          <p:spPr>
            <a:xfrm>
              <a:off x="0" y="786029"/>
              <a:ext cx="12540484" cy="911663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500">
                  <a:solidFill>
                    <a:srgbClr val="141414"/>
                  </a:solidFill>
                  <a:latin typeface="Barlow Medium"/>
                  <a:ea typeface="Barlow Medium"/>
                  <a:cs typeface="Barlow Medium"/>
                  <a:sym typeface="Barlow Medium"/>
                </a:rPr>
                <a:t>The most important part about learning is, REVISION! Understanding the concepts is what everyone should focus on but one cannot ignore the importance of revision and consolidating the knowledge gained,hence revision.This is especially true while studying subjects like History, Geography etc.,where forgetting the facts is easy.</a:t>
              </a:r>
              <a:endParaRPr sz="25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Clr>
                  <a:schemeClr val="dk1"/>
                </a:buClr>
                <a:buSzPts val="1100"/>
                <a:buFont typeface="Arial"/>
                <a:buNone/>
              </a:pPr>
              <a:r>
                <a:rPr lang="en-US" sz="2500">
                  <a:solidFill>
                    <a:srgbClr val="141414"/>
                  </a:solidFill>
                  <a:latin typeface="Barlow Medium"/>
                  <a:ea typeface="Barlow Medium"/>
                  <a:cs typeface="Barlow Medium"/>
                  <a:sym typeface="Barlow Medium"/>
                </a:rPr>
                <a:t>The best way to test your knowledge is by attempting questions, which also helps in revising and reviewing what you have learnt.</a:t>
              </a:r>
              <a:endParaRPr sz="25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Clr>
                  <a:schemeClr val="dk1"/>
                </a:buClr>
                <a:buSzPts val="1100"/>
                <a:buFont typeface="Arial"/>
                <a:buNone/>
              </a:pPr>
              <a:r>
                <a:rPr lang="en-US" sz="2500">
                  <a:solidFill>
                    <a:srgbClr val="141414"/>
                  </a:solidFill>
                  <a:latin typeface="Barlow Medium"/>
                  <a:ea typeface="Barlow Medium"/>
                  <a:cs typeface="Barlow Medium"/>
                  <a:sym typeface="Barlow Medium"/>
                </a:rPr>
                <a:t>But Revising is such a mundane task, don't you agree? You just don't know where to begin from!</a:t>
              </a:r>
              <a:endParaRPr sz="25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Clr>
                  <a:schemeClr val="dk1"/>
                </a:buClr>
                <a:buSzPts val="1100"/>
                <a:buFont typeface="Arial"/>
                <a:buNone/>
              </a:pPr>
              <a:r>
                <a:rPr lang="en-US" sz="2500">
                  <a:solidFill>
                    <a:srgbClr val="141414"/>
                  </a:solidFill>
                  <a:latin typeface="Barlow Medium"/>
                  <a:ea typeface="Barlow Medium"/>
                  <a:cs typeface="Barlow Medium"/>
                  <a:sym typeface="Barlow Medium"/>
                </a:rPr>
                <a:t>And all you have is a textbook... </a:t>
              </a:r>
              <a:endParaRPr sz="25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500">
                <a:solidFill>
                  <a:srgbClr val="141414"/>
                </a:solidFill>
                <a:latin typeface="Barlow Medium"/>
                <a:ea typeface="Barlow Medium"/>
                <a:cs typeface="Barlow Medium"/>
                <a:sym typeface="Barlow Medium"/>
              </a:endParaRPr>
            </a:p>
          </p:txBody>
        </p:sp>
      </p:grpSp>
      <p:sp>
        <p:nvSpPr>
          <p:cNvPr id="102" name="Google Shape;102;p14"/>
          <p:cNvSpPr txBox="1"/>
          <p:nvPr/>
        </p:nvSpPr>
        <p:spPr>
          <a:xfrm rot="-2971793">
            <a:off x="7796637" y="767395"/>
            <a:ext cx="2748387" cy="97663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None/>
            </a:pPr>
            <a:r>
              <a:t/>
            </a:r>
            <a:endParaRPr/>
          </a:p>
        </p:txBody>
      </p:sp>
      <p:pic>
        <p:nvPicPr>
          <p:cNvPr id="103" name="Google Shape;103;p14"/>
          <p:cNvPicPr preferRelativeResize="0"/>
          <p:nvPr/>
        </p:nvPicPr>
        <p:blipFill rotWithShape="1">
          <a:blip r:embed="rId3">
            <a:alphaModFix/>
          </a:blip>
          <a:srcRect b="0" l="0" r="0" t="0"/>
          <a:stretch/>
        </p:blipFill>
        <p:spPr>
          <a:xfrm>
            <a:off x="16473309" y="428339"/>
            <a:ext cx="1571982" cy="1469149"/>
          </a:xfrm>
          <a:prstGeom prst="rect">
            <a:avLst/>
          </a:prstGeom>
          <a:noFill/>
          <a:ln>
            <a:noFill/>
          </a:ln>
        </p:spPr>
      </p:pic>
      <p:pic>
        <p:nvPicPr>
          <p:cNvPr id="104" name="Google Shape;104;p14"/>
          <p:cNvPicPr preferRelativeResize="0"/>
          <p:nvPr/>
        </p:nvPicPr>
        <p:blipFill>
          <a:blip r:embed="rId4">
            <a:alphaModFix/>
          </a:blip>
          <a:stretch>
            <a:fillRect/>
          </a:stretch>
        </p:blipFill>
        <p:spPr>
          <a:xfrm>
            <a:off x="10528100" y="0"/>
            <a:ext cx="7675075" cy="1016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8" name="Shape 108"/>
        <p:cNvGrpSpPr/>
        <p:nvPr/>
      </p:nvGrpSpPr>
      <p:grpSpPr>
        <a:xfrm>
          <a:off x="0" y="0"/>
          <a:ext cx="0" cy="0"/>
          <a:chOff x="0" y="0"/>
          <a:chExt cx="0" cy="0"/>
        </a:xfrm>
      </p:grpSpPr>
      <p:sp>
        <p:nvSpPr>
          <p:cNvPr id="109" name="Google Shape;109;p15"/>
          <p:cNvSpPr txBox="1"/>
          <p:nvPr/>
        </p:nvSpPr>
        <p:spPr>
          <a:xfrm>
            <a:off x="264431" y="437992"/>
            <a:ext cx="10912607" cy="11726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141414"/>
                </a:solidFill>
                <a:latin typeface="Barlow"/>
                <a:ea typeface="Barlow"/>
                <a:cs typeface="Barlow"/>
                <a:sym typeface="Barlow"/>
              </a:rPr>
              <a:t>PROPOSED SOLUTION</a:t>
            </a:r>
            <a:endParaRPr/>
          </a:p>
        </p:txBody>
      </p:sp>
      <p:sp>
        <p:nvSpPr>
          <p:cNvPr id="110" name="Google Shape;110;p15"/>
          <p:cNvSpPr txBox="1"/>
          <p:nvPr/>
        </p:nvSpPr>
        <p:spPr>
          <a:xfrm>
            <a:off x="264431" y="1524873"/>
            <a:ext cx="11268706" cy="8882378"/>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100"/>
              <a:buFont typeface="Arial"/>
              <a:buNone/>
            </a:pPr>
            <a:r>
              <a:rPr b="1" lang="en-US" sz="6700">
                <a:solidFill>
                  <a:srgbClr val="3CDA7D"/>
                </a:solidFill>
                <a:latin typeface="Barlow"/>
                <a:ea typeface="Barlow"/>
                <a:cs typeface="Barlow"/>
                <a:sym typeface="Barlow"/>
              </a:rPr>
              <a:t>Questionnaire to the rescue!</a:t>
            </a:r>
            <a:r>
              <a:rPr b="1" lang="en-US" sz="6700">
                <a:solidFill>
                  <a:srgbClr val="141414"/>
                </a:solidFill>
                <a:latin typeface="Barlow"/>
                <a:ea typeface="Barlow"/>
                <a:cs typeface="Barlow"/>
                <a:sym typeface="Barlow"/>
              </a:rPr>
              <a:t> </a:t>
            </a:r>
            <a:endParaRPr b="1" sz="6700">
              <a:solidFill>
                <a:srgbClr val="141414"/>
              </a:solidFill>
              <a:latin typeface="Barlow"/>
              <a:ea typeface="Barlow"/>
              <a:cs typeface="Barlow"/>
              <a:sym typeface="Barlow"/>
            </a:endParaRPr>
          </a:p>
          <a:p>
            <a:pPr indent="0" lvl="0" marL="0" marR="0" rtl="0" algn="l">
              <a:lnSpc>
                <a:spcPct val="150000"/>
              </a:lnSpc>
              <a:spcBef>
                <a:spcPts val="0"/>
              </a:spcBef>
              <a:spcAft>
                <a:spcPts val="0"/>
              </a:spcAft>
              <a:buClr>
                <a:schemeClr val="dk1"/>
              </a:buClr>
              <a:buSzPts val="1100"/>
              <a:buFont typeface="Arial"/>
              <a:buNone/>
            </a:pPr>
            <a:r>
              <a:rPr lang="en-US" sz="3000">
                <a:solidFill>
                  <a:srgbClr val="141414"/>
                </a:solidFill>
                <a:latin typeface="Barlow Medium"/>
                <a:ea typeface="Barlow Medium"/>
                <a:cs typeface="Barlow Medium"/>
                <a:sym typeface="Barlow Medium"/>
              </a:rPr>
              <a:t>Questionnaire, is the most efficient way to revise. All you need to do is upload an image, of the text that you need to revise. And let the questionnaire generate questions for you!</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Clr>
                <a:schemeClr val="dk1"/>
              </a:buClr>
              <a:buSzPts val="1100"/>
              <a:buFont typeface="Arial"/>
              <a:buNone/>
            </a:pPr>
            <a:r>
              <a:rPr lang="en-US" sz="3000">
                <a:solidFill>
                  <a:srgbClr val="141414"/>
                </a:solidFill>
                <a:latin typeface="Barlow Medium"/>
                <a:ea typeface="Barlow Medium"/>
                <a:cs typeface="Barlow Medium"/>
                <a:sym typeface="Barlow Medium"/>
              </a:rPr>
              <a:t>We provide with two kinds of questions : </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Clr>
                <a:schemeClr val="dk1"/>
              </a:buClr>
              <a:buSzPts val="1100"/>
              <a:buFont typeface="Arial"/>
              <a:buNone/>
            </a:pPr>
            <a:r>
              <a:rPr lang="en-US" sz="3000">
                <a:solidFill>
                  <a:srgbClr val="141414"/>
                </a:solidFill>
                <a:latin typeface="Barlow Medium"/>
                <a:ea typeface="Barlow Medium"/>
                <a:cs typeface="Barlow Medium"/>
                <a:sym typeface="Barlow Medium"/>
              </a:rPr>
              <a:t>1)Short Answer</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Clr>
                <a:schemeClr val="dk1"/>
              </a:buClr>
              <a:buSzPts val="1100"/>
              <a:buFont typeface="Arial"/>
              <a:buNone/>
            </a:pPr>
            <a:r>
              <a:rPr lang="en-US" sz="3000">
                <a:solidFill>
                  <a:srgbClr val="141414"/>
                </a:solidFill>
                <a:latin typeface="Barlow Medium"/>
                <a:ea typeface="Barlow Medium"/>
                <a:cs typeface="Barlow Medium"/>
                <a:sym typeface="Barlow Medium"/>
              </a:rPr>
              <a:t>2)Fill in the blanks.</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Clr>
                <a:schemeClr val="dk1"/>
              </a:buClr>
              <a:buSzPts val="1100"/>
              <a:buFont typeface="Arial"/>
              <a:buNone/>
            </a:pPr>
            <a:r>
              <a:rPr lang="en-US" sz="3000">
                <a:solidFill>
                  <a:srgbClr val="141414"/>
                </a:solidFill>
                <a:latin typeface="Barlow Medium"/>
                <a:ea typeface="Barlow Medium"/>
                <a:cs typeface="Barlow Medium"/>
                <a:sym typeface="Barlow Medium"/>
              </a:rPr>
              <a:t>We have chosen these type of questions,because they ensure complete revision along with the fact that they aren't time consuming.Both of the type of questions provide with holistic revision.</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b="0" i="0" sz="2400" u="none" cap="none" strike="noStrike">
              <a:solidFill>
                <a:srgbClr val="141414"/>
              </a:solidFill>
              <a:latin typeface="Barlow Medium"/>
              <a:ea typeface="Barlow Medium"/>
              <a:cs typeface="Barlow Medium"/>
              <a:sym typeface="Barlow Medium"/>
            </a:endParaRPr>
          </a:p>
        </p:txBody>
      </p:sp>
      <p:pic>
        <p:nvPicPr>
          <p:cNvPr id="111" name="Google Shape;111;p15"/>
          <p:cNvPicPr preferRelativeResize="0"/>
          <p:nvPr/>
        </p:nvPicPr>
        <p:blipFill rotWithShape="1">
          <a:blip r:embed="rId3">
            <a:alphaModFix/>
          </a:blip>
          <a:srcRect b="0" l="0" r="0" t="0"/>
          <a:stretch/>
        </p:blipFill>
        <p:spPr>
          <a:xfrm>
            <a:off x="16473309" y="294126"/>
            <a:ext cx="1571982" cy="1469149"/>
          </a:xfrm>
          <a:prstGeom prst="rect">
            <a:avLst/>
          </a:prstGeom>
          <a:noFill/>
          <a:ln>
            <a:noFill/>
          </a:ln>
        </p:spPr>
      </p:pic>
      <p:pic>
        <p:nvPicPr>
          <p:cNvPr id="112" name="Google Shape;112;p15"/>
          <p:cNvPicPr preferRelativeResize="0"/>
          <p:nvPr/>
        </p:nvPicPr>
        <p:blipFill>
          <a:blip r:embed="rId4">
            <a:alphaModFix/>
          </a:blip>
          <a:stretch>
            <a:fillRect/>
          </a:stretch>
        </p:blipFill>
        <p:spPr>
          <a:xfrm>
            <a:off x="11082350" y="3663650"/>
            <a:ext cx="7205650" cy="517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6" name="Shape 116"/>
        <p:cNvGrpSpPr/>
        <p:nvPr/>
      </p:nvGrpSpPr>
      <p:grpSpPr>
        <a:xfrm>
          <a:off x="0" y="0"/>
          <a:ext cx="0" cy="0"/>
          <a:chOff x="0" y="0"/>
          <a:chExt cx="0" cy="0"/>
        </a:xfrm>
      </p:grpSpPr>
      <p:sp>
        <p:nvSpPr>
          <p:cNvPr id="117" name="Google Shape;117;p16"/>
          <p:cNvSpPr txBox="1"/>
          <p:nvPr/>
        </p:nvSpPr>
        <p:spPr>
          <a:xfrm>
            <a:off x="218575" y="1696969"/>
            <a:ext cx="8165283" cy="6393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Barlow"/>
                <a:ea typeface="Barlow"/>
                <a:cs typeface="Barlow"/>
                <a:sym typeface="Barlow"/>
              </a:rPr>
              <a:t>UNIQUE SELLING POINTS</a:t>
            </a:r>
            <a:endParaRPr/>
          </a:p>
        </p:txBody>
      </p:sp>
      <p:sp>
        <p:nvSpPr>
          <p:cNvPr id="118" name="Google Shape;118;p16"/>
          <p:cNvSpPr txBox="1"/>
          <p:nvPr/>
        </p:nvSpPr>
        <p:spPr>
          <a:xfrm>
            <a:off x="218575" y="5580357"/>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19" name="Google Shape;119;p16"/>
          <p:cNvSpPr txBox="1"/>
          <p:nvPr/>
        </p:nvSpPr>
        <p:spPr>
          <a:xfrm>
            <a:off x="218575" y="4742237"/>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pic>
        <p:nvPicPr>
          <p:cNvPr id="120" name="Google Shape;120;p16"/>
          <p:cNvPicPr preferRelativeResize="0"/>
          <p:nvPr/>
        </p:nvPicPr>
        <p:blipFill rotWithShape="1">
          <a:blip r:embed="rId3">
            <a:alphaModFix/>
          </a:blip>
          <a:srcRect b="0" l="0" r="0" t="0"/>
          <a:stretch/>
        </p:blipFill>
        <p:spPr>
          <a:xfrm>
            <a:off x="218575" y="203440"/>
            <a:ext cx="1386081" cy="1295408"/>
          </a:xfrm>
          <a:prstGeom prst="rect">
            <a:avLst/>
          </a:prstGeom>
          <a:noFill/>
          <a:ln>
            <a:noFill/>
          </a:ln>
        </p:spPr>
      </p:pic>
      <p:sp>
        <p:nvSpPr>
          <p:cNvPr id="121" name="Google Shape;121;p16"/>
          <p:cNvSpPr txBox="1"/>
          <p:nvPr/>
        </p:nvSpPr>
        <p:spPr>
          <a:xfrm>
            <a:off x="218575" y="7929655"/>
            <a:ext cx="7416300" cy="16461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FFFFFF"/>
                </a:solidFill>
                <a:latin typeface="Barlow Medium"/>
                <a:ea typeface="Barlow Medium"/>
                <a:cs typeface="Barlow Medium"/>
                <a:sym typeface="Barlow Medium"/>
              </a:rPr>
              <a:t>Two type of questions available</a:t>
            </a:r>
            <a:r>
              <a:rPr lang="en-US" sz="2000">
                <a:solidFill>
                  <a:srgbClr val="FFFFFF"/>
                </a:solidFill>
                <a:latin typeface="Barlow Medium"/>
                <a:ea typeface="Barlow Medium"/>
                <a:cs typeface="Barlow Medium"/>
                <a:sym typeface="Barlow Medium"/>
              </a:rPr>
              <a:t> : </a:t>
            </a:r>
            <a:r>
              <a:rPr lang="en-US" sz="2500">
                <a:solidFill>
                  <a:srgbClr val="FFFFFF"/>
                </a:solidFill>
                <a:latin typeface="Barlow Medium"/>
                <a:ea typeface="Barlow Medium"/>
                <a:cs typeface="Barlow Medium"/>
                <a:sym typeface="Barlow Medium"/>
              </a:rPr>
              <a:t>We provide 2 types of questions - Fill in the Blanks and Short Answer type Questions for holistic revision. </a:t>
            </a:r>
            <a:endParaRPr sz="2500"/>
          </a:p>
        </p:txBody>
      </p:sp>
      <p:sp>
        <p:nvSpPr>
          <p:cNvPr id="122" name="Google Shape;122;p16"/>
          <p:cNvSpPr txBox="1"/>
          <p:nvPr/>
        </p:nvSpPr>
        <p:spPr>
          <a:xfrm>
            <a:off x="218575" y="7091525"/>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a:p>
        </p:txBody>
      </p:sp>
      <p:sp>
        <p:nvSpPr>
          <p:cNvPr id="123" name="Google Shape;123;p16"/>
          <p:cNvSpPr txBox="1"/>
          <p:nvPr/>
        </p:nvSpPr>
        <p:spPr>
          <a:xfrm>
            <a:off x="9722450" y="2034994"/>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FFFFFF"/>
                </a:solidFill>
                <a:latin typeface="Barlow Medium"/>
                <a:ea typeface="Barlow Medium"/>
                <a:cs typeface="Barlow Medium"/>
                <a:sym typeface="Barlow Medium"/>
              </a:rPr>
              <a:t>PDFs generated </a:t>
            </a:r>
            <a:r>
              <a:rPr lang="en-US" sz="2000">
                <a:solidFill>
                  <a:srgbClr val="FFFFFF"/>
                </a:solidFill>
                <a:latin typeface="Barlow Medium"/>
                <a:ea typeface="Barlow Medium"/>
                <a:cs typeface="Barlow Medium"/>
                <a:sym typeface="Barlow Medium"/>
              </a:rPr>
              <a:t>: </a:t>
            </a:r>
            <a:r>
              <a:rPr lang="en-US" sz="2500">
                <a:solidFill>
                  <a:srgbClr val="FFFFFF"/>
                </a:solidFill>
                <a:latin typeface="Barlow Medium"/>
                <a:ea typeface="Barlow Medium"/>
                <a:cs typeface="Barlow Medium"/>
                <a:sym typeface="Barlow Medium"/>
              </a:rPr>
              <a:t>Don't have access to the internet all the time? No problem. We also provide PDF of the questions generated so that the student can have a look at it later as well. </a:t>
            </a:r>
            <a:endParaRPr sz="2500">
              <a:solidFill>
                <a:srgbClr val="FFFFFF"/>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500">
              <a:solidFill>
                <a:srgbClr val="FFFFFF"/>
              </a:solidFill>
              <a:latin typeface="Barlow Medium"/>
              <a:ea typeface="Barlow Medium"/>
              <a:cs typeface="Barlow Medium"/>
              <a:sym typeface="Barlow Medium"/>
            </a:endParaRPr>
          </a:p>
        </p:txBody>
      </p:sp>
      <p:sp>
        <p:nvSpPr>
          <p:cNvPr id="124" name="Google Shape;124;p16"/>
          <p:cNvSpPr txBox="1"/>
          <p:nvPr/>
        </p:nvSpPr>
        <p:spPr>
          <a:xfrm>
            <a:off x="9843000" y="1228424"/>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3</a:t>
            </a:r>
            <a:r>
              <a:rPr b="1" i="0" lang="en-US" sz="5600" u="none" cap="none" strike="noStrike">
                <a:solidFill>
                  <a:srgbClr val="3CDA7D"/>
                </a:solidFill>
                <a:latin typeface="Barlow"/>
                <a:ea typeface="Barlow"/>
                <a:cs typeface="Barlow"/>
                <a:sym typeface="Barlow"/>
              </a:rPr>
              <a:t>.</a:t>
            </a:r>
            <a:endParaRPr/>
          </a:p>
        </p:txBody>
      </p:sp>
      <p:sp>
        <p:nvSpPr>
          <p:cNvPr id="125" name="Google Shape;125;p16"/>
          <p:cNvSpPr txBox="1"/>
          <p:nvPr/>
        </p:nvSpPr>
        <p:spPr>
          <a:xfrm>
            <a:off x="9722450" y="4908142"/>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FFFFFF"/>
                </a:solidFill>
                <a:latin typeface="Barlow Medium"/>
                <a:ea typeface="Barlow Medium"/>
                <a:cs typeface="Barlow Medium"/>
                <a:sym typeface="Barlow Medium"/>
              </a:rPr>
              <a:t>Quiz which makes revising easy and fun </a:t>
            </a:r>
            <a:r>
              <a:rPr lang="en-US" sz="2000">
                <a:solidFill>
                  <a:srgbClr val="FFFFFF"/>
                </a:solidFill>
                <a:latin typeface="Barlow Medium"/>
                <a:ea typeface="Barlow Medium"/>
                <a:cs typeface="Barlow Medium"/>
                <a:sym typeface="Barlow Medium"/>
              </a:rPr>
              <a:t>: </a:t>
            </a:r>
            <a:r>
              <a:rPr lang="en-US" sz="2500">
                <a:solidFill>
                  <a:srgbClr val="FFFFFF"/>
                </a:solidFill>
                <a:latin typeface="Barlow Medium"/>
                <a:ea typeface="Barlow Medium"/>
                <a:cs typeface="Barlow Medium"/>
                <a:sym typeface="Barlow Medium"/>
              </a:rPr>
              <a:t>Students can give a quiz based on "Fill in the blank" questions they have generated and know their score,thus testing their knowledge of the text</a:t>
            </a:r>
            <a:endParaRPr sz="2500"/>
          </a:p>
        </p:txBody>
      </p:sp>
      <p:sp>
        <p:nvSpPr>
          <p:cNvPr id="126" name="Google Shape;126;p16"/>
          <p:cNvSpPr txBox="1"/>
          <p:nvPr/>
        </p:nvSpPr>
        <p:spPr>
          <a:xfrm>
            <a:off x="9340700" y="4226696"/>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4</a:t>
            </a:r>
            <a:r>
              <a:rPr b="1" i="0" lang="en-US" sz="5600" u="none" cap="none" strike="noStrike">
                <a:solidFill>
                  <a:srgbClr val="3CDA7D"/>
                </a:solidFill>
                <a:latin typeface="Barlow"/>
                <a:ea typeface="Barlow"/>
                <a:cs typeface="Barlow"/>
                <a:sym typeface="Barlow"/>
              </a:rPr>
              <a:t>.</a:t>
            </a:r>
            <a:endParaRPr/>
          </a:p>
        </p:txBody>
      </p:sp>
      <p:sp>
        <p:nvSpPr>
          <p:cNvPr id="127" name="Google Shape;127;p16"/>
          <p:cNvSpPr txBox="1"/>
          <p:nvPr/>
        </p:nvSpPr>
        <p:spPr>
          <a:xfrm>
            <a:off x="9601900" y="7929644"/>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 </a:t>
            </a:r>
            <a:r>
              <a:rPr lang="en-US" sz="3000">
                <a:solidFill>
                  <a:srgbClr val="FFFFFF"/>
                </a:solidFill>
                <a:latin typeface="Barlow Medium"/>
                <a:ea typeface="Barlow Medium"/>
                <a:cs typeface="Barlow Medium"/>
                <a:sym typeface="Barlow Medium"/>
              </a:rPr>
              <a:t>List of short answer type questions :</a:t>
            </a:r>
            <a:r>
              <a:rPr lang="en-US" sz="2000">
                <a:solidFill>
                  <a:srgbClr val="FFFFFF"/>
                </a:solidFill>
                <a:latin typeface="Barlow Medium"/>
                <a:ea typeface="Barlow Medium"/>
                <a:cs typeface="Barlow Medium"/>
                <a:sym typeface="Barlow Medium"/>
              </a:rPr>
              <a:t> We provide the students with the list of short answer type questions and we do not provide</a:t>
            </a:r>
            <a:r>
              <a:rPr lang="en-US" sz="2000">
                <a:solidFill>
                  <a:srgbClr val="FFFFFF"/>
                </a:solidFill>
                <a:latin typeface="Barlow Medium"/>
                <a:ea typeface="Barlow Medium"/>
                <a:cs typeface="Barlow Medium"/>
                <a:sym typeface="Barlow Medium"/>
              </a:rPr>
              <a:t> </a:t>
            </a:r>
            <a:r>
              <a:rPr lang="en-US" sz="2000">
                <a:solidFill>
                  <a:srgbClr val="FFFFFF"/>
                </a:solidFill>
                <a:latin typeface="Barlow Medium"/>
                <a:ea typeface="Barlow Medium"/>
                <a:cs typeface="Barlow Medium"/>
                <a:sym typeface="Barlow Medium"/>
              </a:rPr>
              <a:t>solutions/answers because we believe that, it would limit the thinking capability of the student and every student has their own writing style.</a:t>
            </a:r>
            <a:endParaRPr sz="2000"/>
          </a:p>
        </p:txBody>
      </p:sp>
      <p:sp>
        <p:nvSpPr>
          <p:cNvPr id="128" name="Google Shape;128;p16"/>
          <p:cNvSpPr txBox="1"/>
          <p:nvPr/>
        </p:nvSpPr>
        <p:spPr>
          <a:xfrm>
            <a:off x="8798225" y="7224823"/>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5</a:t>
            </a:r>
            <a:r>
              <a:rPr b="1" i="0" lang="en-US" sz="5600" u="none" cap="none" strike="noStrike">
                <a:solidFill>
                  <a:srgbClr val="3CDA7D"/>
                </a:solidFill>
                <a:latin typeface="Barlow"/>
                <a:ea typeface="Barlow"/>
                <a:cs typeface="Barlow"/>
                <a:sym typeface="Barlow"/>
              </a:rPr>
              <a:t>.</a:t>
            </a:r>
            <a:endParaRPr/>
          </a:p>
        </p:txBody>
      </p:sp>
      <p:sp>
        <p:nvSpPr>
          <p:cNvPr id="129" name="Google Shape;129;p16"/>
          <p:cNvSpPr txBox="1"/>
          <p:nvPr/>
        </p:nvSpPr>
        <p:spPr>
          <a:xfrm>
            <a:off x="9601900" y="7224816"/>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30" name="Google Shape;130;p16"/>
          <p:cNvSpPr txBox="1"/>
          <p:nvPr/>
        </p:nvSpPr>
        <p:spPr>
          <a:xfrm>
            <a:off x="9842963" y="7224820"/>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31" name="Google Shape;131;p16"/>
          <p:cNvSpPr txBox="1"/>
          <p:nvPr/>
        </p:nvSpPr>
        <p:spPr>
          <a:xfrm>
            <a:off x="218575" y="3464855"/>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0" i="0" lang="en-US" sz="2000" u="none" cap="none" strike="noStrike">
                <a:solidFill>
                  <a:srgbClr val="FFFFFF"/>
                </a:solidFill>
                <a:latin typeface="Barlow Medium"/>
                <a:ea typeface="Barlow Medium"/>
                <a:cs typeface="Barlow Medium"/>
                <a:sym typeface="Barlow Medium"/>
              </a:rPr>
              <a:t>P</a:t>
            </a:r>
            <a:r>
              <a:rPr b="1" lang="en-US" sz="3000">
                <a:solidFill>
                  <a:srgbClr val="FFFFFF"/>
                </a:solidFill>
                <a:latin typeface="Barlow"/>
                <a:ea typeface="Barlow"/>
                <a:cs typeface="Barlow"/>
                <a:sym typeface="Barlow"/>
              </a:rPr>
              <a:t>Easy-to-use</a:t>
            </a:r>
            <a:r>
              <a:rPr lang="en-US" sz="2000">
                <a:solidFill>
                  <a:srgbClr val="FFFFFF"/>
                </a:solidFill>
                <a:latin typeface="Barlow Medium"/>
                <a:ea typeface="Barlow Medium"/>
                <a:cs typeface="Barlow Medium"/>
                <a:sym typeface="Barlow Medium"/>
              </a:rPr>
              <a:t> : </a:t>
            </a:r>
            <a:r>
              <a:rPr lang="en-US" sz="2500">
                <a:solidFill>
                  <a:schemeClr val="lt1"/>
                </a:solidFill>
                <a:latin typeface="Barlow Medium"/>
                <a:ea typeface="Barlow Medium"/>
                <a:cs typeface="Barlow Medium"/>
                <a:sym typeface="Barlow Medium"/>
              </a:rPr>
              <a:t>You don't have to copy+paste any text, or highlight the important keywords, all you have to do is, upload an image in order to generate your questions! Can things get easier than this? With the advent of e-books it only makes sense to use applications like Questionnaire for revision.</a:t>
            </a:r>
            <a:endParaRPr sz="2500"/>
          </a:p>
        </p:txBody>
      </p:sp>
      <p:sp>
        <p:nvSpPr>
          <p:cNvPr id="132" name="Google Shape;132;p16"/>
          <p:cNvSpPr txBox="1"/>
          <p:nvPr/>
        </p:nvSpPr>
        <p:spPr>
          <a:xfrm>
            <a:off x="218575" y="2626734"/>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pic>
        <p:nvPicPr>
          <p:cNvPr id="133" name="Google Shape;133;p16"/>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7" name="Shape 137"/>
        <p:cNvGrpSpPr/>
        <p:nvPr/>
      </p:nvGrpSpPr>
      <p:grpSpPr>
        <a:xfrm>
          <a:off x="0" y="0"/>
          <a:ext cx="0" cy="0"/>
          <a:chOff x="0" y="0"/>
          <a:chExt cx="0" cy="0"/>
        </a:xfrm>
      </p:grpSpPr>
      <p:pic>
        <p:nvPicPr>
          <p:cNvPr id="138" name="Google Shape;138;p17"/>
          <p:cNvPicPr preferRelativeResize="0"/>
          <p:nvPr/>
        </p:nvPicPr>
        <p:blipFill rotWithShape="1">
          <a:blip r:embed="rId3">
            <a:alphaModFix/>
          </a:blip>
          <a:srcRect b="0" l="0" r="0" t="0"/>
          <a:stretch/>
        </p:blipFill>
        <p:spPr>
          <a:xfrm rot="5400000">
            <a:off x="10128385" y="2173460"/>
            <a:ext cx="12045623" cy="10051993"/>
          </a:xfrm>
          <a:prstGeom prst="rect">
            <a:avLst/>
          </a:prstGeom>
          <a:noFill/>
          <a:ln>
            <a:noFill/>
          </a:ln>
        </p:spPr>
      </p:pic>
      <p:sp>
        <p:nvSpPr>
          <p:cNvPr id="139" name="Google Shape;139;p17"/>
          <p:cNvSpPr txBox="1"/>
          <p:nvPr/>
        </p:nvSpPr>
        <p:spPr>
          <a:xfrm>
            <a:off x="2417477" y="4410814"/>
            <a:ext cx="7640923" cy="731243"/>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Python(because why not? :D) : For the complete program</a:t>
            </a:r>
            <a:endParaRPr sz="3000"/>
          </a:p>
        </p:txBody>
      </p:sp>
      <p:sp>
        <p:nvSpPr>
          <p:cNvPr id="140" name="Google Shape;140;p17"/>
          <p:cNvSpPr txBox="1"/>
          <p:nvPr/>
        </p:nvSpPr>
        <p:spPr>
          <a:xfrm>
            <a:off x="2417477" y="6468214"/>
            <a:ext cx="7640923" cy="731243"/>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 </a:t>
            </a:r>
            <a:r>
              <a:rPr lang="en-US" sz="3000">
                <a:solidFill>
                  <a:srgbClr val="141414"/>
                </a:solidFill>
                <a:latin typeface="Barlow Medium"/>
                <a:ea typeface="Barlow Medium"/>
                <a:cs typeface="Barlow Medium"/>
                <a:sym typeface="Barlow Medium"/>
              </a:rPr>
              <a:t>PyQT5 : For the GUI</a:t>
            </a:r>
            <a:endParaRPr sz="3000"/>
          </a:p>
        </p:txBody>
      </p:sp>
      <p:sp>
        <p:nvSpPr>
          <p:cNvPr id="141" name="Google Shape;141;p17"/>
          <p:cNvSpPr txBox="1"/>
          <p:nvPr/>
        </p:nvSpPr>
        <p:spPr>
          <a:xfrm>
            <a:off x="2417477" y="8525614"/>
            <a:ext cx="7640923" cy="731243"/>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Quillionz API : For generating questions</a:t>
            </a:r>
            <a:endParaRPr sz="3000"/>
          </a:p>
        </p:txBody>
      </p:sp>
      <p:sp>
        <p:nvSpPr>
          <p:cNvPr id="142" name="Google Shape;142;p17"/>
          <p:cNvSpPr txBox="1"/>
          <p:nvPr/>
        </p:nvSpPr>
        <p:spPr>
          <a:xfrm>
            <a:off x="1028700" y="3772592"/>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sp>
        <p:nvSpPr>
          <p:cNvPr id="143" name="Google Shape;143;p17"/>
          <p:cNvSpPr txBox="1"/>
          <p:nvPr/>
        </p:nvSpPr>
        <p:spPr>
          <a:xfrm>
            <a:off x="1028700" y="58501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2.</a:t>
            </a:r>
            <a:endParaRPr/>
          </a:p>
        </p:txBody>
      </p:sp>
      <p:sp>
        <p:nvSpPr>
          <p:cNvPr id="144" name="Google Shape;144;p17"/>
          <p:cNvSpPr txBox="1"/>
          <p:nvPr/>
        </p:nvSpPr>
        <p:spPr>
          <a:xfrm>
            <a:off x="1028700" y="79075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3.</a:t>
            </a:r>
            <a:endParaRPr/>
          </a:p>
        </p:txBody>
      </p:sp>
      <p:sp>
        <p:nvSpPr>
          <p:cNvPr id="145" name="Google Shape;145;p17"/>
          <p:cNvSpPr txBox="1"/>
          <p:nvPr/>
        </p:nvSpPr>
        <p:spPr>
          <a:xfrm>
            <a:off x="1028700" y="1080743"/>
            <a:ext cx="9029700" cy="10856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YOUR TECH STACK</a:t>
            </a:r>
            <a:endParaRPr/>
          </a:p>
        </p:txBody>
      </p:sp>
      <p:pic>
        <p:nvPicPr>
          <p:cNvPr id="146" name="Google Shape;146;p17"/>
          <p:cNvPicPr preferRelativeResize="0"/>
          <p:nvPr/>
        </p:nvPicPr>
        <p:blipFill rotWithShape="1">
          <a:blip r:embed="rId4">
            <a:alphaModFix/>
          </a:blip>
          <a:srcRect b="0" l="0" r="0" t="0"/>
          <a:stretch/>
        </p:blipFill>
        <p:spPr>
          <a:xfrm>
            <a:off x="15697200" y="41022"/>
            <a:ext cx="2430224" cy="2271246"/>
          </a:xfrm>
          <a:prstGeom prst="rect">
            <a:avLst/>
          </a:prstGeom>
          <a:noFill/>
          <a:ln>
            <a:noFill/>
          </a:ln>
        </p:spPr>
      </p:pic>
      <p:sp>
        <p:nvSpPr>
          <p:cNvPr id="147" name="Google Shape;147;p17"/>
          <p:cNvSpPr txBox="1"/>
          <p:nvPr/>
        </p:nvSpPr>
        <p:spPr>
          <a:xfrm>
            <a:off x="6208375" y="9382875"/>
            <a:ext cx="53043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 And various other modules </a:t>
            </a:r>
            <a:endParaRPr sz="3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1" name="Shape 151"/>
        <p:cNvGrpSpPr/>
        <p:nvPr/>
      </p:nvGrpSpPr>
      <p:grpSpPr>
        <a:xfrm>
          <a:off x="0" y="0"/>
          <a:ext cx="0" cy="0"/>
          <a:chOff x="0" y="0"/>
          <a:chExt cx="0" cy="0"/>
        </a:xfrm>
      </p:grpSpPr>
      <p:grpSp>
        <p:nvGrpSpPr>
          <p:cNvPr id="152" name="Google Shape;152;p18"/>
          <p:cNvGrpSpPr/>
          <p:nvPr/>
        </p:nvGrpSpPr>
        <p:grpSpPr>
          <a:xfrm>
            <a:off x="1000308" y="4583200"/>
            <a:ext cx="8564296" cy="2316893"/>
            <a:chOff x="0" y="209550"/>
            <a:chExt cx="11419061" cy="3089191"/>
          </a:xfrm>
        </p:grpSpPr>
        <p:sp>
          <p:nvSpPr>
            <p:cNvPr id="153" name="Google Shape;153;p18"/>
            <p:cNvSpPr txBox="1"/>
            <p:nvPr/>
          </p:nvSpPr>
          <p:spPr>
            <a:xfrm>
              <a:off x="0" y="209550"/>
              <a:ext cx="11419061" cy="222841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2000" u="none" cap="none" strike="noStrike">
                  <a:solidFill>
                    <a:srgbClr val="141414"/>
                  </a:solidFill>
                  <a:latin typeface="Barlow"/>
                  <a:ea typeface="Barlow"/>
                  <a:cs typeface="Barlow"/>
                  <a:sym typeface="Barlow"/>
                </a:rPr>
                <a:t>THANK YOU</a:t>
              </a:r>
              <a:endParaRPr/>
            </a:p>
          </p:txBody>
        </p:sp>
        <p:sp>
          <p:nvSpPr>
            <p:cNvPr id="154" name="Google Shape;154;p18"/>
            <p:cNvSpPr txBox="1"/>
            <p:nvPr/>
          </p:nvSpPr>
          <p:spPr>
            <a:xfrm>
              <a:off x="0" y="2725468"/>
              <a:ext cx="9354958"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5" name="Google Shape;155;p18"/>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56" name="Google Shape;156;p18"/>
          <p:cNvPicPr preferRelativeResize="0"/>
          <p:nvPr/>
        </p:nvPicPr>
        <p:blipFill rotWithShape="1">
          <a:blip r:embed="rId4">
            <a:alphaModFix/>
          </a:blip>
          <a:srcRect b="0" l="0" r="0" t="0"/>
          <a:stretch/>
        </p:blipFill>
        <p:spPr>
          <a:xfrm>
            <a:off x="242708" y="416409"/>
            <a:ext cx="1890891" cy="1767196"/>
          </a:xfrm>
          <a:prstGeom prst="rect">
            <a:avLst/>
          </a:prstGeom>
          <a:noFill/>
          <a:ln>
            <a:noFill/>
          </a:ln>
        </p:spPr>
      </p:pic>
      <p:sp>
        <p:nvSpPr>
          <p:cNvPr id="157" name="Google Shape;157;p18"/>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l">
              <a:spcBef>
                <a:spcPts val="0"/>
              </a:spcBef>
              <a:spcAft>
                <a:spcPts val="0"/>
              </a:spcAft>
              <a:buNone/>
            </a:pPr>
            <a:r>
              <a:rPr b="0" i="0" lang="en-US" sz="1800" u="none" cap="none" strike="noStrike">
                <a:solidFill>
                  <a:schemeClr val="dk1"/>
                </a:solidFill>
                <a:latin typeface="Montserrat"/>
                <a:ea typeface="Montserrat"/>
                <a:cs typeface="Montserrat"/>
                <a:sym typeface="Montserrat"/>
              </a:rPr>
              <a:t>Feel free to add more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