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66" r:id="rId4"/>
    <p:sldId id="276" r:id="rId5"/>
    <p:sldId id="268" r:id="rId6"/>
    <p:sldId id="269" r:id="rId7"/>
    <p:sldId id="271" r:id="rId8"/>
    <p:sldId id="272" r:id="rId9"/>
    <p:sldId id="273" r:id="rId10"/>
    <p:sldId id="277" r:id="rId11"/>
    <p:sldId id="275" r:id="rId12"/>
    <p:sldId id="261" r:id="rId13"/>
    <p:sldId id="262" r:id="rId14"/>
    <p:sldId id="265" r:id="rId15"/>
  </p:sldIdLst>
  <p:sldSz cx="18288000" cy="10287000"/>
  <p:notesSz cx="6858000" cy="9144000"/>
  <p:embeddedFontLst>
    <p:embeddedFont>
      <p:font typeface="Calibri" pitchFamily="3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C5F304-BA80-4CEE-A468-22E8A53372AE}" v="629" dt="2025-05-12T03:50:04.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22" autoAdjust="0"/>
  </p:normalViewPr>
  <p:slideViewPr>
    <p:cSldViewPr>
      <p:cViewPr>
        <p:scale>
          <a:sx n="50" d="100"/>
          <a:sy n="50" d="100"/>
        </p:scale>
        <p:origin x="-15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F81B9-ECC6-4906-9136-9D3B25BC5024}" type="datetimeFigureOut">
              <a:rPr lang="en-IN" smtClean="0"/>
              <a:t>20-05-2025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65604-6B7B-4AD4-B7BF-DA49FF515EC4}" type="slidenum">
              <a:rPr lang="en-IN" smtClean="0"/>
              <a:t>‹#›</a:t>
            </a:fld>
            <a:endParaRPr lang="en-IN"/>
          </a:p>
        </p:txBody>
      </p:sp>
    </p:spTree>
    <p:extLst>
      <p:ext uri="{BB962C8B-B14F-4D97-AF65-F5344CB8AC3E}">
        <p14:creationId xmlns:p14="http://schemas.microsoft.com/office/powerpoint/2010/main" val="2215204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FC79DC-F137-F55A-1A7D-7686540C81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3376189-41AD-B37A-55B2-8182CF93C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3717B15-8B92-4808-8F9E-0C4A3DB35A8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6C779CE-F7AA-DFCE-E5EC-30D58D0CF681}"/>
              </a:ext>
            </a:extLst>
          </p:cNvPr>
          <p:cNvSpPr>
            <a:spLocks noGrp="1"/>
          </p:cNvSpPr>
          <p:nvPr>
            <p:ph type="sldNum" sz="quarter" idx="5"/>
          </p:nvPr>
        </p:nvSpPr>
        <p:spPr/>
        <p:txBody>
          <a:bodyPr/>
          <a:lstStyle/>
          <a:p>
            <a:fld id="{BEF65604-6B7B-4AD4-B7BF-DA49FF515EC4}" type="slidenum">
              <a:rPr lang="en-IN" smtClean="0"/>
              <a:t>4</a:t>
            </a:fld>
            <a:endParaRPr lang="en-IN"/>
          </a:p>
        </p:txBody>
      </p:sp>
    </p:spTree>
    <p:extLst>
      <p:ext uri="{BB962C8B-B14F-4D97-AF65-F5344CB8AC3E}">
        <p14:creationId xmlns:p14="http://schemas.microsoft.com/office/powerpoint/2010/main" val="186064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advClick="0" advTm="10">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10">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14.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3.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grpSp>
        <p:nvGrpSpPr>
          <p:cNvPr id="7" name="Group 7"/>
          <p:cNvGrpSpPr/>
          <p:nvPr/>
        </p:nvGrpSpPr>
        <p:grpSpPr>
          <a:xfrm>
            <a:off x="2286000" y="998764"/>
            <a:ext cx="15339297" cy="7424120"/>
            <a:chOff x="0" y="-825721"/>
            <a:chExt cx="4039979" cy="1368721"/>
          </a:xfrm>
        </p:grpSpPr>
        <p:sp>
          <p:nvSpPr>
            <p:cNvPr id="8" name="Freeform 8"/>
            <p:cNvSpPr/>
            <p:nvPr/>
          </p:nvSpPr>
          <p:spPr>
            <a:xfrm>
              <a:off x="254957" y="-825721"/>
              <a:ext cx="3785022" cy="543000"/>
            </a:xfrm>
            <a:custGeom>
              <a:avLst/>
              <a:gdLst/>
              <a:ahLst/>
              <a:cxnLst/>
              <a:rect l="l" t="t" r="r" b="b"/>
              <a:pathLst>
                <a:path w="3785022" h="543000">
                  <a:moveTo>
                    <a:pt x="0" y="0"/>
                  </a:moveTo>
                  <a:lnTo>
                    <a:pt x="3785022" y="0"/>
                  </a:lnTo>
                  <a:lnTo>
                    <a:pt x="3785022" y="543000"/>
                  </a:lnTo>
                  <a:lnTo>
                    <a:pt x="0" y="543000"/>
                  </a:lnTo>
                  <a:close/>
                </a:path>
              </a:pathLst>
            </a:custGeom>
            <a:solidFill>
              <a:srgbClr val="000000">
                <a:alpha val="0"/>
              </a:srgbClr>
            </a:solidFill>
            <a:ln w="19050" cap="sq">
              <a:gradFill>
                <a:gsLst>
                  <a:gs pos="0">
                    <a:srgbClr val="FFFFFF">
                      <a:alpha val="100000"/>
                    </a:srgbClr>
                  </a:gs>
                  <a:gs pos="100000">
                    <a:srgbClr val="FFC1C1">
                      <a:alpha val="2500"/>
                    </a:srgbClr>
                  </a:gs>
                </a:gsLst>
                <a:lin ang="0"/>
              </a:gradFill>
              <a:prstDash val="solid"/>
              <a:miter/>
            </a:ln>
          </p:spPr>
        </p:sp>
        <p:sp>
          <p:nvSpPr>
            <p:cNvPr id="9" name="TextBox 9"/>
            <p:cNvSpPr txBox="1"/>
            <p:nvPr/>
          </p:nvSpPr>
          <p:spPr>
            <a:xfrm>
              <a:off x="0" y="0"/>
              <a:ext cx="3785022" cy="543000"/>
            </a:xfrm>
            <a:prstGeom prst="rect">
              <a:avLst/>
            </a:prstGeom>
          </p:spPr>
          <p:txBody>
            <a:bodyPr lIns="50800" tIns="50800" rIns="50800" bIns="50800" rtlCol="0" anchor="ctr"/>
            <a:lstStyle/>
            <a:p>
              <a:pPr algn="ctr">
                <a:lnSpc>
                  <a:spcPts val="1917"/>
                </a:lnSpc>
              </a:pPr>
              <a:endParaRPr/>
            </a:p>
          </p:txBody>
        </p:sp>
      </p:grpSp>
      <p:sp>
        <p:nvSpPr>
          <p:cNvPr id="10" name="Freeform 10"/>
          <p:cNvSpPr/>
          <p:nvPr/>
        </p:nvSpPr>
        <p:spPr>
          <a:xfrm>
            <a:off x="3155076" y="6836158"/>
            <a:ext cx="1219200" cy="1142999"/>
          </a:xfrm>
          <a:custGeom>
            <a:avLst/>
            <a:gdLst/>
            <a:ahLst/>
            <a:cxnLst/>
            <a:rect l="l" t="t" r="r" b="b"/>
            <a:pathLst>
              <a:path w="476426" h="476426">
                <a:moveTo>
                  <a:pt x="0" y="0"/>
                </a:moveTo>
                <a:lnTo>
                  <a:pt x="476427" y="0"/>
                </a:lnTo>
                <a:lnTo>
                  <a:pt x="476427" y="476426"/>
                </a:lnTo>
                <a:lnTo>
                  <a:pt x="0" y="476426"/>
                </a:lnTo>
                <a:lnTo>
                  <a:pt x="0" y="0"/>
                </a:lnTo>
                <a:close/>
              </a:path>
            </a:pathLst>
          </a:custGeom>
          <a:blipFill>
            <a:blip r:embed="rId3">
              <a:alphaModFix amt="68000"/>
              <a:extLst>
                <a:ext uri="{96DAC541-7B7A-43D3-8B79-37D633B846F1}">
                  <asvg:svgBlip xmlns:asvg="http://schemas.microsoft.com/office/drawing/2016/SVG/main" xmlns="" r:embed="rId4"/>
                </a:ext>
              </a:extLst>
            </a:blip>
            <a:stretch>
              <a:fillRect/>
            </a:stretch>
          </a:blipFill>
        </p:spPr>
      </p:sp>
      <p:sp>
        <p:nvSpPr>
          <p:cNvPr id="23" name="TextBox 23"/>
          <p:cNvSpPr txBox="1"/>
          <p:nvPr/>
        </p:nvSpPr>
        <p:spPr>
          <a:xfrm>
            <a:off x="3700954" y="1709251"/>
            <a:ext cx="13585644" cy="1524328"/>
          </a:xfrm>
          <a:prstGeom prst="rect">
            <a:avLst/>
          </a:prstGeom>
        </p:spPr>
        <p:txBody>
          <a:bodyPr lIns="0" tIns="0" rIns="0" bIns="0" rtlCol="0" anchor="t">
            <a:spAutoFit/>
          </a:bodyPr>
          <a:lstStyle/>
          <a:p>
            <a:pPr algn="ctr">
              <a:lnSpc>
                <a:spcPct val="150000"/>
              </a:lnSpc>
              <a:spcBef>
                <a:spcPct val="0"/>
              </a:spcBef>
            </a:pPr>
            <a:r>
              <a:rPr lang="en-US" sz="7534" spc="949">
                <a:solidFill>
                  <a:srgbClr val="FFC000"/>
                </a:solidFill>
                <a:latin typeface="HK Modular"/>
                <a:ea typeface="HK Modular"/>
                <a:cs typeface="Times New Roman" panose="02020603050405020304" pitchFamily="18" charset="0"/>
                <a:sym typeface="HK Modular"/>
              </a:rPr>
              <a:t>Heart D</a:t>
            </a:r>
            <a:r>
              <a:rPr lang="en-US" sz="7534" spc="949" smtClean="0">
                <a:solidFill>
                  <a:srgbClr val="FFC000"/>
                </a:solidFill>
                <a:latin typeface="HK Modular"/>
                <a:ea typeface="HK Modular"/>
                <a:cs typeface="Times New Roman" panose="02020603050405020304" pitchFamily="18" charset="0"/>
                <a:sym typeface="HK Modular"/>
              </a:rPr>
              <a:t>isease Prediction</a:t>
            </a:r>
            <a:endParaRPr lang="en-US" sz="7534" spc="949" dirty="0">
              <a:solidFill>
                <a:srgbClr val="FFC000"/>
              </a:solidFill>
              <a:latin typeface="HK Modular"/>
              <a:ea typeface="HK Modular"/>
              <a:cs typeface="Times New Roman" panose="02020603050405020304" pitchFamily="18" charset="0"/>
              <a:sym typeface="HK Modular"/>
            </a:endParaRPr>
          </a:p>
        </p:txBody>
      </p:sp>
      <p:sp>
        <p:nvSpPr>
          <p:cNvPr id="28" name="Freeform 23">
            <a:extLst>
              <a:ext uri="{FF2B5EF4-FFF2-40B4-BE49-F238E27FC236}">
                <a16:creationId xmlns:a16="http://schemas.microsoft.com/office/drawing/2014/main" xmlns="" id="{C69FDF85-9EEE-B75E-4DC0-74F7C6F54D7B}"/>
              </a:ext>
            </a:extLst>
          </p:cNvPr>
          <p:cNvSpPr/>
          <p:nvPr/>
        </p:nvSpPr>
        <p:spPr>
          <a:xfrm>
            <a:off x="-881130" y="6812830"/>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5">
              <a:alphaModFix amt="18999"/>
              <a:extLst>
                <a:ext uri="{96DAC541-7B7A-43D3-8B79-37D633B846F1}">
                  <asvg:svgBlip xmlns:asvg="http://schemas.microsoft.com/office/drawing/2016/SVG/main" xmlns="" r:embed="rId6"/>
                </a:ext>
              </a:extLst>
            </a:blip>
            <a:stretch>
              <a:fillRect/>
            </a:stretch>
          </a:blipFill>
        </p:spPr>
      </p:sp>
      <p:sp>
        <p:nvSpPr>
          <p:cNvPr id="29" name="Freeform 23">
            <a:extLst>
              <a:ext uri="{FF2B5EF4-FFF2-40B4-BE49-F238E27FC236}">
                <a16:creationId xmlns:a16="http://schemas.microsoft.com/office/drawing/2014/main" xmlns="" id="{F764E909-1FB7-9189-3EEC-6EBA172D4557}"/>
              </a:ext>
            </a:extLst>
          </p:cNvPr>
          <p:cNvSpPr/>
          <p:nvPr/>
        </p:nvSpPr>
        <p:spPr>
          <a:xfrm rot="10800000">
            <a:off x="5192553" y="6755887"/>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5">
              <a:alphaModFix amt="18999"/>
              <a:extLst>
                <a:ext uri="{96DAC541-7B7A-43D3-8B79-37D633B846F1}">
                  <asvg:svgBlip xmlns:asvg="http://schemas.microsoft.com/office/drawing/2016/SVG/main" xmlns="" r:embed="rId6"/>
                </a:ext>
              </a:extLst>
            </a:blip>
            <a:stretch>
              <a:fillRect/>
            </a:stretch>
          </a:blipFill>
        </p:spPr>
      </p:sp>
      <p:sp>
        <p:nvSpPr>
          <p:cNvPr id="33" name="Freeform 21">
            <a:extLst>
              <a:ext uri="{FF2B5EF4-FFF2-40B4-BE49-F238E27FC236}">
                <a16:creationId xmlns:a16="http://schemas.microsoft.com/office/drawing/2014/main" xmlns="" id="{8AE69F1D-C078-8EFE-1140-2AE97F27AE49}"/>
              </a:ext>
            </a:extLst>
          </p:cNvPr>
          <p:cNvSpPr/>
          <p:nvPr/>
        </p:nvSpPr>
        <p:spPr>
          <a:xfrm rot="10800000">
            <a:off x="9753599" y="4942830"/>
            <a:ext cx="9268907" cy="4671544"/>
          </a:xfrm>
          <a:custGeom>
            <a:avLst/>
            <a:gdLst>
              <a:gd name="connsiteX0" fmla="*/ 0 w 6213272"/>
              <a:gd name="connsiteY0" fmla="*/ 0 h 2661512"/>
              <a:gd name="connsiteX1" fmla="*/ 6213272 w 6213272"/>
              <a:gd name="connsiteY1" fmla="*/ 0 h 2661512"/>
              <a:gd name="connsiteX2" fmla="*/ 6213272 w 6213272"/>
              <a:gd name="connsiteY2" fmla="*/ 2648933 h 2661512"/>
              <a:gd name="connsiteX3" fmla="*/ 363651 w 6213272"/>
              <a:gd name="connsiteY3" fmla="*/ 2661512 h 2661512"/>
              <a:gd name="connsiteX4" fmla="*/ 0 w 6213272"/>
              <a:gd name="connsiteY4" fmla="*/ 0 h 2661512"/>
              <a:gd name="connsiteX0" fmla="*/ 0 w 6213272"/>
              <a:gd name="connsiteY0" fmla="*/ 0 h 2648933"/>
              <a:gd name="connsiteX1" fmla="*/ 6213272 w 6213272"/>
              <a:gd name="connsiteY1" fmla="*/ 0 h 2648933"/>
              <a:gd name="connsiteX2" fmla="*/ 6213272 w 6213272"/>
              <a:gd name="connsiteY2" fmla="*/ 2648933 h 2648933"/>
              <a:gd name="connsiteX3" fmla="*/ 176316 w 6213272"/>
              <a:gd name="connsiteY3" fmla="*/ 1604899 h 2648933"/>
              <a:gd name="connsiteX4" fmla="*/ 0 w 6213272"/>
              <a:gd name="connsiteY4" fmla="*/ 0 h 2648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13272" h="2648933">
                <a:moveTo>
                  <a:pt x="0" y="0"/>
                </a:moveTo>
                <a:lnTo>
                  <a:pt x="6213272" y="0"/>
                </a:lnTo>
                <a:lnTo>
                  <a:pt x="6213272" y="2648933"/>
                </a:lnTo>
                <a:lnTo>
                  <a:pt x="176316" y="1604899"/>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txBody>
          <a:bodyPr/>
          <a:lstStyle/>
          <a:p>
            <a:endParaRPr lang="en-IN" dirty="0"/>
          </a:p>
        </p:txBody>
      </p:sp>
      <p:sp>
        <p:nvSpPr>
          <p:cNvPr id="31" name="TextBox 30">
            <a:extLst>
              <a:ext uri="{FF2B5EF4-FFF2-40B4-BE49-F238E27FC236}">
                <a16:creationId xmlns:a16="http://schemas.microsoft.com/office/drawing/2014/main" xmlns="" id="{E87F05DE-B99B-558C-20AC-1F21024CBE7E}"/>
              </a:ext>
            </a:extLst>
          </p:cNvPr>
          <p:cNvSpPr txBox="1"/>
          <p:nvPr/>
        </p:nvSpPr>
        <p:spPr>
          <a:xfrm>
            <a:off x="10769682" y="7053305"/>
            <a:ext cx="10756289" cy="1938992"/>
          </a:xfrm>
          <a:custGeom>
            <a:avLst/>
            <a:gdLst>
              <a:gd name="connsiteX0" fmla="*/ 0 w 9585960"/>
              <a:gd name="connsiteY0" fmla="*/ 0 h 2123658"/>
              <a:gd name="connsiteX1" fmla="*/ 9585960 w 9585960"/>
              <a:gd name="connsiteY1" fmla="*/ 0 h 2123658"/>
              <a:gd name="connsiteX2" fmla="*/ 9585960 w 9585960"/>
              <a:gd name="connsiteY2" fmla="*/ 2123658 h 2123658"/>
              <a:gd name="connsiteX3" fmla="*/ 0 w 9585960"/>
              <a:gd name="connsiteY3" fmla="*/ 2123658 h 2123658"/>
              <a:gd name="connsiteX4" fmla="*/ 0 w 9585960"/>
              <a:gd name="connsiteY4" fmla="*/ 0 h 2123658"/>
              <a:gd name="connsiteX0" fmla="*/ 0 w 9585960"/>
              <a:gd name="connsiteY0" fmla="*/ 0 h 2123658"/>
              <a:gd name="connsiteX1" fmla="*/ 9585960 w 9585960"/>
              <a:gd name="connsiteY1" fmla="*/ 1097280 h 2123658"/>
              <a:gd name="connsiteX2" fmla="*/ 9585960 w 9585960"/>
              <a:gd name="connsiteY2" fmla="*/ 2123658 h 2123658"/>
              <a:gd name="connsiteX3" fmla="*/ 0 w 9585960"/>
              <a:gd name="connsiteY3" fmla="*/ 2123658 h 2123658"/>
              <a:gd name="connsiteX4" fmla="*/ 0 w 9585960"/>
              <a:gd name="connsiteY4" fmla="*/ 0 h 212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5960" h="2123658">
                <a:moveTo>
                  <a:pt x="0" y="0"/>
                </a:moveTo>
                <a:lnTo>
                  <a:pt x="9585960" y="1097280"/>
                </a:lnTo>
                <a:lnTo>
                  <a:pt x="9585960" y="2123658"/>
                </a:lnTo>
                <a:lnTo>
                  <a:pt x="0" y="2123658"/>
                </a:lnTo>
                <a:lnTo>
                  <a:pt x="0" y="0"/>
                </a:lnTo>
                <a:close/>
              </a:path>
            </a:pathLst>
          </a:custGeom>
          <a:noFill/>
        </p:spPr>
        <p:txBody>
          <a:bodyPr wrap="square">
            <a:spAutoFit/>
          </a:bodyPr>
          <a:lstStyle/>
          <a:p>
            <a:pPr algn="l">
              <a:spcBef>
                <a:spcPct val="0"/>
              </a:spcBef>
            </a:pPr>
            <a:r>
              <a:rPr lang="en-US" sz="4000" dirty="0">
                <a:solidFill>
                  <a:srgbClr val="FFFFFF">
                    <a:alpha val="80784"/>
                  </a:srgbClr>
                </a:solidFill>
                <a:latin typeface="Times New Roman" panose="02020603050405020304" pitchFamily="18" charset="0"/>
                <a:ea typeface="Horizon"/>
                <a:cs typeface="Times New Roman" panose="02020603050405020304" pitchFamily="18" charset="0"/>
                <a:sym typeface="Horizon"/>
              </a:rPr>
              <a:t>Presented By:</a:t>
            </a:r>
          </a:p>
          <a:p>
            <a:pPr algn="l">
              <a:spcBef>
                <a:spcPct val="0"/>
              </a:spcBef>
            </a:pPr>
            <a:r>
              <a:rPr lang="en-US" sz="4000" dirty="0">
                <a:solidFill>
                  <a:srgbClr val="FFFFFF">
                    <a:alpha val="80784"/>
                  </a:srgbClr>
                </a:solidFill>
                <a:latin typeface="Times New Roman" panose="02020603050405020304" pitchFamily="18" charset="0"/>
                <a:ea typeface="Horizon"/>
                <a:cs typeface="Times New Roman" panose="02020603050405020304" pitchFamily="18" charset="0"/>
                <a:sym typeface="Horizon"/>
              </a:rPr>
              <a:t>Anshika Chaurasia</a:t>
            </a:r>
          </a:p>
          <a:p>
            <a:pPr algn="l">
              <a:spcBef>
                <a:spcPct val="0"/>
              </a:spcBef>
            </a:pPr>
            <a:r>
              <a:rPr lang="en-US" sz="4000" dirty="0">
                <a:solidFill>
                  <a:srgbClr val="FFFFFF">
                    <a:alpha val="80784"/>
                  </a:srgbClr>
                </a:solidFill>
                <a:latin typeface="Times New Roman" panose="02020603050405020304" pitchFamily="18" charset="0"/>
                <a:ea typeface="Horizon"/>
                <a:cs typeface="Times New Roman" panose="02020603050405020304" pitchFamily="18" charset="0"/>
                <a:sym typeface="Horizon"/>
              </a:rPr>
              <a:t>Manisha S</a:t>
            </a:r>
          </a:p>
        </p:txBody>
      </p:sp>
    </p:spTree>
  </p:cSld>
  <p:clrMapOvr>
    <a:masterClrMapping/>
  </p:clrMapOvr>
  <mc:AlternateContent xmlns:mc="http://schemas.openxmlformats.org/markup-compatibility/2006" xmlns:p14="http://schemas.microsoft.com/office/powerpoint/2010/main">
    <mc:Choice Requires="p14">
      <p:transition spd="slow" p14:dur="4000" advClick="0" advTm="10">
        <p14:vortex dir="r"/>
      </p:transition>
    </mc:Choice>
    <mc:Fallback xmlns="">
      <p:transition spd="slow" advClick="0" advTm="1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45CDC42-0E10-1DD1-E6DA-9641FE25951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3E65F298-1165-B997-1FBD-8EDE3EBBD8A3}"/>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23" name="Freeform 23">
            <a:extLst>
              <a:ext uri="{FF2B5EF4-FFF2-40B4-BE49-F238E27FC236}">
                <a16:creationId xmlns:a16="http://schemas.microsoft.com/office/drawing/2014/main" xmlns="" id="{4387FA5B-75FD-5D7E-C526-B501EF0CF9D2}"/>
              </a:ext>
            </a:extLst>
          </p:cNvPr>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sp>
        <p:nvSpPr>
          <p:cNvPr id="3" name="Rectangle 2">
            <a:extLst>
              <a:ext uri="{FF2B5EF4-FFF2-40B4-BE49-F238E27FC236}">
                <a16:creationId xmlns:a16="http://schemas.microsoft.com/office/drawing/2014/main" xmlns="" id="{DA35BFB3-F697-4DA7-C784-6F1519365C04}"/>
              </a:ext>
            </a:extLst>
          </p:cNvPr>
          <p:cNvSpPr>
            <a:spLocks noChangeArrowheads="1"/>
          </p:cNvSpPr>
          <p:nvPr/>
        </p:nvSpPr>
        <p:spPr bwMode="auto">
          <a:xfrm>
            <a:off x="2476499" y="561550"/>
            <a:ext cx="299840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762000" y="1409700"/>
            <a:ext cx="8077200" cy="4859613"/>
          </a:xfrm>
        </p:spPr>
        <p:txBody>
          <a:bodyPr>
            <a:noAutofit/>
          </a:bodyPr>
          <a:lstStyle/>
          <a:p>
            <a:pPr marL="0" indent="0">
              <a:buNone/>
            </a:pPr>
            <a:r>
              <a:rPr lang="en-US" sz="2800" smtClean="0">
                <a:solidFill>
                  <a:schemeClr val="bg1"/>
                </a:solidFill>
              </a:rPr>
              <a:t>Pie Chart</a:t>
            </a:r>
          </a:p>
          <a:p>
            <a:pPr marL="0" indent="0">
              <a:buNone/>
            </a:pPr>
            <a:endParaRPr lang="en-US" sz="2800">
              <a:solidFill>
                <a:schemeClr val="bg1"/>
              </a:solidFill>
            </a:endParaRPr>
          </a:p>
          <a:p>
            <a:r>
              <a:rPr lang="en-US" sz="2800">
                <a:solidFill>
                  <a:schemeClr val="bg1"/>
                </a:solidFill>
              </a:rPr>
              <a:t>The chart displays two slices:</a:t>
            </a:r>
          </a:p>
          <a:p>
            <a:r>
              <a:rPr lang="en-US" sz="2800">
                <a:solidFill>
                  <a:schemeClr val="bg1"/>
                </a:solidFill>
              </a:rPr>
              <a:t>A blue slice labeled "Male", representing 67.8% of the patients.</a:t>
            </a:r>
          </a:p>
          <a:p>
            <a:r>
              <a:rPr lang="en-US" sz="2800">
                <a:solidFill>
                  <a:schemeClr val="bg1"/>
                </a:solidFill>
              </a:rPr>
              <a:t>An orange slice labeled "Female", representing 32.2% of the patients.</a:t>
            </a:r>
          </a:p>
          <a:p>
            <a:pPr marL="0" indent="0">
              <a:buNone/>
            </a:pPr>
            <a:endParaRPr lang="en-US" sz="2800" smtClean="0">
              <a:solidFill>
                <a:schemeClr val="bg1"/>
              </a:solidFill>
            </a:endParaRPr>
          </a:p>
          <a:p>
            <a:r>
              <a:rPr lang="en-US" sz="2800" smtClean="0">
                <a:solidFill>
                  <a:schemeClr val="bg1"/>
                </a:solidFill>
              </a:rPr>
              <a:t>The </a:t>
            </a:r>
            <a:r>
              <a:rPr lang="en-US" sz="2800">
                <a:solidFill>
                  <a:schemeClr val="bg1"/>
                </a:solidFill>
              </a:rPr>
              <a:t>title of the chart is "Gender-wise Distribution of Heart Disease Patients". The chart visually emphasizes that there are more male heart disease patients than female patients in this dataset.</a:t>
            </a:r>
            <a:endParaRPr lang="en-IN" sz="2800">
              <a:solidFill>
                <a:schemeClr val="bg1"/>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58400" y="1714500"/>
            <a:ext cx="7410106"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092000"/>
      </p:ext>
    </p:extLst>
  </p:cSld>
  <p:clrMapOvr>
    <a:masterClrMapping/>
  </p:clrMapOvr>
  <p:transition advClick="0" advTm="10">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45CDC42-0E10-1DD1-E6DA-9641FE25951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3E65F298-1165-B997-1FBD-8EDE3EBBD8A3}"/>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23" name="Freeform 23">
            <a:extLst>
              <a:ext uri="{FF2B5EF4-FFF2-40B4-BE49-F238E27FC236}">
                <a16:creationId xmlns:a16="http://schemas.microsoft.com/office/drawing/2014/main" xmlns="" id="{4387FA5B-75FD-5D7E-C526-B501EF0CF9D2}"/>
              </a:ext>
            </a:extLst>
          </p:cNvPr>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sp>
        <p:nvSpPr>
          <p:cNvPr id="3" name="Rectangle 2">
            <a:extLst>
              <a:ext uri="{FF2B5EF4-FFF2-40B4-BE49-F238E27FC236}">
                <a16:creationId xmlns:a16="http://schemas.microsoft.com/office/drawing/2014/main" xmlns="" id="{DA35BFB3-F697-4DA7-C784-6F1519365C04}"/>
              </a:ext>
            </a:extLst>
          </p:cNvPr>
          <p:cNvSpPr>
            <a:spLocks noChangeArrowheads="1"/>
          </p:cNvSpPr>
          <p:nvPr/>
        </p:nvSpPr>
        <p:spPr bwMode="auto">
          <a:xfrm>
            <a:off x="2476499" y="561550"/>
            <a:ext cx="299840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A651D7F3-A666-7191-CC12-2626213B051C}"/>
              </a:ext>
            </a:extLst>
          </p:cNvPr>
          <p:cNvPicPr>
            <a:picLocks noChangeAspect="1"/>
          </p:cNvPicPr>
          <p:nvPr/>
        </p:nvPicPr>
        <p:blipFill>
          <a:blip r:embed="rId5"/>
          <a:stretch>
            <a:fillRect/>
          </a:stretch>
        </p:blipFill>
        <p:spPr>
          <a:xfrm>
            <a:off x="9632528" y="1421000"/>
            <a:ext cx="8048387" cy="5627500"/>
          </a:xfrm>
          <a:prstGeom prst="rect">
            <a:avLst/>
          </a:prstGeom>
        </p:spPr>
      </p:pic>
      <p:sp>
        <p:nvSpPr>
          <p:cNvPr id="5" name="Content Placeholder 4"/>
          <p:cNvSpPr>
            <a:spLocks noGrp="1"/>
          </p:cNvSpPr>
          <p:nvPr>
            <p:ph idx="1"/>
          </p:nvPr>
        </p:nvSpPr>
        <p:spPr>
          <a:xfrm>
            <a:off x="609600" y="1743350"/>
            <a:ext cx="8229600" cy="4525963"/>
          </a:xfrm>
        </p:spPr>
        <p:txBody>
          <a:bodyPr/>
          <a:lstStyle/>
          <a:p>
            <a:r>
              <a:rPr lang="en-US" smtClean="0">
                <a:solidFill>
                  <a:schemeClr val="bg1"/>
                </a:solidFill>
              </a:rPr>
              <a:t>The </a:t>
            </a:r>
            <a:r>
              <a:rPr lang="en-US">
                <a:solidFill>
                  <a:schemeClr val="bg1"/>
                </a:solidFill>
              </a:rPr>
              <a:t>title of the chart is "Donut Chart - Gender Distribution of Patients</a:t>
            </a:r>
            <a:r>
              <a:rPr lang="en-US" smtClean="0">
                <a:solidFill>
                  <a:schemeClr val="bg1"/>
                </a:solidFill>
              </a:rPr>
              <a:t>".</a:t>
            </a:r>
          </a:p>
          <a:p>
            <a:endParaRPr lang="en-US">
              <a:solidFill>
                <a:schemeClr val="bg1"/>
              </a:solidFill>
            </a:endParaRPr>
          </a:p>
          <a:p>
            <a:r>
              <a:rPr lang="en-US">
                <a:solidFill>
                  <a:schemeClr val="bg1"/>
                </a:solidFill>
              </a:rPr>
              <a:t>A blue segment representing "Female", which constitutes 32.2% of the patients. An orange segment representing "Male", which constitutes 67.8% of the patients.</a:t>
            </a:r>
            <a:endParaRPr lang="en-IN">
              <a:solidFill>
                <a:schemeClr val="bg1"/>
              </a:solidFill>
            </a:endParaRPr>
          </a:p>
        </p:txBody>
      </p:sp>
    </p:spTree>
    <p:extLst>
      <p:ext uri="{BB962C8B-B14F-4D97-AF65-F5344CB8AC3E}">
        <p14:creationId xmlns:p14="http://schemas.microsoft.com/office/powerpoint/2010/main" val="2848698601"/>
      </p:ext>
    </p:extLst>
  </p:cSld>
  <p:clrMapOvr>
    <a:masterClrMapping/>
  </p:clrMapOvr>
  <p:transition advClick="0" advTm="10">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15" name="TextBox 15"/>
          <p:cNvSpPr txBox="1"/>
          <p:nvPr/>
        </p:nvSpPr>
        <p:spPr>
          <a:xfrm>
            <a:off x="4800600" y="787320"/>
            <a:ext cx="9980594" cy="923330"/>
          </a:xfrm>
          <a:prstGeom prst="rect">
            <a:avLst/>
          </a:prstGeom>
        </p:spPr>
        <p:txBody>
          <a:bodyPr wrap="square" lIns="0" tIns="0" rIns="0" bIns="0" rtlCol="0" anchor="t">
            <a:spAutoFit/>
          </a:bodyPr>
          <a:lstStyle/>
          <a:p>
            <a:pPr>
              <a:spcBef>
                <a:spcPct val="0"/>
              </a:spcBef>
            </a:pPr>
            <a:r>
              <a:rPr lang="en-IN" sz="6000" b="1" dirty="0">
                <a:solidFill>
                  <a:schemeClr val="bg2"/>
                </a:solidFill>
              </a:rPr>
              <a:t>Future Enhancements</a:t>
            </a:r>
            <a:endParaRPr lang="en-US" sz="6000" b="1" spc="300" dirty="0">
              <a:solidFill>
                <a:schemeClr val="bg2"/>
              </a:solidFill>
              <a:latin typeface="Times New Roman" panose="02020603050405020304" pitchFamily="18" charset="0"/>
              <a:ea typeface="HK Modular"/>
              <a:cs typeface="Times New Roman" panose="02020603050405020304" pitchFamily="18" charset="0"/>
              <a:sym typeface="HK Modular"/>
            </a:endParaRPr>
          </a:p>
        </p:txBody>
      </p:sp>
      <p:sp>
        <p:nvSpPr>
          <p:cNvPr id="23" name="Freeform 23"/>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sp>
        <p:nvSpPr>
          <p:cNvPr id="4" name="TextBox 3">
            <a:extLst>
              <a:ext uri="{FF2B5EF4-FFF2-40B4-BE49-F238E27FC236}">
                <a16:creationId xmlns:a16="http://schemas.microsoft.com/office/drawing/2014/main" xmlns="" id="{EC621B7A-A3AC-660B-49AC-15238CE4F074}"/>
              </a:ext>
            </a:extLst>
          </p:cNvPr>
          <p:cNvSpPr txBox="1"/>
          <p:nvPr/>
        </p:nvSpPr>
        <p:spPr>
          <a:xfrm>
            <a:off x="2209800" y="2109479"/>
            <a:ext cx="13311868" cy="7417415"/>
          </a:xfrm>
          <a:prstGeom prst="rect">
            <a:avLst/>
          </a:prstGeom>
          <a:noFill/>
        </p:spPr>
        <p:txBody>
          <a:bodyPr wrap="square">
            <a:spAutoFit/>
          </a:bodyPr>
          <a:lstStyle/>
          <a:p>
            <a:pPr>
              <a:buFont typeface="+mj-lt"/>
              <a:buAutoNum type="arabicPeriod"/>
            </a:pPr>
            <a:r>
              <a:rPr lang="en-US" sz="2800" b="1" dirty="0">
                <a:solidFill>
                  <a:schemeClr val="bg2"/>
                </a:solidFill>
              </a:rPr>
              <a:t>Integration with Electronic Health Records (EHR):</a:t>
            </a:r>
            <a:r>
              <a:rPr lang="en-US" sz="2800" dirty="0">
                <a:solidFill>
                  <a:schemeClr val="bg2"/>
                </a:solidFill>
              </a:rPr>
              <a:t/>
            </a:r>
            <a:br>
              <a:rPr lang="en-US" sz="2800" dirty="0">
                <a:solidFill>
                  <a:schemeClr val="bg2"/>
                </a:solidFill>
              </a:rPr>
            </a:br>
            <a:r>
              <a:rPr lang="en-US" sz="2800" dirty="0">
                <a:solidFill>
                  <a:schemeClr val="bg2"/>
                </a:solidFill>
              </a:rPr>
              <a:t>Automate data collection by integrating with hospital EHR systems to fetch real-time data.</a:t>
            </a:r>
          </a:p>
          <a:p>
            <a:pPr>
              <a:buFont typeface="+mj-lt"/>
              <a:buAutoNum type="arabicPeriod"/>
            </a:pPr>
            <a:r>
              <a:rPr lang="en-US" sz="2800" b="1" dirty="0">
                <a:solidFill>
                  <a:schemeClr val="bg2"/>
                </a:solidFill>
              </a:rPr>
              <a:t>Explainable AI (XAI):</a:t>
            </a:r>
            <a:r>
              <a:rPr lang="en-US" sz="2800" dirty="0">
                <a:solidFill>
                  <a:schemeClr val="bg2"/>
                </a:solidFill>
              </a:rPr>
              <a:t/>
            </a:r>
            <a:br>
              <a:rPr lang="en-US" sz="2800" dirty="0">
                <a:solidFill>
                  <a:schemeClr val="bg2"/>
                </a:solidFill>
              </a:rPr>
            </a:br>
            <a:r>
              <a:rPr lang="en-US" sz="2800" dirty="0">
                <a:solidFill>
                  <a:schemeClr val="bg2"/>
                </a:solidFill>
              </a:rPr>
              <a:t>Implement explainability tools (like SHAP or LIME) to help doctors understand why the model predicted a certain outcome.</a:t>
            </a:r>
          </a:p>
          <a:p>
            <a:pPr>
              <a:buFont typeface="+mj-lt"/>
              <a:buAutoNum type="arabicPeriod"/>
            </a:pPr>
            <a:r>
              <a:rPr lang="en-US" sz="2800" b="1" dirty="0">
                <a:solidFill>
                  <a:schemeClr val="bg2"/>
                </a:solidFill>
              </a:rPr>
              <a:t>Mobile Health App:</a:t>
            </a:r>
            <a:r>
              <a:rPr lang="en-US" sz="2800" dirty="0">
                <a:solidFill>
                  <a:schemeClr val="bg2"/>
                </a:solidFill>
              </a:rPr>
              <a:t/>
            </a:r>
            <a:br>
              <a:rPr lang="en-US" sz="2800" dirty="0">
                <a:solidFill>
                  <a:schemeClr val="bg2"/>
                </a:solidFill>
              </a:rPr>
            </a:br>
            <a:r>
              <a:rPr lang="en-US" sz="2800" dirty="0">
                <a:solidFill>
                  <a:schemeClr val="bg2"/>
                </a:solidFill>
              </a:rPr>
              <a:t>Develop a mobile application that allows users to monitor their heart health regularly using wearable devices (e.g., Fitbit, Apple Watch).</a:t>
            </a:r>
          </a:p>
          <a:p>
            <a:pPr>
              <a:buFont typeface="+mj-lt"/>
              <a:buAutoNum type="arabicPeriod"/>
            </a:pPr>
            <a:r>
              <a:rPr lang="en-US" sz="2800" b="1" dirty="0">
                <a:solidFill>
                  <a:schemeClr val="bg2"/>
                </a:solidFill>
              </a:rPr>
              <a:t>Real-Time Monitoring and Alerts:</a:t>
            </a:r>
            <a:r>
              <a:rPr lang="en-US" sz="2800" dirty="0">
                <a:solidFill>
                  <a:schemeClr val="bg2"/>
                </a:solidFill>
              </a:rPr>
              <a:t/>
            </a:r>
            <a:br>
              <a:rPr lang="en-US" sz="2800" dirty="0">
                <a:solidFill>
                  <a:schemeClr val="bg2"/>
                </a:solidFill>
              </a:rPr>
            </a:br>
            <a:r>
              <a:rPr lang="en-US" sz="2800" dirty="0">
                <a:solidFill>
                  <a:schemeClr val="bg2"/>
                </a:solidFill>
              </a:rPr>
              <a:t>Use IoT and sensors to enable real-time heart monitoring and immediate alerts for abnormalities.</a:t>
            </a:r>
          </a:p>
          <a:p>
            <a:pPr>
              <a:buFont typeface="+mj-lt"/>
              <a:buAutoNum type="arabicPeriod"/>
            </a:pPr>
            <a:r>
              <a:rPr lang="en-US" sz="2800" b="1" dirty="0">
                <a:solidFill>
                  <a:schemeClr val="bg2"/>
                </a:solidFill>
              </a:rPr>
              <a:t>Multi-Disease Prediction Model:</a:t>
            </a:r>
            <a:r>
              <a:rPr lang="en-US" sz="2800" dirty="0">
                <a:solidFill>
                  <a:schemeClr val="bg2"/>
                </a:solidFill>
              </a:rPr>
              <a:t/>
            </a:r>
            <a:br>
              <a:rPr lang="en-US" sz="2800" dirty="0">
                <a:solidFill>
                  <a:schemeClr val="bg2"/>
                </a:solidFill>
              </a:rPr>
            </a:br>
            <a:r>
              <a:rPr lang="en-US" sz="2800" dirty="0">
                <a:solidFill>
                  <a:schemeClr val="bg2"/>
                </a:solidFill>
              </a:rPr>
              <a:t>Expand the system to predict other diseases like diabetes, stroke, or kidney disease using similar data parameters.</a:t>
            </a:r>
          </a:p>
          <a:p>
            <a:pPr>
              <a:buFont typeface="+mj-lt"/>
              <a:buAutoNum type="arabicPeriod"/>
            </a:pPr>
            <a:r>
              <a:rPr lang="en-US" sz="2800" b="1" dirty="0">
                <a:solidFill>
                  <a:schemeClr val="bg2"/>
                </a:solidFill>
              </a:rPr>
              <a:t>Clinical Trials and Validation:</a:t>
            </a:r>
            <a:r>
              <a:rPr lang="en-US" sz="2800" dirty="0">
                <a:solidFill>
                  <a:schemeClr val="bg2"/>
                </a:solidFill>
              </a:rPr>
              <a:t/>
            </a:r>
            <a:br>
              <a:rPr lang="en-US" sz="2800" dirty="0">
                <a:solidFill>
                  <a:schemeClr val="bg2"/>
                </a:solidFill>
              </a:rPr>
            </a:br>
            <a:r>
              <a:rPr lang="en-US" sz="2800" dirty="0">
                <a:solidFill>
                  <a:schemeClr val="bg2"/>
                </a:solidFill>
              </a:rPr>
              <a:t>Collaborate with hospitals for real-world testing, validation, and regulatory approval of the model.</a:t>
            </a:r>
          </a:p>
        </p:txBody>
      </p:sp>
    </p:spTree>
  </p:cSld>
  <p:clrMapOvr>
    <a:masterClrMapping/>
  </p:clrMapOvr>
  <p:transition advClick="0" advTm="1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13" name="Freeform 13"/>
          <p:cNvSpPr/>
          <p:nvPr/>
        </p:nvSpPr>
        <p:spPr>
          <a:xfrm>
            <a:off x="16927006" y="746082"/>
            <a:ext cx="332294" cy="302554"/>
          </a:xfrm>
          <a:custGeom>
            <a:avLst/>
            <a:gdLst/>
            <a:ahLst/>
            <a:cxnLst/>
            <a:rect l="l" t="t" r="r" b="b"/>
            <a:pathLst>
              <a:path w="332294" h="302554">
                <a:moveTo>
                  <a:pt x="0" y="0"/>
                </a:moveTo>
                <a:lnTo>
                  <a:pt x="332294" y="0"/>
                </a:lnTo>
                <a:lnTo>
                  <a:pt x="332294" y="302554"/>
                </a:lnTo>
                <a:lnTo>
                  <a:pt x="0" y="302554"/>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15" name="Freeform 15"/>
          <p:cNvSpPr/>
          <p:nvPr/>
        </p:nvSpPr>
        <p:spPr>
          <a:xfrm rot="-5400000" flipV="1">
            <a:off x="4346241" y="-1984041"/>
            <a:ext cx="8528718" cy="15163800"/>
          </a:xfrm>
          <a:custGeom>
            <a:avLst/>
            <a:gdLst/>
            <a:ahLst/>
            <a:cxnLst/>
            <a:rect l="l" t="t" r="r" b="b"/>
            <a:pathLst>
              <a:path w="6732898" h="10764808">
                <a:moveTo>
                  <a:pt x="0" y="10764809"/>
                </a:moveTo>
                <a:lnTo>
                  <a:pt x="6732899" y="10764809"/>
                </a:lnTo>
                <a:lnTo>
                  <a:pt x="6732899" y="0"/>
                </a:lnTo>
                <a:lnTo>
                  <a:pt x="0" y="0"/>
                </a:lnTo>
                <a:lnTo>
                  <a:pt x="0" y="10764809"/>
                </a:lnTo>
                <a:close/>
              </a:path>
            </a:pathLst>
          </a:custGeom>
          <a:blipFill>
            <a:blip r:embed="rId5">
              <a:alphaModFix amt="65999"/>
              <a:extLst>
                <a:ext uri="{96DAC541-7B7A-43D3-8B79-37D633B846F1}">
                  <asvg:svgBlip xmlns:asvg="http://schemas.microsoft.com/office/drawing/2016/SVG/main" xmlns="" r:embed="rId6"/>
                </a:ext>
              </a:extLst>
            </a:blip>
            <a:stretch>
              <a:fillRect/>
            </a:stretch>
          </a:blipFill>
        </p:spPr>
        <p:txBody>
          <a:bodyPr/>
          <a:lstStyle/>
          <a:p>
            <a:endParaRPr lang="en-IN" dirty="0"/>
          </a:p>
        </p:txBody>
      </p:sp>
      <p:sp>
        <p:nvSpPr>
          <p:cNvPr id="28" name="TextBox 28"/>
          <p:cNvSpPr txBox="1"/>
          <p:nvPr/>
        </p:nvSpPr>
        <p:spPr>
          <a:xfrm>
            <a:off x="4655298" y="2042310"/>
            <a:ext cx="8389968" cy="718145"/>
          </a:xfrm>
          <a:prstGeom prst="rect">
            <a:avLst/>
          </a:prstGeom>
        </p:spPr>
        <p:txBody>
          <a:bodyPr wrap="square" lIns="0" tIns="0" rIns="0" bIns="0" rtlCol="0" anchor="t">
            <a:spAutoFit/>
          </a:bodyPr>
          <a:lstStyle/>
          <a:p>
            <a:pPr algn="l">
              <a:lnSpc>
                <a:spcPts val="5566"/>
              </a:lnSpc>
              <a:spcBef>
                <a:spcPct val="0"/>
              </a:spcBef>
            </a:pPr>
            <a:r>
              <a:rPr lang="en-US" sz="6000" spc="649" dirty="0">
                <a:solidFill>
                  <a:srgbClr val="FFFFFF"/>
                </a:solidFill>
                <a:latin typeface="HK Modular"/>
                <a:ea typeface="HK Modular"/>
                <a:cs typeface="HK Modular"/>
                <a:sym typeface="HK Modular"/>
              </a:rPr>
              <a:t>CONCLUSION</a:t>
            </a:r>
          </a:p>
        </p:txBody>
      </p:sp>
      <p:sp>
        <p:nvSpPr>
          <p:cNvPr id="29" name="TextBox 29"/>
          <p:cNvSpPr txBox="1"/>
          <p:nvPr/>
        </p:nvSpPr>
        <p:spPr>
          <a:xfrm>
            <a:off x="2820957" y="2968023"/>
            <a:ext cx="12058650" cy="5170646"/>
          </a:xfrm>
          <a:prstGeom prst="rect">
            <a:avLst/>
          </a:prstGeom>
        </p:spPr>
        <p:txBody>
          <a:bodyPr wrap="square" lIns="0" tIns="0" rIns="0" bIns="0" rtlCol="0" anchor="t">
            <a:spAutoFit/>
          </a:bodyPr>
          <a:lstStyle/>
          <a:p>
            <a:r>
              <a:rPr lang="en-US" sz="2800" dirty="0">
                <a:solidFill>
                  <a:schemeClr val="bg2"/>
                </a:solidFill>
              </a:rPr>
              <a:t>The early detection of heart disease is critical to preventing fatal outcomes and improving the quality of life for patients. In this project, we developed </a:t>
            </a:r>
            <a:r>
              <a:rPr lang="en-US" sz="2800">
                <a:solidFill>
                  <a:schemeClr val="bg2"/>
                </a:solidFill>
              </a:rPr>
              <a:t>a </a:t>
            </a:r>
            <a:r>
              <a:rPr lang="en-US" sz="2800" smtClean="0">
                <a:solidFill>
                  <a:schemeClr val="bg2"/>
                </a:solidFill>
              </a:rPr>
              <a:t>data analysis using </a:t>
            </a:r>
            <a:r>
              <a:rPr lang="en-US" sz="2800">
                <a:solidFill>
                  <a:schemeClr val="bg2"/>
                </a:solidFill>
              </a:rPr>
              <a:t>data-driven </a:t>
            </a:r>
            <a:r>
              <a:rPr lang="en-US" sz="2800" smtClean="0">
                <a:solidFill>
                  <a:schemeClr val="bg2"/>
                </a:solidFill>
              </a:rPr>
              <a:t>approach to </a:t>
            </a:r>
            <a:r>
              <a:rPr lang="en-US" sz="2800" dirty="0">
                <a:solidFill>
                  <a:schemeClr val="bg2"/>
                </a:solidFill>
              </a:rPr>
              <a:t>analyze key health indicators and assess the risk of heart disease. The model aims to assist healthcare providers in making faster and more accurate diagnoses.</a:t>
            </a:r>
          </a:p>
          <a:p>
            <a:endParaRPr lang="en-US" sz="2800" smtClean="0">
              <a:solidFill>
                <a:schemeClr val="bg2"/>
              </a:solidFill>
            </a:endParaRPr>
          </a:p>
          <a:p>
            <a:r>
              <a:rPr lang="en-US" sz="2800" smtClean="0">
                <a:solidFill>
                  <a:schemeClr val="bg2"/>
                </a:solidFill>
              </a:rPr>
              <a:t>This </a:t>
            </a:r>
            <a:r>
              <a:rPr lang="en-US" sz="2800" dirty="0">
                <a:solidFill>
                  <a:schemeClr val="bg2"/>
                </a:solidFill>
              </a:rPr>
              <a:t>project not only addresses an urgent medical need but also demonstrates the potential of artificial intelligence in transforming healthcare delivery. With future enhancements like integration with wearables, real-time monitoring, and explainable AI, this system can evolve into a powerful tool for both clinicians and patients.</a:t>
            </a:r>
          </a:p>
          <a:p>
            <a:endParaRPr lang="en-US" sz="2800" dirty="0">
              <a:solidFill>
                <a:schemeClr val="bg2"/>
              </a:solidFill>
              <a:latin typeface="Times New Roman" panose="02020603050405020304" pitchFamily="18" charset="0"/>
              <a:ea typeface="Poppins Light"/>
              <a:cs typeface="Times New Roman" panose="02020603050405020304" pitchFamily="18" charset="0"/>
              <a:sym typeface="Poppins Light"/>
            </a:endParaRPr>
          </a:p>
        </p:txBody>
      </p:sp>
    </p:spTree>
  </p:cSld>
  <p:clrMapOvr>
    <a:masterClrMapping/>
  </p:clrMapOvr>
  <p:transition advClick="0" advTm="1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1000"/>
                                        <p:tgtEl>
                                          <p:spTgt spid="29"/>
                                        </p:tgtEl>
                                      </p:cBhvr>
                                    </p:animEffect>
                                    <p:anim calcmode="lin" valueType="num">
                                      <p:cBhvr>
                                        <p:cTn id="19" dur="1000" fill="hold"/>
                                        <p:tgtEl>
                                          <p:spTgt spid="29"/>
                                        </p:tgtEl>
                                        <p:attrNameLst>
                                          <p:attrName>ppt_x</p:attrName>
                                        </p:attrNameLst>
                                      </p:cBhvr>
                                      <p:tavLst>
                                        <p:tav tm="0">
                                          <p:val>
                                            <p:strVal val="#ppt_x"/>
                                          </p:val>
                                        </p:tav>
                                        <p:tav tm="100000">
                                          <p:val>
                                            <p:strVal val="#ppt_x"/>
                                          </p:val>
                                        </p:tav>
                                      </p:tavLst>
                                    </p:anim>
                                    <p:anim calcmode="lin" valueType="num">
                                      <p:cBhvr>
                                        <p:cTn id="2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15" name="TextBox 15"/>
          <p:cNvSpPr txBox="1"/>
          <p:nvPr/>
        </p:nvSpPr>
        <p:spPr>
          <a:xfrm>
            <a:off x="2746060" y="4152900"/>
            <a:ext cx="12765402" cy="1278748"/>
          </a:xfrm>
          <a:prstGeom prst="rect">
            <a:avLst/>
          </a:prstGeom>
        </p:spPr>
        <p:txBody>
          <a:bodyPr wrap="square" lIns="0" tIns="0" rIns="0" bIns="0" rtlCol="0" anchor="t">
            <a:spAutoFit/>
          </a:bodyPr>
          <a:lstStyle/>
          <a:p>
            <a:pPr algn="ctr">
              <a:lnSpc>
                <a:spcPct val="150000"/>
              </a:lnSpc>
            </a:pPr>
            <a:r>
              <a:rPr lang="en-US" sz="6433" spc="810" dirty="0">
                <a:solidFill>
                  <a:srgbClr val="FFFFFF"/>
                </a:solidFill>
                <a:latin typeface="HK Modular"/>
                <a:ea typeface="HK Modular"/>
                <a:cs typeface="HK Modular"/>
                <a:sym typeface="HK Modular"/>
              </a:rPr>
              <a:t>THANKYOU</a:t>
            </a:r>
          </a:p>
        </p:txBody>
      </p:sp>
      <p:sp>
        <p:nvSpPr>
          <p:cNvPr id="18" name="Freeform 18"/>
          <p:cNvSpPr/>
          <p:nvPr/>
        </p:nvSpPr>
        <p:spPr>
          <a:xfrm>
            <a:off x="16141901" y="8111118"/>
            <a:ext cx="1570210" cy="1422180"/>
          </a:xfrm>
          <a:custGeom>
            <a:avLst/>
            <a:gdLst/>
            <a:ahLst/>
            <a:cxnLst/>
            <a:rect l="l" t="t" r="r" b="b"/>
            <a:pathLst>
              <a:path w="476426" h="476426">
                <a:moveTo>
                  <a:pt x="0" y="0"/>
                </a:moveTo>
                <a:lnTo>
                  <a:pt x="476426" y="0"/>
                </a:lnTo>
                <a:lnTo>
                  <a:pt x="476426" y="476426"/>
                </a:lnTo>
                <a:lnTo>
                  <a:pt x="0" y="476426"/>
                </a:lnTo>
                <a:lnTo>
                  <a:pt x="0" y="0"/>
                </a:lnTo>
                <a:close/>
              </a:path>
            </a:pathLst>
          </a:custGeom>
          <a:blipFill>
            <a:blip r:embed="rId3">
              <a:alphaModFix amt="68000"/>
              <a:extLst>
                <a:ext uri="{96DAC541-7B7A-43D3-8B79-37D633B846F1}">
                  <asvg:svgBlip xmlns:asvg="http://schemas.microsoft.com/office/drawing/2016/SVG/main" xmlns="" r:embed="rId4"/>
                </a:ext>
              </a:extLst>
            </a:blip>
            <a:stretch>
              <a:fillRect/>
            </a:stretch>
          </a:blipFill>
        </p:spPr>
        <p:txBody>
          <a:bodyPr/>
          <a:lstStyle/>
          <a:p>
            <a:endParaRPr lang="en-IN" dirty="0"/>
          </a:p>
        </p:txBody>
      </p:sp>
      <p:sp>
        <p:nvSpPr>
          <p:cNvPr id="20" name="Freeform 16">
            <a:extLst>
              <a:ext uri="{FF2B5EF4-FFF2-40B4-BE49-F238E27FC236}">
                <a16:creationId xmlns:a16="http://schemas.microsoft.com/office/drawing/2014/main" xmlns="" id="{25877C37-00CC-7375-3551-E67DF6B2A5F3}"/>
              </a:ext>
            </a:extLst>
          </p:cNvPr>
          <p:cNvSpPr/>
          <p:nvPr/>
        </p:nvSpPr>
        <p:spPr>
          <a:xfrm flipH="1">
            <a:off x="8839199" y="2476500"/>
            <a:ext cx="9448798" cy="4999207"/>
          </a:xfrm>
          <a:custGeom>
            <a:avLst/>
            <a:gdLst/>
            <a:ahLst/>
            <a:cxnLst/>
            <a:rect l="l" t="t" r="r" b="b"/>
            <a:pathLst>
              <a:path w="5798308" h="2033701">
                <a:moveTo>
                  <a:pt x="0" y="0"/>
                </a:moveTo>
                <a:lnTo>
                  <a:pt x="5798308" y="0"/>
                </a:lnTo>
                <a:lnTo>
                  <a:pt x="5798308" y="2033701"/>
                </a:lnTo>
                <a:lnTo>
                  <a:pt x="0" y="2033701"/>
                </a:lnTo>
                <a:lnTo>
                  <a:pt x="0" y="0"/>
                </a:lnTo>
                <a:close/>
              </a:path>
            </a:pathLst>
          </a:custGeom>
          <a:blipFill>
            <a:blip r:embed="rId5">
              <a:alphaModFix amt="31000"/>
              <a:extLst>
                <a:ext uri="{96DAC541-7B7A-43D3-8B79-37D633B846F1}">
                  <asvg:svgBlip xmlns:asvg="http://schemas.microsoft.com/office/drawing/2016/SVG/main" xmlns="" r:embed="rId6"/>
                </a:ext>
              </a:extLst>
            </a:blip>
            <a:stretch>
              <a:fillRect/>
            </a:stretch>
          </a:blipFill>
        </p:spPr>
      </p:sp>
      <p:sp>
        <p:nvSpPr>
          <p:cNvPr id="21" name="Freeform 16">
            <a:extLst>
              <a:ext uri="{FF2B5EF4-FFF2-40B4-BE49-F238E27FC236}">
                <a16:creationId xmlns:a16="http://schemas.microsoft.com/office/drawing/2014/main" xmlns="" id="{BCB3908E-47C1-7A71-09CD-1322463EC192}"/>
              </a:ext>
            </a:extLst>
          </p:cNvPr>
          <p:cNvSpPr/>
          <p:nvPr/>
        </p:nvSpPr>
        <p:spPr>
          <a:xfrm>
            <a:off x="-15240" y="2484122"/>
            <a:ext cx="9159240" cy="4999207"/>
          </a:xfrm>
          <a:custGeom>
            <a:avLst/>
            <a:gdLst/>
            <a:ahLst/>
            <a:cxnLst/>
            <a:rect l="l" t="t" r="r" b="b"/>
            <a:pathLst>
              <a:path w="5798308" h="2033701">
                <a:moveTo>
                  <a:pt x="0" y="0"/>
                </a:moveTo>
                <a:lnTo>
                  <a:pt x="5798308" y="0"/>
                </a:lnTo>
                <a:lnTo>
                  <a:pt x="5798308" y="2033701"/>
                </a:lnTo>
                <a:lnTo>
                  <a:pt x="0" y="2033701"/>
                </a:lnTo>
                <a:lnTo>
                  <a:pt x="0" y="0"/>
                </a:lnTo>
                <a:close/>
              </a:path>
            </a:pathLst>
          </a:custGeom>
          <a:blipFill>
            <a:blip r:embed="rId5">
              <a:alphaModFix amt="31000"/>
              <a:extLst>
                <a:ext uri="{96DAC541-7B7A-43D3-8B79-37D633B846F1}">
                  <asvg:svgBlip xmlns:asvg="http://schemas.microsoft.com/office/drawing/2016/SVG/main" xmlns="" r:embed="rId6"/>
                </a:ext>
              </a:extLst>
            </a:blip>
            <a:stretch>
              <a:fillRect/>
            </a:stretch>
          </a:blipFill>
        </p:spPr>
        <p:txBody>
          <a:bodyPr/>
          <a:lstStyle/>
          <a:p>
            <a:endParaRPr lang="en-IN"/>
          </a:p>
        </p:txBody>
      </p:sp>
    </p:spTree>
  </p:cSld>
  <p:clrMapOvr>
    <a:masterClrMapping/>
  </p:clrMapOvr>
  <p:transition advClick="0" advTm="1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strVal val="#ppt_w*0.70"/>
                                          </p:val>
                                        </p:tav>
                                        <p:tav tm="100000">
                                          <p:val>
                                            <p:strVal val="#ppt_w"/>
                                          </p:val>
                                        </p:tav>
                                      </p:tavLst>
                                    </p:anim>
                                    <p:anim calcmode="lin" valueType="num">
                                      <p:cBhvr>
                                        <p:cTn id="8" dur="1000" fill="hold"/>
                                        <p:tgtEl>
                                          <p:spTgt spid="21"/>
                                        </p:tgtEl>
                                        <p:attrNameLst>
                                          <p:attrName>ppt_h</p:attrName>
                                        </p:attrNameLst>
                                      </p:cBhvr>
                                      <p:tavLst>
                                        <p:tav tm="0">
                                          <p:val>
                                            <p:strVal val="#ppt_h"/>
                                          </p:val>
                                        </p:tav>
                                        <p:tav tm="100000">
                                          <p:val>
                                            <p:strVal val="#ppt_h"/>
                                          </p:val>
                                        </p:tav>
                                      </p:tavLst>
                                    </p:anim>
                                    <p:animEffect transition="in" filter="fade">
                                      <p:cBhvr>
                                        <p:cTn id="9" dur="1000"/>
                                        <p:tgtEl>
                                          <p:spTgt spid="21"/>
                                        </p:tgtEl>
                                      </p:cBhvr>
                                    </p:animEffect>
                                  </p:childTnLst>
                                </p:cTn>
                              </p:par>
                              <p:par>
                                <p:cTn id="10" presetID="55"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1000" fill="hold"/>
                                        <p:tgtEl>
                                          <p:spTgt spid="20"/>
                                        </p:tgtEl>
                                        <p:attrNameLst>
                                          <p:attrName>ppt_w</p:attrName>
                                        </p:attrNameLst>
                                      </p:cBhvr>
                                      <p:tavLst>
                                        <p:tav tm="0">
                                          <p:val>
                                            <p:strVal val="#ppt_w*0.70"/>
                                          </p:val>
                                        </p:tav>
                                        <p:tav tm="100000">
                                          <p:val>
                                            <p:strVal val="#ppt_w"/>
                                          </p:val>
                                        </p:tav>
                                      </p:tavLst>
                                    </p:anim>
                                    <p:anim calcmode="lin" valueType="num">
                                      <p:cBhvr>
                                        <p:cTn id="13" dur="1000" fill="hold"/>
                                        <p:tgtEl>
                                          <p:spTgt spid="20"/>
                                        </p:tgtEl>
                                        <p:attrNameLst>
                                          <p:attrName>ppt_h</p:attrName>
                                        </p:attrNameLst>
                                      </p:cBhvr>
                                      <p:tavLst>
                                        <p:tav tm="0">
                                          <p:val>
                                            <p:strVal val="#ppt_h"/>
                                          </p:val>
                                        </p:tav>
                                        <p:tav tm="100000">
                                          <p:val>
                                            <p:strVal val="#ppt_h"/>
                                          </p:val>
                                        </p:tav>
                                      </p:tavLst>
                                    </p:anim>
                                    <p:animEffect transition="in" filter="fade">
                                      <p:cBhvr>
                                        <p:cTn id="14" dur="1000"/>
                                        <p:tgtEl>
                                          <p:spTgt spid="20"/>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grpSp>
        <p:nvGrpSpPr>
          <p:cNvPr id="14" name="Group 14"/>
          <p:cNvGrpSpPr/>
          <p:nvPr/>
        </p:nvGrpSpPr>
        <p:grpSpPr>
          <a:xfrm>
            <a:off x="0" y="1781684"/>
            <a:ext cx="18288000" cy="1637823"/>
            <a:chOff x="0" y="0"/>
            <a:chExt cx="5390069" cy="431361"/>
          </a:xfrm>
        </p:grpSpPr>
        <p:sp>
          <p:nvSpPr>
            <p:cNvPr id="15" name="Freeform 15"/>
            <p:cNvSpPr/>
            <p:nvPr/>
          </p:nvSpPr>
          <p:spPr>
            <a:xfrm>
              <a:off x="0" y="0"/>
              <a:ext cx="5390069" cy="431361"/>
            </a:xfrm>
            <a:custGeom>
              <a:avLst/>
              <a:gdLst/>
              <a:ahLst/>
              <a:cxnLst/>
              <a:rect l="l" t="t" r="r" b="b"/>
              <a:pathLst>
                <a:path w="5390069" h="431361">
                  <a:moveTo>
                    <a:pt x="0" y="0"/>
                  </a:moveTo>
                  <a:lnTo>
                    <a:pt x="5390069" y="0"/>
                  </a:lnTo>
                  <a:lnTo>
                    <a:pt x="5390069" y="431361"/>
                  </a:lnTo>
                  <a:lnTo>
                    <a:pt x="0" y="431361"/>
                  </a:lnTo>
                  <a:close/>
                </a:path>
              </a:pathLst>
            </a:custGeom>
            <a:gradFill rotWithShape="1">
              <a:gsLst>
                <a:gs pos="0">
                  <a:srgbClr val="071121">
                    <a:alpha val="100000"/>
                  </a:srgbClr>
                </a:gs>
                <a:gs pos="50000">
                  <a:srgbClr val="4F5661">
                    <a:alpha val="78500"/>
                  </a:srgbClr>
                </a:gs>
                <a:gs pos="100000">
                  <a:srgbClr val="060F1F">
                    <a:alpha val="0"/>
                  </a:srgbClr>
                </a:gs>
              </a:gsLst>
              <a:lin ang="0"/>
            </a:gradFill>
          </p:spPr>
        </p:sp>
        <p:sp>
          <p:nvSpPr>
            <p:cNvPr id="16" name="TextBox 16"/>
            <p:cNvSpPr txBox="1"/>
            <p:nvPr/>
          </p:nvSpPr>
          <p:spPr>
            <a:xfrm>
              <a:off x="0" y="0"/>
              <a:ext cx="5390069" cy="431361"/>
            </a:xfrm>
            <a:prstGeom prst="rect">
              <a:avLst/>
            </a:prstGeom>
          </p:spPr>
          <p:txBody>
            <a:bodyPr lIns="50800" tIns="50800" rIns="50800" bIns="50800" rtlCol="0" anchor="ctr"/>
            <a:lstStyle/>
            <a:p>
              <a:pPr algn="ctr">
                <a:lnSpc>
                  <a:spcPts val="1917"/>
                </a:lnSpc>
              </a:pPr>
              <a:endParaRPr/>
            </a:p>
          </p:txBody>
        </p:sp>
      </p:grpSp>
      <p:sp>
        <p:nvSpPr>
          <p:cNvPr id="18" name="TextBox 18"/>
          <p:cNvSpPr txBox="1"/>
          <p:nvPr/>
        </p:nvSpPr>
        <p:spPr>
          <a:xfrm>
            <a:off x="1723070" y="2222286"/>
            <a:ext cx="14841857" cy="756617"/>
          </a:xfrm>
          <a:prstGeom prst="rect">
            <a:avLst/>
          </a:prstGeom>
        </p:spPr>
        <p:txBody>
          <a:bodyPr wrap="square" lIns="0" tIns="0" rIns="0" bIns="0" rtlCol="0" anchor="t">
            <a:spAutoFit/>
          </a:bodyPr>
          <a:lstStyle/>
          <a:p>
            <a:pPr algn="ctr">
              <a:lnSpc>
                <a:spcPts val="5939"/>
              </a:lnSpc>
              <a:spcBef>
                <a:spcPct val="0"/>
              </a:spcBef>
            </a:pPr>
            <a:r>
              <a:rPr lang="en-US" sz="5499" spc="692" dirty="0">
                <a:solidFill>
                  <a:srgbClr val="FFFFFF"/>
                </a:solidFill>
                <a:latin typeface="HK Modular"/>
                <a:ea typeface="HK Modular"/>
                <a:cs typeface="HK Modular"/>
                <a:sym typeface="HK Modular"/>
              </a:rPr>
              <a:t>I</a:t>
            </a:r>
            <a:r>
              <a:rPr lang="en-US" sz="5499" spc="692" smtClean="0">
                <a:solidFill>
                  <a:srgbClr val="FFFFFF"/>
                </a:solidFill>
                <a:latin typeface="HK Modular"/>
                <a:ea typeface="HK Modular"/>
                <a:cs typeface="HK Modular"/>
                <a:sym typeface="HK Modular"/>
              </a:rPr>
              <a:t>ntroduction</a:t>
            </a:r>
            <a:endParaRPr lang="en-US" sz="5499" spc="692" dirty="0">
              <a:solidFill>
                <a:srgbClr val="FFFFFF"/>
              </a:solidFill>
              <a:latin typeface="HK Modular"/>
              <a:ea typeface="HK Modular"/>
              <a:cs typeface="HK Modular"/>
              <a:sym typeface="HK Modular"/>
            </a:endParaRPr>
          </a:p>
        </p:txBody>
      </p:sp>
      <p:sp>
        <p:nvSpPr>
          <p:cNvPr id="21" name="TextBox 21"/>
          <p:cNvSpPr txBox="1"/>
          <p:nvPr/>
        </p:nvSpPr>
        <p:spPr>
          <a:xfrm>
            <a:off x="1478502" y="4369270"/>
            <a:ext cx="15330995" cy="4431983"/>
          </a:xfrm>
          <a:prstGeom prst="rect">
            <a:avLst/>
          </a:prstGeom>
        </p:spPr>
        <p:txBody>
          <a:bodyPr wrap="square" lIns="0" tIns="0" rIns="0" bIns="0" rtlCol="0" anchor="t">
            <a:spAutoFit/>
          </a:bodyPr>
          <a:lstStyle/>
          <a:p>
            <a:pPr algn="just"/>
            <a:r>
              <a:rPr lang="en-US" sz="3200" dirty="0">
                <a:solidFill>
                  <a:schemeClr val="bg2"/>
                </a:solidFill>
              </a:rPr>
              <a:t>Heart disease refers to various types of conditions that affect the heart’s structure and function. It is one of the leading causes of death globally. Common types include coronary artery disease, </a:t>
            </a:r>
            <a:r>
              <a:rPr lang="en-US" sz="3200">
                <a:solidFill>
                  <a:schemeClr val="bg2"/>
                </a:solidFill>
              </a:rPr>
              <a:t>heart </a:t>
            </a:r>
            <a:r>
              <a:rPr lang="en-US" sz="3200" smtClean="0">
                <a:solidFill>
                  <a:schemeClr val="bg2"/>
                </a:solidFill>
              </a:rPr>
              <a:t>failure. </a:t>
            </a:r>
            <a:r>
              <a:rPr lang="en-US" sz="3200" dirty="0">
                <a:solidFill>
                  <a:schemeClr val="bg2"/>
                </a:solidFill>
              </a:rPr>
              <a:t>With advancements in technology and data science, it has become possible to predict the likelihood of heart disease using machine learning models by analyzing medical parameters such as blood pressure, cholesterol levels, and more.</a:t>
            </a:r>
          </a:p>
          <a:p>
            <a:pPr algn="just"/>
            <a:r>
              <a:rPr lang="en-US" sz="3200" dirty="0">
                <a:solidFill>
                  <a:schemeClr val="bg2"/>
                </a:solidFill>
              </a:rPr>
              <a:t>This project aims to use </a:t>
            </a:r>
            <a:r>
              <a:rPr lang="en-US" sz="3200">
                <a:solidFill>
                  <a:schemeClr val="bg2"/>
                </a:solidFill>
              </a:rPr>
              <a:t>data </a:t>
            </a:r>
            <a:r>
              <a:rPr lang="en-US" sz="3200" smtClean="0">
                <a:solidFill>
                  <a:schemeClr val="bg2"/>
                </a:solidFill>
              </a:rPr>
              <a:t>analytics </a:t>
            </a:r>
            <a:r>
              <a:rPr lang="en-US" sz="3200" dirty="0">
                <a:solidFill>
                  <a:schemeClr val="bg2"/>
                </a:solidFill>
              </a:rPr>
              <a:t>to assist healthcare professionals in early detection and risk analysis of heart disease in patients. Such models can act as a decision support system and help in timely diagnosis and treatment.</a:t>
            </a:r>
            <a:endParaRPr lang="en-IN" sz="3200"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3200" dirty="0">
              <a:solidFill>
                <a:schemeClr val="bg2"/>
              </a:solidFill>
              <a:latin typeface="Times New Roman" panose="02020603050405020304" pitchFamily="18" charset="0"/>
              <a:ea typeface="Poppins Light"/>
              <a:cs typeface="Times New Roman" panose="02020603050405020304" pitchFamily="18" charset="0"/>
              <a:sym typeface="Poppins Light"/>
            </a:endParaRPr>
          </a:p>
        </p:txBody>
      </p:sp>
    </p:spTree>
  </p:cSld>
  <p:clrMapOvr>
    <a:masterClrMapping/>
  </p:clrMapOvr>
  <p:transition advClick="0" advTm="1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C54FA1D-B781-829D-F2EF-CD96DAB740F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CF70E671-F3D4-3101-E5D0-238ED4005759}"/>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4" name="TextBox 3">
            <a:extLst>
              <a:ext uri="{FF2B5EF4-FFF2-40B4-BE49-F238E27FC236}">
                <a16:creationId xmlns:a16="http://schemas.microsoft.com/office/drawing/2014/main" xmlns="" id="{EB357B68-E19D-D7CC-7DE0-19CCEAA45B0A}"/>
              </a:ext>
            </a:extLst>
          </p:cNvPr>
          <p:cNvSpPr txBox="1"/>
          <p:nvPr/>
        </p:nvSpPr>
        <p:spPr>
          <a:xfrm>
            <a:off x="6477000" y="723900"/>
            <a:ext cx="5638800" cy="769441"/>
          </a:xfrm>
          <a:prstGeom prst="rect">
            <a:avLst/>
          </a:prstGeom>
          <a:noFill/>
        </p:spPr>
        <p:txBody>
          <a:bodyPr wrap="square">
            <a:spAutoFit/>
          </a:bodyPr>
          <a:lstStyle/>
          <a:p>
            <a:r>
              <a:rPr lang="en-IN" sz="4400" b="1" u="sng" dirty="0">
                <a:solidFill>
                  <a:schemeClr val="bg2"/>
                </a:solidFill>
              </a:rPr>
              <a:t>PROBLEM STATEMENT </a:t>
            </a:r>
          </a:p>
        </p:txBody>
      </p:sp>
      <p:sp>
        <p:nvSpPr>
          <p:cNvPr id="6" name="TextBox 5">
            <a:extLst>
              <a:ext uri="{FF2B5EF4-FFF2-40B4-BE49-F238E27FC236}">
                <a16:creationId xmlns:a16="http://schemas.microsoft.com/office/drawing/2014/main" xmlns="" id="{8AA86A26-4D7C-89E4-7748-18D39A0D2C50}"/>
              </a:ext>
            </a:extLst>
          </p:cNvPr>
          <p:cNvSpPr txBox="1"/>
          <p:nvPr/>
        </p:nvSpPr>
        <p:spPr>
          <a:xfrm>
            <a:off x="2667000" y="2552700"/>
            <a:ext cx="14554200" cy="6186309"/>
          </a:xfrm>
          <a:prstGeom prst="rect">
            <a:avLst/>
          </a:prstGeom>
          <a:noFill/>
        </p:spPr>
        <p:txBody>
          <a:bodyPr wrap="square">
            <a:spAutoFit/>
          </a:bodyPr>
          <a:lstStyle/>
          <a:p>
            <a:pPr>
              <a:buNone/>
            </a:pPr>
            <a:r>
              <a:rPr lang="en-US" sz="4400" dirty="0">
                <a:solidFill>
                  <a:schemeClr val="bg2"/>
                </a:solidFill>
              </a:rPr>
              <a:t>Heart disease often goes undetected until it's too late. Traditional methods of diagnosis can be time-consuming, expensive, and dependent on specialist interpretation.</a:t>
            </a:r>
          </a:p>
          <a:p>
            <a:pPr>
              <a:buNone/>
            </a:pPr>
            <a:endParaRPr lang="en-US" sz="4400" dirty="0">
              <a:solidFill>
                <a:schemeClr val="bg2"/>
              </a:solidFill>
            </a:endParaRPr>
          </a:p>
          <a:p>
            <a:r>
              <a:rPr lang="en-US" sz="4400" b="1" dirty="0">
                <a:solidFill>
                  <a:schemeClr val="bg2"/>
                </a:solidFill>
              </a:rPr>
              <a:t>Problem:</a:t>
            </a:r>
            <a:r>
              <a:rPr lang="en-US" sz="4400" dirty="0">
                <a:solidFill>
                  <a:schemeClr val="bg2"/>
                </a:solidFill>
              </a:rPr>
              <a:t/>
            </a:r>
            <a:br>
              <a:rPr lang="en-US" sz="4400" dirty="0">
                <a:solidFill>
                  <a:schemeClr val="bg2"/>
                </a:solidFill>
              </a:rPr>
            </a:br>
            <a:r>
              <a:rPr lang="en-US" sz="4400" dirty="0">
                <a:solidFill>
                  <a:schemeClr val="bg2"/>
                </a:solidFill>
              </a:rPr>
              <a:t>There is a need for a reliable, data-driven system that can assist in the </a:t>
            </a:r>
            <a:r>
              <a:rPr lang="en-US" sz="4400" b="1" dirty="0">
                <a:solidFill>
                  <a:schemeClr val="bg2"/>
                </a:solidFill>
              </a:rPr>
              <a:t>early prediction of heart disease</a:t>
            </a:r>
            <a:r>
              <a:rPr lang="en-US" sz="4400" dirty="0">
                <a:solidFill>
                  <a:schemeClr val="bg2"/>
                </a:solidFill>
              </a:rPr>
              <a:t> based on medical attributes. A predictive system will reduce diagnostic time, improve accuracy, and help in preventive care.</a:t>
            </a:r>
          </a:p>
        </p:txBody>
      </p:sp>
    </p:spTree>
    <p:extLst>
      <p:ext uri="{BB962C8B-B14F-4D97-AF65-F5344CB8AC3E}">
        <p14:creationId xmlns:p14="http://schemas.microsoft.com/office/powerpoint/2010/main" val="3621279617"/>
      </p:ext>
    </p:extLst>
  </p:cSld>
  <p:clrMapOvr>
    <a:masterClrMapping/>
  </p:clrMapOvr>
  <p:transition advClick="0" advTm="10">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14E8CE5-399E-6BC6-9A72-68E942F2E6D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F9767946-813D-51F5-F143-E0F52F97420A}"/>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3"/>
            <a:stretch>
              <a:fillRect t="-5555" b="-5555"/>
            </a:stretch>
          </a:blipFill>
        </p:spPr>
        <p:txBody>
          <a:bodyPr/>
          <a:lstStyle/>
          <a:p>
            <a:endParaRPr lang="en-IN" dirty="0"/>
          </a:p>
        </p:txBody>
      </p:sp>
      <p:grpSp>
        <p:nvGrpSpPr>
          <p:cNvPr id="21" name="Group 21">
            <a:extLst>
              <a:ext uri="{FF2B5EF4-FFF2-40B4-BE49-F238E27FC236}">
                <a16:creationId xmlns:a16="http://schemas.microsoft.com/office/drawing/2014/main" xmlns="" id="{119C4D34-0DD8-7543-583D-E1B2CA363512}"/>
              </a:ext>
            </a:extLst>
          </p:cNvPr>
          <p:cNvGrpSpPr/>
          <p:nvPr/>
        </p:nvGrpSpPr>
        <p:grpSpPr>
          <a:xfrm>
            <a:off x="5201121" y="689917"/>
            <a:ext cx="7044816" cy="1103408"/>
            <a:chOff x="0" y="0"/>
            <a:chExt cx="1034342" cy="290609"/>
          </a:xfrm>
        </p:grpSpPr>
        <p:sp>
          <p:nvSpPr>
            <p:cNvPr id="22" name="Freeform 22">
              <a:extLst>
                <a:ext uri="{FF2B5EF4-FFF2-40B4-BE49-F238E27FC236}">
                  <a16:creationId xmlns:a16="http://schemas.microsoft.com/office/drawing/2014/main" xmlns="" id="{27AD206A-C7B9-2514-8DC7-B0E8343C4D99}"/>
                </a:ext>
              </a:extLst>
            </p:cNvPr>
            <p:cNvSpPr/>
            <p:nvPr/>
          </p:nvSpPr>
          <p:spPr>
            <a:xfrm>
              <a:off x="0" y="0"/>
              <a:ext cx="1034342" cy="290609"/>
            </a:xfrm>
            <a:custGeom>
              <a:avLst/>
              <a:gdLst/>
              <a:ahLst/>
              <a:cxnLst/>
              <a:rect l="l" t="t" r="r" b="b"/>
              <a:pathLst>
                <a:path w="1034342" h="290609">
                  <a:moveTo>
                    <a:pt x="145305" y="0"/>
                  </a:moveTo>
                  <a:lnTo>
                    <a:pt x="889037" y="0"/>
                  </a:lnTo>
                  <a:cubicBezTo>
                    <a:pt x="969287" y="0"/>
                    <a:pt x="1034342" y="65055"/>
                    <a:pt x="1034342" y="145305"/>
                  </a:cubicBezTo>
                  <a:lnTo>
                    <a:pt x="1034342" y="145305"/>
                  </a:lnTo>
                  <a:cubicBezTo>
                    <a:pt x="1034342" y="183842"/>
                    <a:pt x="1019033" y="220801"/>
                    <a:pt x="991783" y="248051"/>
                  </a:cubicBezTo>
                  <a:cubicBezTo>
                    <a:pt x="964533" y="275301"/>
                    <a:pt x="927575" y="290609"/>
                    <a:pt x="889037" y="290609"/>
                  </a:cubicBezTo>
                  <a:lnTo>
                    <a:pt x="145305" y="290609"/>
                  </a:lnTo>
                  <a:cubicBezTo>
                    <a:pt x="106768" y="290609"/>
                    <a:pt x="69809" y="275301"/>
                    <a:pt x="42559" y="248051"/>
                  </a:cubicBezTo>
                  <a:cubicBezTo>
                    <a:pt x="15309" y="220801"/>
                    <a:pt x="0" y="183842"/>
                    <a:pt x="0" y="145305"/>
                  </a:cubicBezTo>
                  <a:lnTo>
                    <a:pt x="0" y="145305"/>
                  </a:lnTo>
                  <a:cubicBezTo>
                    <a:pt x="0" y="106768"/>
                    <a:pt x="15309" y="69809"/>
                    <a:pt x="42559" y="42559"/>
                  </a:cubicBezTo>
                  <a:cubicBezTo>
                    <a:pt x="69809" y="15309"/>
                    <a:pt x="106768" y="0"/>
                    <a:pt x="145305" y="0"/>
                  </a:cubicBezTo>
                  <a:close/>
                </a:path>
              </a:pathLst>
            </a:custGeom>
            <a:gradFill rotWithShape="1">
              <a:gsLst>
                <a:gs pos="0">
                  <a:srgbClr val="071121">
                    <a:alpha val="100000"/>
                  </a:srgbClr>
                </a:gs>
                <a:gs pos="50000">
                  <a:srgbClr val="4F5661">
                    <a:alpha val="78500"/>
                  </a:srgbClr>
                </a:gs>
                <a:gs pos="100000">
                  <a:srgbClr val="060F1F">
                    <a:alpha val="0"/>
                  </a:srgbClr>
                </a:gs>
              </a:gsLst>
              <a:lin ang="0"/>
            </a:gradFill>
          </p:spPr>
        </p:sp>
        <p:sp>
          <p:nvSpPr>
            <p:cNvPr id="23" name="TextBox 23">
              <a:extLst>
                <a:ext uri="{FF2B5EF4-FFF2-40B4-BE49-F238E27FC236}">
                  <a16:creationId xmlns:a16="http://schemas.microsoft.com/office/drawing/2014/main" xmlns="" id="{32D46741-EE42-942D-5302-5DDE1702CD1D}"/>
                </a:ext>
              </a:extLst>
            </p:cNvPr>
            <p:cNvSpPr txBox="1"/>
            <p:nvPr/>
          </p:nvSpPr>
          <p:spPr>
            <a:xfrm>
              <a:off x="0" y="0"/>
              <a:ext cx="1034342" cy="290609"/>
            </a:xfrm>
            <a:prstGeom prst="rect">
              <a:avLst/>
            </a:prstGeom>
          </p:spPr>
          <p:txBody>
            <a:bodyPr lIns="50800" tIns="50800" rIns="50800" bIns="50800" rtlCol="0" anchor="ctr"/>
            <a:lstStyle/>
            <a:p>
              <a:pPr algn="ctr">
                <a:lnSpc>
                  <a:spcPts val="1917"/>
                </a:lnSpc>
              </a:pPr>
              <a:endParaRPr/>
            </a:p>
          </p:txBody>
        </p:sp>
      </p:grpSp>
      <p:sp>
        <p:nvSpPr>
          <p:cNvPr id="48" name="TextBox 27">
            <a:extLst>
              <a:ext uri="{FF2B5EF4-FFF2-40B4-BE49-F238E27FC236}">
                <a16:creationId xmlns:a16="http://schemas.microsoft.com/office/drawing/2014/main" xmlns="" id="{9229B10F-EE19-A040-18BE-8386DF16D9D5}"/>
              </a:ext>
            </a:extLst>
          </p:cNvPr>
          <p:cNvSpPr txBox="1"/>
          <p:nvPr/>
        </p:nvSpPr>
        <p:spPr>
          <a:xfrm>
            <a:off x="5926431" y="903067"/>
            <a:ext cx="8283140" cy="677108"/>
          </a:xfrm>
          <a:prstGeom prst="rect">
            <a:avLst/>
          </a:prstGeom>
        </p:spPr>
        <p:txBody>
          <a:bodyPr wrap="square" lIns="0" tIns="0" rIns="0" bIns="0" rtlCol="0" anchor="t">
            <a:spAutoFit/>
          </a:bodyPr>
          <a:lstStyle/>
          <a:p>
            <a:pPr algn="l">
              <a:spcBef>
                <a:spcPct val="0"/>
              </a:spcBef>
            </a:pPr>
            <a:r>
              <a:rPr lang="en-US" sz="4400" spc="300" dirty="0">
                <a:solidFill>
                  <a:srgbClr val="FFFFFF"/>
                </a:solidFill>
                <a:latin typeface="HK Modular"/>
                <a:ea typeface="HK Modular"/>
                <a:cs typeface="HK Modular"/>
                <a:sym typeface="HK Modular"/>
              </a:rPr>
              <a:t>DATASET</a:t>
            </a:r>
          </a:p>
        </p:txBody>
      </p:sp>
      <p:sp>
        <p:nvSpPr>
          <p:cNvPr id="4" name="TextBox 3">
            <a:extLst>
              <a:ext uri="{FF2B5EF4-FFF2-40B4-BE49-F238E27FC236}">
                <a16:creationId xmlns:a16="http://schemas.microsoft.com/office/drawing/2014/main" xmlns="" id="{02C992F8-F800-AE1B-5638-4CB4A7BE67A9}"/>
              </a:ext>
            </a:extLst>
          </p:cNvPr>
          <p:cNvSpPr txBox="1"/>
          <p:nvPr/>
        </p:nvSpPr>
        <p:spPr>
          <a:xfrm>
            <a:off x="838200" y="2171700"/>
            <a:ext cx="16687800" cy="6740307"/>
          </a:xfrm>
          <a:prstGeom prst="rect">
            <a:avLst/>
          </a:prstGeom>
          <a:noFill/>
        </p:spPr>
        <p:txBody>
          <a:bodyPr wrap="square">
            <a:spAutoFit/>
          </a:bodyPr>
          <a:lstStyle/>
          <a:p>
            <a:pPr>
              <a:buNone/>
            </a:pPr>
            <a:r>
              <a:rPr lang="en-US" sz="2400" b="1" dirty="0">
                <a:solidFill>
                  <a:schemeClr val="bg2"/>
                </a:solidFill>
              </a:rPr>
              <a:t>Key Data Points </a:t>
            </a:r>
            <a:r>
              <a:rPr lang="en-US" sz="2400" b="1">
                <a:solidFill>
                  <a:schemeClr val="bg2"/>
                </a:solidFill>
              </a:rPr>
              <a:t>Included</a:t>
            </a:r>
            <a:r>
              <a:rPr lang="en-US" sz="2400" b="1" smtClean="0">
                <a:solidFill>
                  <a:schemeClr val="bg2"/>
                </a:solidFill>
              </a:rPr>
              <a:t>:</a:t>
            </a:r>
          </a:p>
          <a:p>
            <a:pPr marL="342900" indent="-342900">
              <a:buFont typeface="Arial" pitchFamily="34" charset="0"/>
              <a:buChar char="•"/>
            </a:pPr>
            <a:r>
              <a:rPr lang="en-US" sz="2400" b="1">
                <a:solidFill>
                  <a:schemeClr val="bg1"/>
                </a:solidFill>
              </a:rPr>
              <a:t>Age:</a:t>
            </a:r>
            <a:r>
              <a:rPr lang="en-US" sz="2400">
                <a:solidFill>
                  <a:schemeClr val="bg1"/>
                </a:solidFill>
              </a:rPr>
              <a:t> The age of the patient. </a:t>
            </a:r>
            <a:endParaRPr lang="en-US" sz="2400" smtClean="0">
              <a:solidFill>
                <a:schemeClr val="bg1"/>
              </a:solidFill>
            </a:endParaRPr>
          </a:p>
          <a:p>
            <a:pPr marL="342900" indent="-342900">
              <a:buFont typeface="Arial" pitchFamily="34" charset="0"/>
              <a:buChar char="•"/>
            </a:pPr>
            <a:r>
              <a:rPr lang="en-US" sz="2400" b="1" smtClean="0">
                <a:solidFill>
                  <a:schemeClr val="bg1"/>
                </a:solidFill>
              </a:rPr>
              <a:t>Sex</a:t>
            </a:r>
            <a:r>
              <a:rPr lang="en-US" sz="2400" b="1">
                <a:solidFill>
                  <a:schemeClr val="bg1"/>
                </a:solidFill>
              </a:rPr>
              <a:t>:</a:t>
            </a:r>
            <a:r>
              <a:rPr lang="en-US" sz="2400">
                <a:solidFill>
                  <a:schemeClr val="bg1"/>
                </a:solidFill>
              </a:rPr>
              <a:t> The sex of the patient (e.g., 1 for male, 0 for female</a:t>
            </a:r>
            <a:r>
              <a:rPr lang="en-US" sz="2400" smtClean="0">
                <a:solidFill>
                  <a:schemeClr val="bg1"/>
                </a:solidFill>
              </a:rPr>
              <a:t>).</a:t>
            </a:r>
          </a:p>
          <a:p>
            <a:pPr marL="342900" indent="-342900">
              <a:buFont typeface="Arial" pitchFamily="34" charset="0"/>
              <a:buChar char="•"/>
            </a:pPr>
            <a:r>
              <a:rPr lang="en-US" sz="2400" b="1" smtClean="0">
                <a:solidFill>
                  <a:schemeClr val="bg1"/>
                </a:solidFill>
              </a:rPr>
              <a:t>Chest </a:t>
            </a:r>
            <a:r>
              <a:rPr lang="en-US" sz="2400" b="1">
                <a:solidFill>
                  <a:schemeClr val="bg1"/>
                </a:solidFill>
              </a:rPr>
              <a:t>pain type:</a:t>
            </a:r>
            <a:r>
              <a:rPr lang="en-US" sz="2400">
                <a:solidFill>
                  <a:schemeClr val="bg1"/>
                </a:solidFill>
              </a:rPr>
              <a:t> The type of chest pain experienced by the patient. This is often categorical (e.g., typical angina, atypical angina, non-anginal pain, asymptomatic). The numbers (1, 2, 3, 4) likely correspond to these categories. </a:t>
            </a:r>
            <a:endParaRPr lang="en-US" sz="2400" smtClean="0">
              <a:solidFill>
                <a:schemeClr val="bg1"/>
              </a:solidFill>
            </a:endParaRPr>
          </a:p>
          <a:p>
            <a:pPr marL="342900" indent="-342900">
              <a:buFont typeface="Arial" pitchFamily="34" charset="0"/>
              <a:buChar char="•"/>
            </a:pPr>
            <a:r>
              <a:rPr lang="en-US" sz="2400" b="1" smtClean="0">
                <a:solidFill>
                  <a:schemeClr val="bg1"/>
                </a:solidFill>
              </a:rPr>
              <a:t>BP</a:t>
            </a:r>
            <a:r>
              <a:rPr lang="en-US" sz="2400" b="1">
                <a:solidFill>
                  <a:schemeClr val="bg1"/>
                </a:solidFill>
              </a:rPr>
              <a:t>:</a:t>
            </a:r>
            <a:r>
              <a:rPr lang="en-US" sz="2400">
                <a:solidFill>
                  <a:schemeClr val="bg1"/>
                </a:solidFill>
              </a:rPr>
              <a:t> Resting blood pressure (in mm Hg). </a:t>
            </a:r>
            <a:endParaRPr lang="en-US" sz="2400" smtClean="0">
              <a:solidFill>
                <a:schemeClr val="bg1"/>
              </a:solidFill>
            </a:endParaRPr>
          </a:p>
          <a:p>
            <a:pPr marL="342900" indent="-342900">
              <a:buFont typeface="Arial" pitchFamily="34" charset="0"/>
              <a:buChar char="•"/>
            </a:pPr>
            <a:r>
              <a:rPr lang="en-US" sz="2400" b="1" smtClean="0">
                <a:solidFill>
                  <a:schemeClr val="bg1"/>
                </a:solidFill>
              </a:rPr>
              <a:t>Cholesterol</a:t>
            </a:r>
            <a:r>
              <a:rPr lang="en-US" sz="2400" b="1">
                <a:solidFill>
                  <a:schemeClr val="bg1"/>
                </a:solidFill>
              </a:rPr>
              <a:t>:</a:t>
            </a:r>
            <a:r>
              <a:rPr lang="en-US" sz="2400">
                <a:solidFill>
                  <a:schemeClr val="bg1"/>
                </a:solidFill>
              </a:rPr>
              <a:t> Serum cholesterol level (in mg/dl). </a:t>
            </a:r>
            <a:endParaRPr lang="en-US" sz="2400" smtClean="0">
              <a:solidFill>
                <a:schemeClr val="bg1"/>
              </a:solidFill>
            </a:endParaRPr>
          </a:p>
          <a:p>
            <a:pPr marL="342900" indent="-342900">
              <a:buFont typeface="Arial" pitchFamily="34" charset="0"/>
              <a:buChar char="•"/>
            </a:pPr>
            <a:r>
              <a:rPr lang="en-US" sz="2400" b="1" smtClean="0">
                <a:solidFill>
                  <a:schemeClr val="bg1"/>
                </a:solidFill>
              </a:rPr>
              <a:t>FBS </a:t>
            </a:r>
            <a:r>
              <a:rPr lang="en-US" sz="2400" b="1">
                <a:solidFill>
                  <a:schemeClr val="bg1"/>
                </a:solidFill>
              </a:rPr>
              <a:t>over 120:</a:t>
            </a:r>
            <a:r>
              <a:rPr lang="en-US" sz="2400">
                <a:solidFill>
                  <a:schemeClr val="bg1"/>
                </a:solidFill>
              </a:rPr>
              <a:t> Fasting blood sugar &gt; 120 mg/dl (1 = true, 0 = false). </a:t>
            </a:r>
            <a:endParaRPr lang="en-US" sz="2400" smtClean="0">
              <a:solidFill>
                <a:schemeClr val="bg1"/>
              </a:solidFill>
            </a:endParaRPr>
          </a:p>
          <a:p>
            <a:pPr marL="342900" indent="-342900">
              <a:buFont typeface="Arial" pitchFamily="34" charset="0"/>
              <a:buChar char="•"/>
            </a:pPr>
            <a:r>
              <a:rPr lang="en-US" sz="2400" b="1" smtClean="0">
                <a:solidFill>
                  <a:schemeClr val="bg1"/>
                </a:solidFill>
              </a:rPr>
              <a:t>EKG </a:t>
            </a:r>
            <a:r>
              <a:rPr lang="en-US" sz="2400" b="1">
                <a:solidFill>
                  <a:schemeClr val="bg1"/>
                </a:solidFill>
              </a:rPr>
              <a:t>results:</a:t>
            </a:r>
            <a:r>
              <a:rPr lang="en-US" sz="2400">
                <a:solidFill>
                  <a:schemeClr val="bg1"/>
                </a:solidFill>
              </a:rPr>
              <a:t> Resting electrocardiographic results. The numbers (0, 1, 2) likely represent different categories </a:t>
            </a:r>
            <a:r>
              <a:rPr lang="en-US" sz="2400" b="1" smtClean="0">
                <a:solidFill>
                  <a:schemeClr val="bg1"/>
                </a:solidFill>
              </a:rPr>
              <a:t>Max </a:t>
            </a:r>
            <a:r>
              <a:rPr lang="en-US" sz="2400" b="1">
                <a:solidFill>
                  <a:schemeClr val="bg1"/>
                </a:solidFill>
              </a:rPr>
              <a:t>HR:</a:t>
            </a:r>
            <a:r>
              <a:rPr lang="en-US" sz="2400">
                <a:solidFill>
                  <a:schemeClr val="bg1"/>
                </a:solidFill>
              </a:rPr>
              <a:t> Maximum heart rate achieved</a:t>
            </a:r>
            <a:r>
              <a:rPr lang="en-US" sz="2400" smtClean="0">
                <a:solidFill>
                  <a:schemeClr val="bg1"/>
                </a:solidFill>
              </a:rPr>
              <a:t>.</a:t>
            </a:r>
          </a:p>
          <a:p>
            <a:pPr marL="342900" indent="-342900">
              <a:buFont typeface="Arial" pitchFamily="34" charset="0"/>
              <a:buChar char="•"/>
            </a:pPr>
            <a:r>
              <a:rPr lang="en-US" sz="2400" smtClean="0">
                <a:solidFill>
                  <a:schemeClr val="bg1"/>
                </a:solidFill>
              </a:rPr>
              <a:t> </a:t>
            </a:r>
            <a:r>
              <a:rPr lang="en-US" sz="2400" b="1">
                <a:solidFill>
                  <a:schemeClr val="bg1"/>
                </a:solidFill>
              </a:rPr>
              <a:t>Exercise angina:</a:t>
            </a:r>
            <a:r>
              <a:rPr lang="en-US" sz="2400">
                <a:solidFill>
                  <a:schemeClr val="bg1"/>
                </a:solidFill>
              </a:rPr>
              <a:t> Exercise-induced angina (1 = yes, 0 = no). </a:t>
            </a:r>
            <a:endParaRPr lang="en-US" sz="2400" smtClean="0">
              <a:solidFill>
                <a:schemeClr val="bg1"/>
              </a:solidFill>
            </a:endParaRPr>
          </a:p>
          <a:p>
            <a:pPr marL="342900" indent="-342900">
              <a:buFont typeface="Arial" pitchFamily="34" charset="0"/>
              <a:buChar char="•"/>
            </a:pPr>
            <a:r>
              <a:rPr lang="en-US" sz="2400" b="1" smtClean="0">
                <a:solidFill>
                  <a:schemeClr val="bg1"/>
                </a:solidFill>
              </a:rPr>
              <a:t>ST </a:t>
            </a:r>
            <a:r>
              <a:rPr lang="en-US" sz="2400" b="1">
                <a:solidFill>
                  <a:schemeClr val="bg1"/>
                </a:solidFill>
              </a:rPr>
              <a:t>depression:</a:t>
            </a:r>
            <a:r>
              <a:rPr lang="en-US" sz="2400">
                <a:solidFill>
                  <a:schemeClr val="bg1"/>
                </a:solidFill>
              </a:rPr>
              <a:t> ST depression induced by exercise relative to rest. </a:t>
            </a:r>
            <a:endParaRPr lang="en-US" sz="2400" smtClean="0">
              <a:solidFill>
                <a:schemeClr val="bg1"/>
              </a:solidFill>
            </a:endParaRPr>
          </a:p>
          <a:p>
            <a:pPr marL="342900" indent="-342900">
              <a:buFont typeface="Arial" pitchFamily="34" charset="0"/>
              <a:buChar char="•"/>
            </a:pPr>
            <a:r>
              <a:rPr lang="en-US" sz="2400" b="1" smtClean="0">
                <a:solidFill>
                  <a:schemeClr val="bg1"/>
                </a:solidFill>
              </a:rPr>
              <a:t>Slope </a:t>
            </a:r>
            <a:r>
              <a:rPr lang="en-US" sz="2400" b="1">
                <a:solidFill>
                  <a:schemeClr val="bg1"/>
                </a:solidFill>
              </a:rPr>
              <a:t>of ST:</a:t>
            </a:r>
            <a:r>
              <a:rPr lang="en-US" sz="2400">
                <a:solidFill>
                  <a:schemeClr val="bg1"/>
                </a:solidFill>
              </a:rPr>
              <a:t> The slope of the peak exercise ST segment. The numbers (1, 2, 3) likely represent different slopes (e.g., upsloping, flat, downsloping). </a:t>
            </a:r>
            <a:endParaRPr lang="en-US" sz="2400" smtClean="0">
              <a:solidFill>
                <a:schemeClr val="bg1"/>
              </a:solidFill>
            </a:endParaRPr>
          </a:p>
          <a:p>
            <a:pPr marL="342900" indent="-342900">
              <a:buFont typeface="Arial" pitchFamily="34" charset="0"/>
              <a:buChar char="•"/>
            </a:pPr>
            <a:r>
              <a:rPr lang="en-US" sz="2400" b="1" smtClean="0">
                <a:solidFill>
                  <a:schemeClr val="bg1"/>
                </a:solidFill>
              </a:rPr>
              <a:t>Number </a:t>
            </a:r>
            <a:r>
              <a:rPr lang="en-US" sz="2400" b="1">
                <a:solidFill>
                  <a:schemeClr val="bg1"/>
                </a:solidFill>
              </a:rPr>
              <a:t>of vessels fluro:</a:t>
            </a:r>
            <a:r>
              <a:rPr lang="en-US" sz="2400">
                <a:solidFill>
                  <a:schemeClr val="bg1"/>
                </a:solidFill>
              </a:rPr>
              <a:t> Number of major vessels (0-3) colored by fluoroscopy</a:t>
            </a:r>
            <a:r>
              <a:rPr lang="en-US" sz="2400" smtClean="0">
                <a:solidFill>
                  <a:schemeClr val="bg1"/>
                </a:solidFill>
              </a:rPr>
              <a:t>.</a:t>
            </a:r>
          </a:p>
          <a:p>
            <a:pPr marL="342900" indent="-342900">
              <a:buFont typeface="Arial" pitchFamily="34" charset="0"/>
              <a:buChar char="•"/>
            </a:pPr>
            <a:r>
              <a:rPr lang="en-US" sz="2400" smtClean="0">
                <a:solidFill>
                  <a:schemeClr val="bg1"/>
                </a:solidFill>
              </a:rPr>
              <a:t> </a:t>
            </a:r>
            <a:r>
              <a:rPr lang="en-US" sz="2400" b="1">
                <a:solidFill>
                  <a:schemeClr val="bg1"/>
                </a:solidFill>
              </a:rPr>
              <a:t>Thallium:</a:t>
            </a:r>
            <a:r>
              <a:rPr lang="en-US" sz="2400">
                <a:solidFill>
                  <a:schemeClr val="bg1"/>
                </a:solidFill>
              </a:rPr>
              <a:t> A thallium heart scan result. The numbers (e.g., 3, 6, 7) likely represent different outcomes</a:t>
            </a:r>
            <a:r>
              <a:rPr lang="en-US" sz="2400" smtClean="0">
                <a:solidFill>
                  <a:schemeClr val="bg1"/>
                </a:solidFill>
              </a:rPr>
              <a:t>.</a:t>
            </a:r>
          </a:p>
          <a:p>
            <a:pPr marL="342900" indent="-342900">
              <a:buFont typeface="Arial" pitchFamily="34" charset="0"/>
              <a:buChar char="•"/>
            </a:pPr>
            <a:r>
              <a:rPr lang="en-US" sz="2400" smtClean="0">
                <a:solidFill>
                  <a:schemeClr val="bg1"/>
                </a:solidFill>
              </a:rPr>
              <a:t> </a:t>
            </a:r>
            <a:r>
              <a:rPr lang="en-US" sz="2400" b="1">
                <a:solidFill>
                  <a:schemeClr val="bg1"/>
                </a:solidFill>
              </a:rPr>
              <a:t>Heart Disease:</a:t>
            </a:r>
            <a:r>
              <a:rPr lang="en-US" sz="2400">
                <a:solidFill>
                  <a:schemeClr val="bg1"/>
                </a:solidFill>
              </a:rPr>
              <a:t> An indicator of the presence or absence of heart disease. "Presence" likely indicates the patient has heart disease, and "Absence" indicates they do not. The numbers (e.g., 0, 1) are also commonly used for this (e.g., 1 for presence, 0 for absence).</a:t>
            </a:r>
            <a:endParaRPr lang="en-US" sz="2400" b="1" dirty="0">
              <a:solidFill>
                <a:schemeClr val="bg1"/>
              </a:solidFill>
            </a:endParaRPr>
          </a:p>
        </p:txBody>
      </p:sp>
    </p:spTree>
    <p:extLst>
      <p:ext uri="{BB962C8B-B14F-4D97-AF65-F5344CB8AC3E}">
        <p14:creationId xmlns:p14="http://schemas.microsoft.com/office/powerpoint/2010/main" val="2377045933"/>
      </p:ext>
    </p:extLst>
  </p:cSld>
  <p:clrMapOvr>
    <a:masterClrMapping/>
  </p:clrMapOvr>
  <p:transition advClick="0" advTm="1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C808B0-7DA0-80BF-1B94-324C9EA325C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2A2AAFB1-228C-F9D4-A609-C456908381E9}"/>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23" name="Freeform 23">
            <a:extLst>
              <a:ext uri="{FF2B5EF4-FFF2-40B4-BE49-F238E27FC236}">
                <a16:creationId xmlns:a16="http://schemas.microsoft.com/office/drawing/2014/main" xmlns="" id="{3D3FBC3D-985F-B372-C513-199794CFA3CB}"/>
              </a:ext>
            </a:extLst>
          </p:cNvPr>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pic>
        <p:nvPicPr>
          <p:cNvPr id="4" name="Picture 3">
            <a:extLst>
              <a:ext uri="{FF2B5EF4-FFF2-40B4-BE49-F238E27FC236}">
                <a16:creationId xmlns:a16="http://schemas.microsoft.com/office/drawing/2014/main" xmlns="" id="{0204CC22-3C94-4350-ED39-C04B042DEAB1}"/>
              </a:ext>
            </a:extLst>
          </p:cNvPr>
          <p:cNvPicPr>
            <a:picLocks noChangeAspect="1"/>
          </p:cNvPicPr>
          <p:nvPr/>
        </p:nvPicPr>
        <p:blipFill>
          <a:blip r:embed="rId5"/>
          <a:stretch>
            <a:fillRect/>
          </a:stretch>
        </p:blipFill>
        <p:spPr>
          <a:xfrm>
            <a:off x="9982200" y="2324100"/>
            <a:ext cx="7954761" cy="5638800"/>
          </a:xfrm>
          <a:prstGeom prst="rect">
            <a:avLst/>
          </a:prstGeom>
        </p:spPr>
      </p:pic>
      <p:sp>
        <p:nvSpPr>
          <p:cNvPr id="3" name="Title 2"/>
          <p:cNvSpPr>
            <a:spLocks noGrp="1"/>
          </p:cNvSpPr>
          <p:nvPr>
            <p:ph type="title"/>
          </p:nvPr>
        </p:nvSpPr>
        <p:spPr>
          <a:xfrm>
            <a:off x="552450" y="1017588"/>
            <a:ext cx="8229600" cy="1143000"/>
          </a:xfrm>
        </p:spPr>
        <p:txBody>
          <a:bodyPr/>
          <a:lstStyle/>
          <a:p>
            <a:r>
              <a:rPr lang="en-US" smtClean="0">
                <a:solidFill>
                  <a:schemeClr val="bg1"/>
                </a:solidFill>
              </a:rPr>
              <a:t>DATA VISUALIZATION</a:t>
            </a:r>
            <a:endParaRPr lang="en-IN">
              <a:solidFill>
                <a:schemeClr val="bg1"/>
              </a:solidFill>
            </a:endParaRPr>
          </a:p>
        </p:txBody>
      </p:sp>
      <p:sp>
        <p:nvSpPr>
          <p:cNvPr id="5" name="Content Placeholder 4"/>
          <p:cNvSpPr>
            <a:spLocks noGrp="1"/>
          </p:cNvSpPr>
          <p:nvPr>
            <p:ph idx="1"/>
          </p:nvPr>
        </p:nvSpPr>
        <p:spPr>
          <a:xfrm>
            <a:off x="457200" y="3162300"/>
            <a:ext cx="8991600" cy="5334000"/>
          </a:xfrm>
        </p:spPr>
        <p:txBody>
          <a:bodyPr/>
          <a:lstStyle/>
          <a:p>
            <a:r>
              <a:rPr lang="en-US">
                <a:solidFill>
                  <a:schemeClr val="bg1"/>
                </a:solidFill>
              </a:rPr>
              <a:t>It’s an bar chart comparing how many patients fall into two groups:</a:t>
            </a:r>
          </a:p>
          <a:p>
            <a:r>
              <a:rPr lang="en-US" b="1">
                <a:solidFill>
                  <a:schemeClr val="bg1"/>
                </a:solidFill>
              </a:rPr>
              <a:t>Absence of heart disease</a:t>
            </a:r>
            <a:r>
              <a:rPr lang="en-US">
                <a:solidFill>
                  <a:schemeClr val="bg1"/>
                </a:solidFill>
              </a:rPr>
              <a:t> – about 150 patients (red bar)</a:t>
            </a:r>
          </a:p>
          <a:p>
            <a:r>
              <a:rPr lang="en-US" b="1">
                <a:solidFill>
                  <a:schemeClr val="bg1"/>
                </a:solidFill>
              </a:rPr>
              <a:t>Presence of heart disease</a:t>
            </a:r>
            <a:r>
              <a:rPr lang="en-US">
                <a:solidFill>
                  <a:schemeClr val="bg1"/>
                </a:solidFill>
              </a:rPr>
              <a:t> – about 120 patients (green bar)</a:t>
            </a:r>
          </a:p>
          <a:p>
            <a:r>
              <a:rPr lang="en-US">
                <a:solidFill>
                  <a:schemeClr val="bg1"/>
                </a:solidFill>
              </a:rPr>
              <a:t>So, in this dataset there are roughly 30 more people without heart disease than with it</a:t>
            </a:r>
            <a:endParaRPr lang="en-IN"/>
          </a:p>
        </p:txBody>
      </p:sp>
    </p:spTree>
    <p:extLst>
      <p:ext uri="{BB962C8B-B14F-4D97-AF65-F5344CB8AC3E}">
        <p14:creationId xmlns:p14="http://schemas.microsoft.com/office/powerpoint/2010/main" val="2985485919"/>
      </p:ext>
    </p:extLst>
  </p:cSld>
  <p:clrMapOvr>
    <a:masterClrMapping/>
  </p:clrMapOvr>
  <p:transition advClick="0" advTm="10">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58716F0-1B13-022B-EDF0-C71FC3E5F50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ABD8CC28-FB01-05C7-6978-EB14E10D315C}"/>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23" name="Freeform 23">
            <a:extLst>
              <a:ext uri="{FF2B5EF4-FFF2-40B4-BE49-F238E27FC236}">
                <a16:creationId xmlns:a16="http://schemas.microsoft.com/office/drawing/2014/main" xmlns="" id="{650585A5-3AD8-14F8-FB5D-7D3CDDEBC41D}"/>
              </a:ext>
            </a:extLst>
          </p:cNvPr>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pic>
        <p:nvPicPr>
          <p:cNvPr id="5" name="Picture 4">
            <a:extLst>
              <a:ext uri="{FF2B5EF4-FFF2-40B4-BE49-F238E27FC236}">
                <a16:creationId xmlns:a16="http://schemas.microsoft.com/office/drawing/2014/main" xmlns="" id="{1830E4D9-163E-C72A-E683-8A1FE2E2B9BF}"/>
              </a:ext>
            </a:extLst>
          </p:cNvPr>
          <p:cNvPicPr>
            <a:picLocks noChangeAspect="1"/>
          </p:cNvPicPr>
          <p:nvPr/>
        </p:nvPicPr>
        <p:blipFill>
          <a:blip r:embed="rId5"/>
          <a:stretch>
            <a:fillRect/>
          </a:stretch>
        </p:blipFill>
        <p:spPr>
          <a:xfrm>
            <a:off x="9601200" y="1431750"/>
            <a:ext cx="8096250" cy="6127339"/>
          </a:xfrm>
          <a:prstGeom prst="rect">
            <a:avLst/>
          </a:prstGeom>
        </p:spPr>
      </p:pic>
      <p:sp>
        <p:nvSpPr>
          <p:cNvPr id="4" name="Content Placeholder 3"/>
          <p:cNvSpPr>
            <a:spLocks noGrp="1"/>
          </p:cNvSpPr>
          <p:nvPr>
            <p:ph idx="1"/>
          </p:nvPr>
        </p:nvSpPr>
        <p:spPr>
          <a:xfrm>
            <a:off x="457200" y="1600200"/>
            <a:ext cx="8686800" cy="4525963"/>
          </a:xfrm>
        </p:spPr>
        <p:txBody>
          <a:bodyPr>
            <a:normAutofit fontScale="92500" lnSpcReduction="10000"/>
          </a:bodyPr>
          <a:lstStyle/>
          <a:p>
            <a:r>
              <a:rPr lang="en-US" b="1">
                <a:solidFill>
                  <a:schemeClr val="bg1"/>
                </a:solidFill>
              </a:rPr>
              <a:t>Chart type</a:t>
            </a:r>
            <a:r>
              <a:rPr lang="en-US">
                <a:solidFill>
                  <a:schemeClr val="bg1"/>
                </a:solidFill>
              </a:rPr>
              <a:t/>
            </a:r>
            <a:br>
              <a:rPr lang="en-US">
                <a:solidFill>
                  <a:schemeClr val="bg1"/>
                </a:solidFill>
              </a:rPr>
            </a:br>
            <a:r>
              <a:rPr lang="en-US" smtClean="0">
                <a:solidFill>
                  <a:schemeClr val="bg1"/>
                </a:solidFill>
              </a:rPr>
              <a:t>A </a:t>
            </a:r>
            <a:r>
              <a:rPr lang="en-US">
                <a:solidFill>
                  <a:schemeClr val="bg1"/>
                </a:solidFill>
              </a:rPr>
              <a:t>grouped bar chart titled </a:t>
            </a:r>
            <a:r>
              <a:rPr lang="en-US" b="1">
                <a:solidFill>
                  <a:schemeClr val="bg1"/>
                </a:solidFill>
              </a:rPr>
              <a:t>“Heart Disease Distribution by Gender.</a:t>
            </a:r>
          </a:p>
          <a:p>
            <a:pPr marL="0" indent="0">
              <a:buNone/>
            </a:pPr>
            <a:r>
              <a:rPr lang="en-US">
                <a:solidFill>
                  <a:schemeClr val="bg1"/>
                </a:solidFill>
              </a:rPr>
              <a:t/>
            </a:r>
            <a:br>
              <a:rPr lang="en-US">
                <a:solidFill>
                  <a:schemeClr val="bg1"/>
                </a:solidFill>
              </a:rPr>
            </a:br>
            <a:r>
              <a:rPr lang="en-US">
                <a:solidFill>
                  <a:schemeClr val="bg1"/>
                </a:solidFill>
              </a:rPr>
              <a:t>- </a:t>
            </a:r>
            <a:r>
              <a:rPr lang="en-US" b="1">
                <a:solidFill>
                  <a:schemeClr val="bg1"/>
                </a:solidFill>
              </a:rPr>
              <a:t>X‑axis:</a:t>
            </a:r>
            <a:r>
              <a:rPr lang="en-US">
                <a:solidFill>
                  <a:schemeClr val="bg1"/>
                </a:solidFill>
              </a:rPr>
              <a:t> Gender categories, but they’re repeated twice</a:t>
            </a:r>
            <a:r>
              <a:rPr lang="en-US" smtClean="0">
                <a:solidFill>
                  <a:schemeClr val="bg1"/>
                </a:solidFill>
              </a:rPr>
              <a:t>—  one </a:t>
            </a:r>
            <a:r>
              <a:rPr lang="en-US">
                <a:solidFill>
                  <a:schemeClr val="bg1"/>
                </a:solidFill>
              </a:rPr>
              <a:t>set for “Absence” and one set for “Presence,” so the tick labels look like “Female (Absence), Female (Presence), Male (Presence), Male (Absence).”</a:t>
            </a:r>
            <a:br>
              <a:rPr lang="en-US">
                <a:solidFill>
                  <a:schemeClr val="bg1"/>
                </a:solidFill>
              </a:rPr>
            </a:br>
            <a:r>
              <a:rPr lang="en-US">
                <a:solidFill>
                  <a:schemeClr val="bg1"/>
                </a:solidFill>
              </a:rPr>
              <a:t>- </a:t>
            </a:r>
            <a:r>
              <a:rPr lang="en-US" b="1">
                <a:solidFill>
                  <a:schemeClr val="bg1"/>
                </a:solidFill>
              </a:rPr>
              <a:t>Y‑axis:</a:t>
            </a:r>
            <a:r>
              <a:rPr lang="en-US">
                <a:solidFill>
                  <a:schemeClr val="bg1"/>
                </a:solidFill>
              </a:rPr>
              <a:t> Patient count.</a:t>
            </a:r>
          </a:p>
          <a:p>
            <a:pPr marL="0" indent="0">
              <a:buNone/>
            </a:pPr>
            <a:endParaRPr lang="en-US">
              <a:solidFill>
                <a:schemeClr val="bg1"/>
              </a:solidFill>
            </a:endParaRPr>
          </a:p>
          <a:p>
            <a:endParaRPr lang="en-IN"/>
          </a:p>
        </p:txBody>
      </p:sp>
    </p:spTree>
    <p:extLst>
      <p:ext uri="{BB962C8B-B14F-4D97-AF65-F5344CB8AC3E}">
        <p14:creationId xmlns:p14="http://schemas.microsoft.com/office/powerpoint/2010/main" val="107321110"/>
      </p:ext>
    </p:extLst>
  </p:cSld>
  <p:clrMapOvr>
    <a:masterClrMapping/>
  </p:clrMapOvr>
  <p:transition advClick="0" advTm="1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936CEA-903B-B9BF-0C31-2FED6BB8A68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4115A074-72A7-0B77-E9B0-68132529FD39}"/>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23" name="Freeform 23">
            <a:extLst>
              <a:ext uri="{FF2B5EF4-FFF2-40B4-BE49-F238E27FC236}">
                <a16:creationId xmlns:a16="http://schemas.microsoft.com/office/drawing/2014/main" xmlns="" id="{FAE9D1EC-E7FB-3D8D-6884-3E8700B28A3A}"/>
              </a:ext>
            </a:extLst>
          </p:cNvPr>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pic>
        <p:nvPicPr>
          <p:cNvPr id="1025" name="Picture 1">
            <a:extLst>
              <a:ext uri="{FF2B5EF4-FFF2-40B4-BE49-F238E27FC236}">
                <a16:creationId xmlns:a16="http://schemas.microsoft.com/office/drawing/2014/main" xmlns="" id="{B794828D-BC71-6C6D-D678-4A436F95E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2600" y="1491732"/>
            <a:ext cx="8345412" cy="5401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xmlns="" id="{F235C96F-C832-BFBB-45FB-E09328AD9F98}"/>
              </a:ext>
            </a:extLst>
          </p:cNvPr>
          <p:cNvSpPr>
            <a:spLocks noChangeArrowheads="1"/>
          </p:cNvSpPr>
          <p:nvPr/>
        </p:nvSpPr>
        <p:spPr bwMode="auto">
          <a:xfrm>
            <a:off x="2476499" y="561550"/>
            <a:ext cx="299840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p:txBody>
          <a:bodyPr>
            <a:normAutofit fontScale="92500" lnSpcReduction="10000"/>
          </a:bodyPr>
          <a:lstStyle/>
          <a:p>
            <a:r>
              <a:rPr lang="en-US" b="1" smtClean="0">
                <a:solidFill>
                  <a:schemeClr val="bg1"/>
                </a:solidFill>
              </a:rPr>
              <a:t>The </a:t>
            </a:r>
            <a:r>
              <a:rPr lang="en-US" b="1">
                <a:solidFill>
                  <a:schemeClr val="bg1"/>
                </a:solidFill>
              </a:rPr>
              <a:t>line chart shows</a:t>
            </a:r>
          </a:p>
          <a:p>
            <a:r>
              <a:rPr lang="en-US" b="1">
                <a:solidFill>
                  <a:schemeClr val="bg1"/>
                </a:solidFill>
              </a:rPr>
              <a:t>Title:</a:t>
            </a:r>
            <a:r>
              <a:rPr lang="en-US">
                <a:solidFill>
                  <a:schemeClr val="bg1"/>
                </a:solidFill>
              </a:rPr>
              <a:t> </a:t>
            </a:r>
            <a:r>
              <a:rPr lang="en-US" i="1">
                <a:solidFill>
                  <a:schemeClr val="bg1"/>
                </a:solidFill>
              </a:rPr>
              <a:t>Heart Disease Presence by Age</a:t>
            </a:r>
            <a:endParaRPr lang="en-US">
              <a:solidFill>
                <a:schemeClr val="bg1"/>
              </a:solidFill>
            </a:endParaRPr>
          </a:p>
          <a:p>
            <a:r>
              <a:rPr lang="en-US" b="1">
                <a:solidFill>
                  <a:schemeClr val="bg1"/>
                </a:solidFill>
              </a:rPr>
              <a:t>X‑axis:</a:t>
            </a:r>
            <a:r>
              <a:rPr lang="en-US">
                <a:solidFill>
                  <a:schemeClr val="bg1"/>
                </a:solidFill>
              </a:rPr>
              <a:t> Patient age (roughly 35 – 75 years).</a:t>
            </a:r>
          </a:p>
          <a:p>
            <a:r>
              <a:rPr lang="en-US" b="1">
                <a:solidFill>
                  <a:schemeClr val="bg1"/>
                </a:solidFill>
              </a:rPr>
              <a:t>Y‑axis:</a:t>
            </a:r>
            <a:r>
              <a:rPr lang="en-US">
                <a:solidFill>
                  <a:schemeClr val="bg1"/>
                </a:solidFill>
              </a:rPr>
              <a:t> Number of diagnosed heart‑disease cases at each exact age</a:t>
            </a:r>
            <a:r>
              <a:rPr lang="en-US" smtClean="0">
                <a:solidFill>
                  <a:schemeClr val="bg1"/>
                </a:solidFill>
              </a:rPr>
              <a:t>.</a:t>
            </a:r>
          </a:p>
          <a:p>
            <a:pPr marL="0" indent="0">
              <a:buNone/>
            </a:pPr>
            <a:endParaRPr lang="en-US">
              <a:solidFill>
                <a:schemeClr val="bg1"/>
              </a:solidFill>
            </a:endParaRPr>
          </a:p>
          <a:p>
            <a:r>
              <a:rPr lang="en-US" smtClean="0">
                <a:solidFill>
                  <a:schemeClr val="bg1"/>
                </a:solidFill>
              </a:rPr>
              <a:t>Heart‑disease </a:t>
            </a:r>
            <a:r>
              <a:rPr lang="en-US">
                <a:solidFill>
                  <a:schemeClr val="bg1"/>
                </a:solidFill>
              </a:rPr>
              <a:t>diagnoses are rare before 50, surge in the late‑50s and early‑60s, and then gradually taper as age increases past the mid‑60s.</a:t>
            </a:r>
          </a:p>
          <a:p>
            <a:endParaRPr lang="en-US"/>
          </a:p>
          <a:p>
            <a:pPr marL="0" indent="0">
              <a:buNone/>
            </a:pPr>
            <a:endParaRPr lang="en-US">
              <a:solidFill>
                <a:schemeClr val="bg1"/>
              </a:solidFill>
            </a:endParaRPr>
          </a:p>
          <a:p>
            <a:pPr marL="0" indent="0">
              <a:buNone/>
            </a:pPr>
            <a:endParaRPr lang="en-IN">
              <a:solidFill>
                <a:schemeClr val="bg1"/>
              </a:solidFill>
            </a:endParaRPr>
          </a:p>
        </p:txBody>
      </p:sp>
    </p:spTree>
    <p:extLst>
      <p:ext uri="{BB962C8B-B14F-4D97-AF65-F5344CB8AC3E}">
        <p14:creationId xmlns:p14="http://schemas.microsoft.com/office/powerpoint/2010/main" val="3602263333"/>
      </p:ext>
    </p:extLst>
  </p:cSld>
  <p:clrMapOvr>
    <a:masterClrMapping/>
  </p:clrMapOvr>
  <p:transition advClick="0" advTm="10">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CDB9502-6FC2-54A8-9726-2B5424C7C7C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7B693696-51C6-79B7-888C-9FECF0933CF6}"/>
              </a:ext>
            </a:extLst>
          </p:cNvPr>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23" name="Freeform 23">
            <a:extLst>
              <a:ext uri="{FF2B5EF4-FFF2-40B4-BE49-F238E27FC236}">
                <a16:creationId xmlns:a16="http://schemas.microsoft.com/office/drawing/2014/main" xmlns="" id="{F9BE6171-0F32-9329-B8BB-FA2375615C04}"/>
              </a:ext>
            </a:extLst>
          </p:cNvPr>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sp>
        <p:nvSpPr>
          <p:cNvPr id="3" name="Rectangle 2">
            <a:extLst>
              <a:ext uri="{FF2B5EF4-FFF2-40B4-BE49-F238E27FC236}">
                <a16:creationId xmlns:a16="http://schemas.microsoft.com/office/drawing/2014/main" xmlns="" id="{2643F3B3-E7B9-A582-7ED3-F89CC99D5642}"/>
              </a:ext>
            </a:extLst>
          </p:cNvPr>
          <p:cNvSpPr>
            <a:spLocks noChangeArrowheads="1"/>
          </p:cNvSpPr>
          <p:nvPr/>
        </p:nvSpPr>
        <p:spPr bwMode="auto">
          <a:xfrm>
            <a:off x="2476499" y="561550"/>
            <a:ext cx="299840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88C31106-EE27-34BB-C338-291F96C1CD62}"/>
              </a:ext>
            </a:extLst>
          </p:cNvPr>
          <p:cNvPicPr>
            <a:picLocks noChangeAspect="1"/>
          </p:cNvPicPr>
          <p:nvPr/>
        </p:nvPicPr>
        <p:blipFill>
          <a:blip r:embed="rId5"/>
          <a:stretch>
            <a:fillRect/>
          </a:stretch>
        </p:blipFill>
        <p:spPr>
          <a:xfrm>
            <a:off x="9448800" y="2002798"/>
            <a:ext cx="8629306" cy="5883902"/>
          </a:xfrm>
          <a:prstGeom prst="rect">
            <a:avLst/>
          </a:prstGeom>
        </p:spPr>
      </p:pic>
      <p:sp>
        <p:nvSpPr>
          <p:cNvPr id="8" name="Content Placeholder 7"/>
          <p:cNvSpPr>
            <a:spLocks noGrp="1"/>
          </p:cNvSpPr>
          <p:nvPr>
            <p:ph idx="1"/>
          </p:nvPr>
        </p:nvSpPr>
        <p:spPr>
          <a:xfrm>
            <a:off x="533400" y="1790701"/>
            <a:ext cx="8229600" cy="6096000"/>
          </a:xfrm>
        </p:spPr>
        <p:txBody>
          <a:bodyPr>
            <a:normAutofit lnSpcReduction="10000"/>
          </a:bodyPr>
          <a:lstStyle/>
          <a:p>
            <a:pPr marL="0" indent="0">
              <a:buNone/>
            </a:pPr>
            <a:r>
              <a:rPr lang="en-US" b="1">
                <a:solidFill>
                  <a:schemeClr val="bg1"/>
                </a:solidFill>
              </a:rPr>
              <a:t>Scatter </a:t>
            </a:r>
            <a:r>
              <a:rPr lang="en-US" b="1" smtClean="0">
                <a:solidFill>
                  <a:schemeClr val="bg1"/>
                </a:solidFill>
              </a:rPr>
              <a:t>chart</a:t>
            </a:r>
          </a:p>
          <a:p>
            <a:pPr marL="0" indent="0">
              <a:buNone/>
            </a:pPr>
            <a:endParaRPr lang="en-US" b="1">
              <a:solidFill>
                <a:schemeClr val="bg1"/>
              </a:solidFill>
            </a:endParaRPr>
          </a:p>
          <a:p>
            <a:r>
              <a:rPr lang="en-US" b="1" smtClean="0">
                <a:solidFill>
                  <a:schemeClr val="bg1"/>
                </a:solidFill>
              </a:rPr>
              <a:t>X‑axis </a:t>
            </a:r>
            <a:r>
              <a:rPr lang="en-US" b="1">
                <a:solidFill>
                  <a:schemeClr val="bg1"/>
                </a:solidFill>
              </a:rPr>
              <a:t>– Age:</a:t>
            </a:r>
            <a:r>
              <a:rPr lang="en-US">
                <a:solidFill>
                  <a:schemeClr val="bg1"/>
                </a:solidFill>
              </a:rPr>
              <a:t> Patients span roughly 30 to 75 years old.</a:t>
            </a:r>
          </a:p>
          <a:p>
            <a:r>
              <a:rPr lang="en-US" b="1">
                <a:solidFill>
                  <a:schemeClr val="bg1"/>
                </a:solidFill>
              </a:rPr>
              <a:t>Y‑axis – Cholesterol:</a:t>
            </a:r>
            <a:r>
              <a:rPr lang="en-US">
                <a:solidFill>
                  <a:schemeClr val="bg1"/>
                </a:solidFill>
              </a:rPr>
              <a:t> Blood‑cholesterol readings run from about 150 mg/dL up to just over 550 mg/dL.</a:t>
            </a:r>
          </a:p>
          <a:p>
            <a:r>
              <a:rPr lang="en-US">
                <a:solidFill>
                  <a:schemeClr val="bg1"/>
                </a:solidFill>
              </a:rPr>
              <a:t>Each purple dot is one patient</a:t>
            </a:r>
            <a:r>
              <a:rPr lang="en-US" smtClean="0">
                <a:solidFill>
                  <a:schemeClr val="bg1"/>
                </a:solidFill>
              </a:rPr>
              <a:t>.</a:t>
            </a:r>
          </a:p>
          <a:p>
            <a:pPr marL="0" indent="0">
              <a:buNone/>
            </a:pPr>
            <a:endParaRPr lang="en-US">
              <a:solidFill>
                <a:schemeClr val="bg1"/>
              </a:solidFill>
            </a:endParaRPr>
          </a:p>
          <a:p>
            <a:r>
              <a:rPr lang="en-US" b="1">
                <a:solidFill>
                  <a:schemeClr val="bg1"/>
                </a:solidFill>
              </a:rPr>
              <a:t>Practical takeaway</a:t>
            </a:r>
            <a:endParaRPr lang="en-US">
              <a:solidFill>
                <a:schemeClr val="bg1"/>
              </a:solidFill>
            </a:endParaRPr>
          </a:p>
          <a:p>
            <a:r>
              <a:rPr lang="en-US">
                <a:solidFill>
                  <a:schemeClr val="bg1"/>
                </a:solidFill>
              </a:rPr>
              <a:t>Cholesterol levels vary a lot at every age group in this dataset.</a:t>
            </a:r>
          </a:p>
          <a:p>
            <a:endParaRPr lang="en-IN"/>
          </a:p>
        </p:txBody>
      </p:sp>
    </p:spTree>
    <p:extLst>
      <p:ext uri="{BB962C8B-B14F-4D97-AF65-F5344CB8AC3E}">
        <p14:creationId xmlns:p14="http://schemas.microsoft.com/office/powerpoint/2010/main" val="967303901"/>
      </p:ext>
    </p:extLst>
  </p:cSld>
  <p:clrMapOvr>
    <a:masterClrMapping/>
  </p:clrMapOvr>
  <p:transition advClick="0" advTm="10">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D2D388C-65BE-92F9-ECD5-D9DAFF1A4E5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xmlns="" id="{A3380910-C4DD-18AF-F191-3EA21231E4F0}"/>
              </a:ext>
            </a:extLst>
          </p:cNvPr>
          <p:cNvSpPr/>
          <p:nvPr/>
        </p:nvSpPr>
        <p:spPr>
          <a:xfrm flipH="1">
            <a:off x="152400" y="1905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5555" b="-5555"/>
            </a:stretch>
          </a:blipFill>
        </p:spPr>
        <p:txBody>
          <a:bodyPr/>
          <a:lstStyle/>
          <a:p>
            <a:endParaRPr lang="en-IN" dirty="0"/>
          </a:p>
        </p:txBody>
      </p:sp>
      <p:sp>
        <p:nvSpPr>
          <p:cNvPr id="23" name="Freeform 23">
            <a:extLst>
              <a:ext uri="{FF2B5EF4-FFF2-40B4-BE49-F238E27FC236}">
                <a16:creationId xmlns:a16="http://schemas.microsoft.com/office/drawing/2014/main" xmlns="" id="{0C7FA5AB-5EAD-528E-AB0F-9F7364898B69}"/>
              </a:ext>
            </a:extLst>
          </p:cNvPr>
          <p:cNvSpPr/>
          <p:nvPr/>
        </p:nvSpPr>
        <p:spPr>
          <a:xfrm>
            <a:off x="-379394" y="3394698"/>
            <a:ext cx="3487675" cy="1223269"/>
          </a:xfrm>
          <a:custGeom>
            <a:avLst/>
            <a:gdLst/>
            <a:ahLst/>
            <a:cxnLst/>
            <a:rect l="l" t="t" r="r" b="b"/>
            <a:pathLst>
              <a:path w="3487675" h="1223269">
                <a:moveTo>
                  <a:pt x="0" y="0"/>
                </a:moveTo>
                <a:lnTo>
                  <a:pt x="3487676" y="0"/>
                </a:lnTo>
                <a:lnTo>
                  <a:pt x="3487676" y="1223269"/>
                </a:lnTo>
                <a:lnTo>
                  <a:pt x="0" y="1223269"/>
                </a:lnTo>
                <a:lnTo>
                  <a:pt x="0" y="0"/>
                </a:lnTo>
                <a:close/>
              </a:path>
            </a:pathLst>
          </a:custGeom>
          <a:blipFill>
            <a:blip r:embed="rId3">
              <a:alphaModFix amt="18999"/>
              <a:extLst>
                <a:ext uri="{96DAC541-7B7A-43D3-8B79-37D633B846F1}">
                  <asvg:svgBlip xmlns:asvg="http://schemas.microsoft.com/office/drawing/2016/SVG/main" xmlns="" r:embed="rId4"/>
                </a:ext>
              </a:extLst>
            </a:blip>
            <a:stretch>
              <a:fillRect/>
            </a:stretch>
          </a:blipFill>
        </p:spPr>
      </p:sp>
      <p:sp>
        <p:nvSpPr>
          <p:cNvPr id="3" name="Rectangle 2">
            <a:extLst>
              <a:ext uri="{FF2B5EF4-FFF2-40B4-BE49-F238E27FC236}">
                <a16:creationId xmlns:a16="http://schemas.microsoft.com/office/drawing/2014/main" xmlns="" id="{BE4F4A36-A6AF-1840-31DB-22AA5CA0D28D}"/>
              </a:ext>
            </a:extLst>
          </p:cNvPr>
          <p:cNvSpPr>
            <a:spLocks noChangeArrowheads="1"/>
          </p:cNvSpPr>
          <p:nvPr/>
        </p:nvSpPr>
        <p:spPr bwMode="auto">
          <a:xfrm>
            <a:off x="2476499" y="561550"/>
            <a:ext cx="299840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F3B891FF-4266-510D-918A-4DF7B3A57021}"/>
              </a:ext>
            </a:extLst>
          </p:cNvPr>
          <p:cNvPicPr>
            <a:picLocks noChangeAspect="1"/>
          </p:cNvPicPr>
          <p:nvPr/>
        </p:nvPicPr>
        <p:blipFill>
          <a:blip r:embed="rId5"/>
          <a:stretch>
            <a:fillRect/>
          </a:stretch>
        </p:blipFill>
        <p:spPr>
          <a:xfrm>
            <a:off x="9444712" y="1866900"/>
            <a:ext cx="8359473" cy="6354833"/>
          </a:xfrm>
          <a:prstGeom prst="rect">
            <a:avLst/>
          </a:prstGeom>
        </p:spPr>
      </p:pic>
      <p:sp>
        <p:nvSpPr>
          <p:cNvPr id="5" name="Content Placeholder 4"/>
          <p:cNvSpPr>
            <a:spLocks noGrp="1"/>
          </p:cNvSpPr>
          <p:nvPr>
            <p:ph idx="1"/>
          </p:nvPr>
        </p:nvSpPr>
        <p:spPr>
          <a:xfrm>
            <a:off x="609600" y="1638300"/>
            <a:ext cx="8229600" cy="6893995"/>
          </a:xfrm>
        </p:spPr>
        <p:txBody>
          <a:bodyPr>
            <a:normAutofit/>
          </a:bodyPr>
          <a:lstStyle/>
          <a:p>
            <a:pPr marL="0" indent="0">
              <a:buNone/>
            </a:pPr>
            <a:r>
              <a:rPr lang="en-US" b="1">
                <a:solidFill>
                  <a:schemeClr val="bg1"/>
                </a:solidFill>
              </a:rPr>
              <a:t>Histogram overview</a:t>
            </a:r>
            <a:endParaRPr lang="en-US">
              <a:solidFill>
                <a:schemeClr val="bg1"/>
              </a:solidFill>
            </a:endParaRPr>
          </a:p>
          <a:p>
            <a:r>
              <a:rPr lang="en-US" b="1">
                <a:solidFill>
                  <a:schemeClr val="bg1"/>
                </a:solidFill>
              </a:rPr>
              <a:t>Title:</a:t>
            </a:r>
            <a:r>
              <a:rPr lang="en-US">
                <a:solidFill>
                  <a:schemeClr val="bg1"/>
                </a:solidFill>
              </a:rPr>
              <a:t> </a:t>
            </a:r>
            <a:r>
              <a:rPr lang="en-US" i="1">
                <a:solidFill>
                  <a:schemeClr val="bg1"/>
                </a:solidFill>
              </a:rPr>
              <a:t>Age Distribution of Heart‑Disease Patients</a:t>
            </a:r>
            <a:endParaRPr lang="en-US">
              <a:solidFill>
                <a:schemeClr val="bg1"/>
              </a:solidFill>
            </a:endParaRPr>
          </a:p>
          <a:p>
            <a:r>
              <a:rPr lang="en-US" b="1">
                <a:solidFill>
                  <a:schemeClr val="bg1"/>
                </a:solidFill>
              </a:rPr>
              <a:t>Age bins:</a:t>
            </a:r>
            <a:r>
              <a:rPr lang="en-US">
                <a:solidFill>
                  <a:schemeClr val="bg1"/>
                </a:solidFill>
              </a:rPr>
              <a:t> 0‑10, 10‑20, … up to 90‑100 years (10‑year width).</a:t>
            </a:r>
          </a:p>
          <a:p>
            <a:r>
              <a:rPr lang="en-US" b="1" smtClean="0">
                <a:solidFill>
                  <a:schemeClr val="bg1"/>
                </a:solidFill>
              </a:rPr>
              <a:t>Y‑axis</a:t>
            </a:r>
            <a:r>
              <a:rPr lang="en-US" b="1">
                <a:solidFill>
                  <a:schemeClr val="bg1"/>
                </a:solidFill>
              </a:rPr>
              <a:t>:</a:t>
            </a:r>
            <a:r>
              <a:rPr lang="en-US">
                <a:solidFill>
                  <a:schemeClr val="bg1"/>
                </a:solidFill>
              </a:rPr>
              <a:t> Number of patients in each age band</a:t>
            </a:r>
            <a:r>
              <a:rPr lang="en-US" smtClean="0"/>
              <a:t>.</a:t>
            </a:r>
          </a:p>
          <a:p>
            <a:endParaRPr lang="en-US"/>
          </a:p>
          <a:p>
            <a:r>
              <a:rPr lang="en-US" b="1" smtClean="0">
                <a:solidFill>
                  <a:schemeClr val="bg1"/>
                </a:solidFill>
              </a:rPr>
              <a:t>Take‑aways</a:t>
            </a:r>
            <a:endParaRPr lang="en-US">
              <a:solidFill>
                <a:schemeClr val="bg1"/>
              </a:solidFill>
            </a:endParaRPr>
          </a:p>
          <a:p>
            <a:r>
              <a:rPr lang="en-US">
                <a:solidFill>
                  <a:schemeClr val="bg1"/>
                </a:solidFill>
              </a:rPr>
              <a:t>Heart‑disease patients are overwhelmingly middle‑aged to early‑senior (40‑70 years).</a:t>
            </a:r>
          </a:p>
          <a:p>
            <a:r>
              <a:rPr lang="en-US">
                <a:solidFill>
                  <a:schemeClr val="bg1"/>
                </a:solidFill>
              </a:rPr>
              <a:t>The single largest cluster lies between </a:t>
            </a:r>
            <a:r>
              <a:rPr lang="en-US" b="1">
                <a:solidFill>
                  <a:schemeClr val="bg1"/>
                </a:solidFill>
              </a:rPr>
              <a:t>50 and 60 </a:t>
            </a:r>
            <a:r>
              <a:rPr lang="en-US" b="1" smtClean="0">
                <a:solidFill>
                  <a:schemeClr val="bg1"/>
                </a:solidFill>
              </a:rPr>
              <a:t>years</a:t>
            </a:r>
            <a:r>
              <a:rPr lang="en-US">
                <a:solidFill>
                  <a:schemeClr val="bg1"/>
                </a:solidFill>
              </a:rPr>
              <a:t>.</a:t>
            </a:r>
            <a:endParaRPr lang="en-US"/>
          </a:p>
        </p:txBody>
      </p:sp>
    </p:spTree>
    <p:extLst>
      <p:ext uri="{BB962C8B-B14F-4D97-AF65-F5344CB8AC3E}">
        <p14:creationId xmlns:p14="http://schemas.microsoft.com/office/powerpoint/2010/main" val="2927933715"/>
      </p:ext>
    </p:extLst>
  </p:cSld>
  <p:clrMapOvr>
    <a:masterClrMapping/>
  </p:clrMapOvr>
  <p:transition advClick="0" advTm="10">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804</Words>
  <Application>Microsoft Office PowerPoint</Application>
  <PresentationFormat>Custom</PresentationFormat>
  <Paragraphs>84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Poppins Light</vt:lpstr>
      <vt:lpstr>HK Modular</vt:lpstr>
      <vt:lpstr>Times New Roman</vt:lpstr>
      <vt:lpstr>Horizon</vt:lpstr>
      <vt:lpstr>Office Theme</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Navy Futuristic Modern Cybersecurity Presentation</dc:title>
  <dc:creator>Anshika chaurasia</dc:creator>
  <cp:lastModifiedBy>svc</cp:lastModifiedBy>
  <cp:revision>21</cp:revision>
  <dcterms:created xsi:type="dcterms:W3CDTF">2006-08-16T00:00:00Z</dcterms:created>
  <dcterms:modified xsi:type="dcterms:W3CDTF">2025-05-20T09:44:57Z</dcterms:modified>
  <dc:identifier>DAGnIoQ9jk8</dc:identifier>
</cp:coreProperties>
</file>