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86" r:id="rId4"/>
    <p:sldId id="258" r:id="rId5"/>
    <p:sldId id="259" r:id="rId6"/>
    <p:sldId id="266" r:id="rId7"/>
    <p:sldId id="260" r:id="rId8"/>
    <p:sldId id="261" r:id="rId9"/>
    <p:sldId id="267" r:id="rId10"/>
    <p:sldId id="262" r:id="rId11"/>
    <p:sldId id="263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5" r:id="rId22"/>
    <p:sldId id="278" r:id="rId23"/>
    <p:sldId id="280" r:id="rId24"/>
    <p:sldId id="279" r:id="rId25"/>
    <p:sldId id="281" r:id="rId26"/>
    <p:sldId id="282" r:id="rId27"/>
    <p:sldId id="283" r:id="rId28"/>
    <p:sldId id="287" r:id="rId29"/>
    <p:sldId id="297" r:id="rId30"/>
    <p:sldId id="288" r:id="rId31"/>
    <p:sldId id="298" r:id="rId32"/>
    <p:sldId id="289" r:id="rId33"/>
    <p:sldId id="299" r:id="rId34"/>
    <p:sldId id="290" r:id="rId35"/>
    <p:sldId id="300" r:id="rId36"/>
    <p:sldId id="291" r:id="rId37"/>
    <p:sldId id="301" r:id="rId38"/>
    <p:sldId id="292" r:id="rId39"/>
    <p:sldId id="296" r:id="rId40"/>
    <p:sldId id="264" r:id="rId41"/>
    <p:sldId id="265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2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6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05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3073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08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79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52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63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8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8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4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3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5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3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9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5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06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930401"/>
            <a:ext cx="7773308" cy="2387600"/>
          </a:xfrm>
        </p:spPr>
        <p:txBody>
          <a:bodyPr>
            <a:normAutofit fontScale="90000"/>
          </a:bodyPr>
          <a:lstStyle/>
          <a:p>
            <a:r>
              <a:rPr dirty="0" err="1"/>
              <a:t>Goodcabs</a:t>
            </a:r>
            <a:r>
              <a:rPr dirty="0"/>
              <a:t> Insights Project: Driving Data-Driven Decisions for Growth in Tier-2 Cities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4318001"/>
            <a:ext cx="7773308" cy="1655762"/>
          </a:xfrm>
        </p:spPr>
        <p:txBody>
          <a:bodyPr/>
          <a:lstStyle/>
          <a:p>
            <a:r>
              <a:rPr dirty="0">
                <a:solidFill>
                  <a:srgbClr val="FFC000"/>
                </a:solidFill>
              </a:rPr>
              <a:t>By Anshika | Data Analyst | 2024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77EE56-9660-F6DD-D45C-560B21B7331F}"/>
              </a:ext>
            </a:extLst>
          </p:cNvPr>
          <p:cNvGrpSpPr/>
          <p:nvPr/>
        </p:nvGrpSpPr>
        <p:grpSpPr>
          <a:xfrm>
            <a:off x="0" y="1746"/>
            <a:ext cx="1744663" cy="1102520"/>
            <a:chOff x="0" y="1746"/>
            <a:chExt cx="1744663" cy="110252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4C81A8D-BDE0-5FE4-A2E9-A918EFAD0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0" y="1746"/>
              <a:ext cx="997903" cy="99790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3F901AE-050F-FDD2-E857-8D187D4B3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30331" b="14049"/>
            <a:stretch/>
          </p:blipFill>
          <p:spPr>
            <a:xfrm>
              <a:off x="251143" y="677546"/>
              <a:ext cx="1493520" cy="42672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C0AACC7B-6B33-DAFC-760E-859B3BB45F4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0109"/>
          <a:stretch/>
        </p:blipFill>
        <p:spPr>
          <a:xfrm>
            <a:off x="-356240" y="4917440"/>
            <a:ext cx="10080000" cy="49011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and DAX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2367280"/>
            <a:ext cx="7765322" cy="3423920"/>
          </a:xfrm>
        </p:spPr>
        <p:txBody>
          <a:bodyPr>
            <a:normAutofit lnSpcReduction="10000"/>
          </a:bodyPr>
          <a:lstStyle/>
          <a:p>
            <a:endParaRPr dirty="0"/>
          </a:p>
          <a:p>
            <a:pPr>
              <a:defRPr sz="2400"/>
            </a:pPr>
            <a:r>
              <a:rPr dirty="0">
                <a:solidFill>
                  <a:srgbClr val="FFC000"/>
                </a:solidFill>
              </a:rPr>
              <a:t>Key Metrics:</a:t>
            </a:r>
          </a:p>
          <a:p>
            <a:pPr>
              <a:defRPr sz="2400"/>
            </a:pPr>
            <a:r>
              <a:rPr dirty="0"/>
              <a:t>- Total Trips, Revenue, RPR%, Average Ratings, Revenue per Trip, and Monthly Target Achievement.</a:t>
            </a:r>
          </a:p>
          <a:p>
            <a:pPr>
              <a:defRPr sz="2400"/>
            </a:pPr>
            <a:r>
              <a:rPr dirty="0">
                <a:solidFill>
                  <a:srgbClr val="FFC000"/>
                </a:solidFill>
              </a:rPr>
              <a:t>DAX Functions Used:</a:t>
            </a:r>
          </a:p>
          <a:p>
            <a:pPr>
              <a:defRPr sz="2400"/>
            </a:pPr>
            <a:r>
              <a:rPr dirty="0"/>
              <a:t>- CALCULATE, SUMX, DISTINCTCOUNT, and Time Intelligence functions like SAMEPERIODLASTYEAR.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Dashboard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/>
          </a:p>
          <a:p>
            <a:pPr>
              <a:defRPr sz="2400"/>
            </a:pPr>
            <a:r>
              <a:t>Design Philosophy:</a:t>
            </a:r>
          </a:p>
          <a:p>
            <a:pPr>
              <a:defRPr sz="2400"/>
            </a:pPr>
            <a:r>
              <a:t>- Dark-themed, futuristic visuals for a professional look.</a:t>
            </a:r>
          </a:p>
          <a:p>
            <a:pPr>
              <a:defRPr sz="2400"/>
            </a:pPr>
            <a:r>
              <a:t>- Interactive slicers, tooltips, and drill-throughs for better exploration.</a:t>
            </a:r>
          </a:p>
          <a:p>
            <a:pPr>
              <a:defRPr sz="2400"/>
            </a:pPr>
            <a:r>
              <a:t>Components:</a:t>
            </a:r>
          </a:p>
          <a:p>
            <a:pPr>
              <a:defRPr sz="2400"/>
            </a:pPr>
            <a:r>
              <a:t>- KPIs: Total Revenue, RPR%, Average Ratings.</a:t>
            </a:r>
          </a:p>
          <a:p>
            <a:pPr>
              <a:defRPr sz="2400"/>
            </a:pPr>
            <a:r>
              <a:t>- Charts: Revenue by Passenger Type, Ratings by Month, and City Performance.</a:t>
            </a:r>
          </a:p>
          <a:p>
            <a:pPr>
              <a:defRPr sz="2400"/>
            </a:pPr>
            <a:r>
              <a:t>- Filters: City, Passenger Type, Month.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5E0A61-C5EF-68AF-E5AA-783412B61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1448"/>
            <a:ext cx="9144000" cy="137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8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C20905-5A30-6502-D595-4B1BCA0C8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2560"/>
            <a:ext cx="9144000" cy="4023360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3E0DE027-3785-EDA2-E6FD-3A8C4CB5D9DF}"/>
              </a:ext>
            </a:extLst>
          </p:cNvPr>
          <p:cNvSpPr/>
          <p:nvPr/>
        </p:nvSpPr>
        <p:spPr>
          <a:xfrm>
            <a:off x="8717280" y="1127760"/>
            <a:ext cx="314960" cy="39624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545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E19312-4BB0-1B7E-5076-30DF49F14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1915"/>
            <a:ext cx="9144000" cy="153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49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18A0A4-F6B6-6E72-5138-04855DE46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7840"/>
            <a:ext cx="9144000" cy="3007360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B9EFCEF5-EA3D-7B42-0B34-A18F70B6CDF3}"/>
              </a:ext>
            </a:extLst>
          </p:cNvPr>
          <p:cNvSpPr/>
          <p:nvPr/>
        </p:nvSpPr>
        <p:spPr>
          <a:xfrm>
            <a:off x="7934960" y="1452880"/>
            <a:ext cx="314960" cy="39624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3715737-0E05-4700-11DE-D21633DF4170}"/>
              </a:ext>
            </a:extLst>
          </p:cNvPr>
          <p:cNvSpPr/>
          <p:nvPr/>
        </p:nvSpPr>
        <p:spPr>
          <a:xfrm>
            <a:off x="1910080" y="1452880"/>
            <a:ext cx="314960" cy="39624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636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DBFF9C-6EFD-ACFA-FEEC-99EBA2DD2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3297"/>
            <a:ext cx="9144000" cy="151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93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A14D87-84B8-F42D-8897-0BB6BB3A7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919077"/>
            <a:ext cx="8879840" cy="3019846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F5B6F0C5-1241-F9A9-AFC3-02ECDB277692}"/>
              </a:ext>
            </a:extLst>
          </p:cNvPr>
          <p:cNvSpPr/>
          <p:nvPr/>
        </p:nvSpPr>
        <p:spPr>
          <a:xfrm>
            <a:off x="6664960" y="1651000"/>
            <a:ext cx="314960" cy="39624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3EB81009-4989-86F8-C9B2-3447D1E1FCFC}"/>
              </a:ext>
            </a:extLst>
          </p:cNvPr>
          <p:cNvSpPr/>
          <p:nvPr/>
        </p:nvSpPr>
        <p:spPr>
          <a:xfrm>
            <a:off x="7823200" y="1651000"/>
            <a:ext cx="314960" cy="39624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429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96BA33-F98A-1F87-82AA-A3ECFC7AC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2735"/>
            <a:ext cx="9144000" cy="165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39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91630B-6916-8CAE-6150-38E1D220C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05465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5AFEB09C-21BF-AFB8-E3FD-C515851CD1D2}"/>
              </a:ext>
            </a:extLst>
          </p:cNvPr>
          <p:cNvSpPr/>
          <p:nvPr/>
        </p:nvSpPr>
        <p:spPr>
          <a:xfrm>
            <a:off x="721360" y="1016276"/>
            <a:ext cx="314960" cy="41642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A44E679-CF2E-F2EA-B157-D31DDFBD2CC1}"/>
              </a:ext>
            </a:extLst>
          </p:cNvPr>
          <p:cNvSpPr/>
          <p:nvPr/>
        </p:nvSpPr>
        <p:spPr>
          <a:xfrm>
            <a:off x="2555240" y="1016276"/>
            <a:ext cx="314960" cy="41642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42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147" y="136719"/>
            <a:ext cx="7765321" cy="1326321"/>
          </a:xfrm>
        </p:spPr>
        <p:txBody>
          <a:bodyPr/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147" y="1154081"/>
            <a:ext cx="7765322" cy="3695136"/>
          </a:xfrm>
        </p:spPr>
        <p:txBody>
          <a:bodyPr>
            <a:normAutofit fontScale="85000" lnSpcReduction="10000"/>
          </a:bodyPr>
          <a:lstStyle/>
          <a:p>
            <a:endParaRPr dirty="0"/>
          </a:p>
          <a:p>
            <a:pPr>
              <a:defRPr sz="2400"/>
            </a:pPr>
            <a:r>
              <a:rPr b="1" dirty="0">
                <a:solidFill>
                  <a:srgbClr val="FFC000"/>
                </a:solidFill>
              </a:rPr>
              <a:t>Domain &amp; Function</a:t>
            </a:r>
            <a:r>
              <a:rPr dirty="0"/>
              <a:t>: Transportation &amp; Mobility | Operations</a:t>
            </a:r>
          </a:p>
          <a:p>
            <a:pPr>
              <a:defRPr sz="2400"/>
            </a:pPr>
            <a:r>
              <a:rPr b="1" dirty="0">
                <a:solidFill>
                  <a:srgbClr val="FFC000"/>
                </a:solidFill>
              </a:rPr>
              <a:t>Problem Statement</a:t>
            </a:r>
            <a:r>
              <a:rPr dirty="0"/>
              <a:t>: </a:t>
            </a:r>
            <a:r>
              <a:rPr dirty="0" err="1"/>
              <a:t>Goodcabs</a:t>
            </a:r>
            <a:r>
              <a:rPr dirty="0"/>
              <a:t> operates in </a:t>
            </a:r>
            <a:r>
              <a:rPr dirty="0">
                <a:solidFill>
                  <a:schemeClr val="tx2">
                    <a:lumMod val="90000"/>
                  </a:schemeClr>
                </a:solidFill>
              </a:rPr>
              <a:t>tier-2 cities </a:t>
            </a:r>
            <a:r>
              <a:rPr dirty="0"/>
              <a:t>and aims to boost </a:t>
            </a:r>
            <a:r>
              <a:rPr dirty="0">
                <a:solidFill>
                  <a:schemeClr val="tx2">
                    <a:lumMod val="90000"/>
                  </a:schemeClr>
                </a:solidFill>
              </a:rPr>
              <a:t>trip volume</a:t>
            </a:r>
            <a:r>
              <a:rPr dirty="0"/>
              <a:t>, </a:t>
            </a:r>
            <a:r>
              <a:rPr dirty="0">
                <a:solidFill>
                  <a:schemeClr val="tx2">
                    <a:lumMod val="90000"/>
                  </a:schemeClr>
                </a:solidFill>
              </a:rPr>
              <a:t>passenger satisfaction</a:t>
            </a:r>
            <a:r>
              <a:rPr dirty="0"/>
              <a:t>, and </a:t>
            </a:r>
            <a:r>
              <a:rPr dirty="0">
                <a:solidFill>
                  <a:schemeClr val="tx2">
                    <a:lumMod val="90000"/>
                  </a:schemeClr>
                </a:solidFill>
              </a:rPr>
              <a:t>repeat passenger rates </a:t>
            </a:r>
            <a:r>
              <a:rPr dirty="0"/>
              <a:t>while achieving ambitious 2024 targets.</a:t>
            </a:r>
          </a:p>
          <a:p>
            <a:pPr>
              <a:defRPr sz="2400"/>
            </a:pPr>
            <a:r>
              <a:rPr b="1" dirty="0">
                <a:solidFill>
                  <a:srgbClr val="FFC000"/>
                </a:solidFill>
              </a:rPr>
              <a:t>Task Assigned</a:t>
            </a:r>
            <a:r>
              <a:rPr dirty="0"/>
              <a:t>: Analyze company performance metrics, answer business questions, and design a Power BI dashboard for actionable insights.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D7FB4A-2721-D42B-8FFE-10BC3B92E6BC}"/>
              </a:ext>
            </a:extLst>
          </p:cNvPr>
          <p:cNvSpPr>
            <a:spLocks noGrp="1"/>
          </p:cNvSpPr>
          <p:nvPr/>
        </p:nvSpPr>
        <p:spPr>
          <a:xfrm>
            <a:off x="457200" y="16005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A2060825-A8E3-E721-5169-490B7D1A7519}"/>
              </a:ext>
            </a:extLst>
          </p:cNvPr>
          <p:cNvSpPr txBox="1"/>
          <p:nvPr/>
        </p:nvSpPr>
        <p:spPr>
          <a:xfrm>
            <a:off x="365760" y="4529495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4800">
                <a:solidFill>
                  <a:srgbClr val="007ACC"/>
                </a:solidFill>
              </a:defRPr>
            </a:pPr>
            <a:r>
              <a:rPr dirty="0"/>
              <a:t>📈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54436FAC-E819-8CC0-204A-D2A5DDE67F75}"/>
              </a:ext>
            </a:extLst>
          </p:cNvPr>
          <p:cNvSpPr txBox="1"/>
          <p:nvPr/>
        </p:nvSpPr>
        <p:spPr>
          <a:xfrm>
            <a:off x="375920" y="5340433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1">
                <a:solidFill>
                  <a:srgbClr val="007ACC"/>
                </a:solidFill>
              </a:defRPr>
            </a:pPr>
            <a:r>
              <a:rPr dirty="0"/>
              <a:t>Growth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7E4AF913-F1BB-AF1F-59B7-4F51A0F9D915}"/>
              </a:ext>
            </a:extLst>
          </p:cNvPr>
          <p:cNvSpPr txBox="1"/>
          <p:nvPr/>
        </p:nvSpPr>
        <p:spPr>
          <a:xfrm>
            <a:off x="457200" y="5797951"/>
            <a:ext cx="1828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FFFFFF"/>
                </a:solidFill>
              </a:defRPr>
            </a:pPr>
            <a:r>
              <a:rPr dirty="0"/>
              <a:t>Slow growth in trip volume and revenue across target cities.</a:t>
            </a:r>
          </a:p>
          <a:p>
            <a:endParaRPr dirty="0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D38182C5-5293-E455-4C39-7E263F804258}"/>
              </a:ext>
            </a:extLst>
          </p:cNvPr>
          <p:cNvSpPr txBox="1"/>
          <p:nvPr/>
        </p:nvSpPr>
        <p:spPr>
          <a:xfrm>
            <a:off x="3275375" y="4566417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4800">
                <a:solidFill>
                  <a:srgbClr val="34A853"/>
                </a:solidFill>
              </a:defRPr>
            </a:pPr>
            <a:r>
              <a:rPr dirty="0"/>
              <a:t>🔁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EB91F8C6-6161-A030-65C6-2AAF4BCE7A8F}"/>
              </a:ext>
            </a:extLst>
          </p:cNvPr>
          <p:cNvSpPr txBox="1"/>
          <p:nvPr/>
        </p:nvSpPr>
        <p:spPr>
          <a:xfrm>
            <a:off x="3507513" y="5342339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1">
                <a:solidFill>
                  <a:srgbClr val="34A853"/>
                </a:solidFill>
              </a:defRPr>
            </a:pPr>
            <a:r>
              <a:rPr dirty="0"/>
              <a:t>Customer Retention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3EB13EFE-1187-085F-0AC6-FF31F2CB81C2}"/>
              </a:ext>
            </a:extLst>
          </p:cNvPr>
          <p:cNvSpPr txBox="1"/>
          <p:nvPr/>
        </p:nvSpPr>
        <p:spPr>
          <a:xfrm>
            <a:off x="3409906" y="5881825"/>
            <a:ext cx="1828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FFFFFF"/>
                </a:solidFill>
              </a:defRPr>
            </a:pPr>
            <a:r>
              <a:rPr dirty="0"/>
              <a:t>Declining repeat passenger rates and engagement.</a:t>
            </a:r>
          </a:p>
          <a:p>
            <a:endParaRPr dirty="0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15FAB6DE-003B-7A21-A71A-9A5B76EEA1F2}"/>
              </a:ext>
            </a:extLst>
          </p:cNvPr>
          <p:cNvSpPr txBox="1"/>
          <p:nvPr/>
        </p:nvSpPr>
        <p:spPr>
          <a:xfrm>
            <a:off x="6279931" y="4558717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4800">
                <a:solidFill>
                  <a:srgbClr val="FF6F00"/>
                </a:solidFill>
              </a:defRPr>
            </a:pPr>
            <a:r>
              <a:rPr dirty="0"/>
              <a:t>📊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F2851A09-6EA9-6712-67C6-046C9825853B}"/>
              </a:ext>
            </a:extLst>
          </p:cNvPr>
          <p:cNvSpPr txBox="1"/>
          <p:nvPr/>
        </p:nvSpPr>
        <p:spPr>
          <a:xfrm>
            <a:off x="6557826" y="5340028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1">
                <a:solidFill>
                  <a:srgbClr val="FF6F00"/>
                </a:solidFill>
              </a:defRPr>
            </a:pPr>
            <a:r>
              <a:rPr dirty="0"/>
              <a:t>Performance Metrics</a:t>
            </a: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AD2C4EB9-BDD9-E678-FF54-AB522EA5C698}"/>
              </a:ext>
            </a:extLst>
          </p:cNvPr>
          <p:cNvSpPr txBox="1"/>
          <p:nvPr/>
        </p:nvSpPr>
        <p:spPr>
          <a:xfrm>
            <a:off x="6460219" y="5789492"/>
            <a:ext cx="18288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FFFFFF"/>
                </a:solidFill>
              </a:defRPr>
            </a:pPr>
            <a:r>
              <a:rPr dirty="0"/>
              <a:t>Difficulty meeting key p</a:t>
            </a:r>
            <a:r>
              <a:rPr lang="en-IN" dirty="0" err="1"/>
              <a:t>erformance</a:t>
            </a:r>
            <a:r>
              <a:rPr lang="en-IN" dirty="0"/>
              <a:t> metrics like trip volume and ratings.</a:t>
            </a:r>
          </a:p>
          <a:p>
            <a:endParaRPr lang="en-IN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AAA6430-EF83-5080-C697-EBDB5A23989C}"/>
              </a:ext>
            </a:extLst>
          </p:cNvPr>
          <p:cNvSpPr/>
          <p:nvPr/>
        </p:nvSpPr>
        <p:spPr>
          <a:xfrm>
            <a:off x="2032000" y="4836160"/>
            <a:ext cx="1241972" cy="37404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14EBD25-E8B9-2724-47DC-49DAC5F04899}"/>
              </a:ext>
            </a:extLst>
          </p:cNvPr>
          <p:cNvSpPr/>
          <p:nvPr/>
        </p:nvSpPr>
        <p:spPr>
          <a:xfrm>
            <a:off x="5104175" y="4848738"/>
            <a:ext cx="1241972" cy="37404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07A5FB-F385-F619-3F94-728A1273A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0884"/>
            <a:ext cx="9144000" cy="185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29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53D044-BEA6-1C17-D122-800A6F444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40" y="314960"/>
            <a:ext cx="6563360" cy="654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9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22F43A-4375-4B89-2CDA-78CEA9531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2828"/>
            <a:ext cx="9144000" cy="266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50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2F1D10-C780-FE25-202B-0457668AD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760" y="71499"/>
            <a:ext cx="9631680" cy="2864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73FF65-7E81-F97C-BAC0-03542528B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262" y="2809909"/>
            <a:ext cx="5591955" cy="398733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1CE784FF-180B-E16A-5E4C-82BD2772F921}"/>
              </a:ext>
            </a:extLst>
          </p:cNvPr>
          <p:cNvSpPr/>
          <p:nvPr/>
        </p:nvSpPr>
        <p:spPr>
          <a:xfrm>
            <a:off x="3891280" y="71499"/>
            <a:ext cx="314960" cy="39624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87B5110-9806-03F6-5F2F-F601C1FC894E}"/>
              </a:ext>
            </a:extLst>
          </p:cNvPr>
          <p:cNvSpPr/>
          <p:nvPr/>
        </p:nvSpPr>
        <p:spPr>
          <a:xfrm>
            <a:off x="2138680" y="3525719"/>
            <a:ext cx="314960" cy="39624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58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9CAC8D-8949-4579-42A6-49F833861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6890"/>
            <a:ext cx="9144000" cy="251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0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87BAE8-88B3-3CF5-3CC4-16BDFB617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45440"/>
            <a:ext cx="9144000" cy="705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85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5376D0-3A12-66EE-CB71-7A8CF9DC5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6151"/>
            <a:ext cx="9144000" cy="376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95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D1AE0B-C5BE-6BB0-8327-41C2F985B5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689"/>
          <a:stretch/>
        </p:blipFill>
        <p:spPr>
          <a:xfrm>
            <a:off x="2494497" y="73737"/>
            <a:ext cx="4988997" cy="36854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DACEA0-A75D-C7B5-4AA1-A111AC3994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04"/>
          <a:stretch/>
        </p:blipFill>
        <p:spPr>
          <a:xfrm>
            <a:off x="-40640" y="3677920"/>
            <a:ext cx="9225280" cy="363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30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939894-7775-AD23-FFB7-84C027909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6196"/>
            <a:ext cx="9144000" cy="384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02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D959E8-A196-AA10-00AB-59FB6B990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48743"/>
            <a:ext cx="9052560" cy="439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8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EDBCF5-6215-1F87-5544-B789A642C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1" y="-365760"/>
            <a:ext cx="905256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92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6E40CA-E983-6AE2-55CE-5E75AF76C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9000"/>
            <a:ext cx="9144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95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1A5042-213F-62F4-ACB2-7DAB56183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1840"/>
            <a:ext cx="91440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19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50544B-0FC4-A712-057B-9D8A9E750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6" y="1318918"/>
            <a:ext cx="9040487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84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4BDF5F-EAC6-B497-F547-E3BB0C964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5200"/>
            <a:ext cx="9144000" cy="448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00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26C603-260A-76A9-32CD-EF60B58A3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7676"/>
            <a:ext cx="9144000" cy="382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31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E8B5B4-4901-54C1-F5FA-1844F6BFB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7752"/>
            <a:ext cx="9448800" cy="335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995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DA0DB0-FD15-4B7C-9228-93E2585A1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2" y="1595181"/>
            <a:ext cx="8783276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486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FC36F8-8BA4-792B-319B-87E909C34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9497"/>
            <a:ext cx="8787401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801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B2C8DD-9077-6910-8EF8-0C2903FAB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9991"/>
            <a:ext cx="9144000" cy="585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82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44CE0C-7A1B-4FC3-B16D-096D1C055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0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5FBC57-A9F1-B0C6-8040-E3751FD88CDC}"/>
              </a:ext>
            </a:extLst>
          </p:cNvPr>
          <p:cNvSpPr/>
          <p:nvPr/>
        </p:nvSpPr>
        <p:spPr>
          <a:xfrm>
            <a:off x="382497" y="3749666"/>
            <a:ext cx="451354" cy="432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Objectives and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dirty="0"/>
          </a:p>
          <a:p>
            <a:pPr>
              <a:defRPr sz="2400"/>
            </a:pPr>
            <a:r>
              <a:rPr sz="2600" dirty="0">
                <a:solidFill>
                  <a:srgbClr val="FFC000"/>
                </a:solidFill>
              </a:rPr>
              <a:t>Objective:</a:t>
            </a:r>
            <a:r>
              <a:rPr sz="2600" dirty="0"/>
              <a:t> </a:t>
            </a:r>
            <a:r>
              <a:rPr dirty="0"/>
              <a:t>Deliver actionable insights for operational efficiency, customer satisfaction, and revenue growth.</a:t>
            </a:r>
          </a:p>
          <a:p>
            <a:pPr>
              <a:defRPr sz="2400"/>
            </a:pPr>
            <a:r>
              <a:rPr sz="2600" dirty="0">
                <a:solidFill>
                  <a:srgbClr val="FFC000"/>
                </a:solidFill>
              </a:rPr>
              <a:t>Key Goals</a:t>
            </a:r>
            <a:r>
              <a:rPr dirty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Analysis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Evaluate trip data, passenger behavior, and   ..   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Optimization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Identify areas to improve revenue and …..satisfaction.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Recommendations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Actionable steps to achieve business goals. </a:t>
            </a:r>
          </a:p>
          <a:p>
            <a:pPr>
              <a:defRPr sz="2400"/>
            </a:pPr>
            <a:endParaRPr lang="en-US" dirty="0"/>
          </a:p>
        </p:txBody>
      </p:sp>
      <p:sp>
        <p:nvSpPr>
          <p:cNvPr id="12" name="Graphic 7" descr="Magnifying glass with solid fill">
            <a:extLst>
              <a:ext uri="{FF2B5EF4-FFF2-40B4-BE49-F238E27FC236}">
                <a16:creationId xmlns:a16="http://schemas.microsoft.com/office/drawing/2014/main" id="{DC6AB6FC-7666-3FC4-D2F4-62B8A8A56EE2}"/>
              </a:ext>
            </a:extLst>
          </p:cNvPr>
          <p:cNvSpPr/>
          <p:nvPr/>
        </p:nvSpPr>
        <p:spPr>
          <a:xfrm>
            <a:off x="531001" y="3806011"/>
            <a:ext cx="324662" cy="324918"/>
          </a:xfrm>
          <a:custGeom>
            <a:avLst/>
            <a:gdLst>
              <a:gd name="connsiteX0" fmla="*/ 316282 w 324662"/>
              <a:gd name="connsiteY0" fmla="*/ 275564 h 324918"/>
              <a:gd name="connsiteX1" fmla="*/ 264871 w 324662"/>
              <a:gd name="connsiteY1" fmla="*/ 224153 h 324918"/>
              <a:gd name="connsiteX2" fmla="*/ 239371 w 324662"/>
              <a:gd name="connsiteY2" fmla="*/ 216338 h 324918"/>
              <a:gd name="connsiteX3" fmla="*/ 221274 w 324662"/>
              <a:gd name="connsiteY3" fmla="*/ 198242 h 324918"/>
              <a:gd name="connsiteX4" fmla="*/ 246774 w 324662"/>
              <a:gd name="connsiteY4" fmla="*/ 123387 h 324918"/>
              <a:gd name="connsiteX5" fmla="*/ 123387 w 324662"/>
              <a:gd name="connsiteY5" fmla="*/ 0 h 324918"/>
              <a:gd name="connsiteX6" fmla="*/ 0 w 324662"/>
              <a:gd name="connsiteY6" fmla="*/ 123387 h 324918"/>
              <a:gd name="connsiteX7" fmla="*/ 123387 w 324662"/>
              <a:gd name="connsiteY7" fmla="*/ 246774 h 324918"/>
              <a:gd name="connsiteX8" fmla="*/ 198242 w 324662"/>
              <a:gd name="connsiteY8" fmla="*/ 221274 h 324918"/>
              <a:gd name="connsiteX9" fmla="*/ 216338 w 324662"/>
              <a:gd name="connsiteY9" fmla="*/ 239371 h 324918"/>
              <a:gd name="connsiteX10" fmla="*/ 224153 w 324662"/>
              <a:gd name="connsiteY10" fmla="*/ 264871 h 324918"/>
              <a:gd name="connsiteX11" fmla="*/ 275564 w 324662"/>
              <a:gd name="connsiteY11" fmla="*/ 316282 h 324918"/>
              <a:gd name="connsiteX12" fmla="*/ 296129 w 324662"/>
              <a:gd name="connsiteY12" fmla="*/ 324919 h 324918"/>
              <a:gd name="connsiteX13" fmla="*/ 316693 w 324662"/>
              <a:gd name="connsiteY13" fmla="*/ 316282 h 324918"/>
              <a:gd name="connsiteX14" fmla="*/ 316282 w 324662"/>
              <a:gd name="connsiteY14" fmla="*/ 275564 h 324918"/>
              <a:gd name="connsiteX15" fmla="*/ 122976 w 324662"/>
              <a:gd name="connsiteY15" fmla="*/ 221685 h 324918"/>
              <a:gd name="connsiteX16" fmla="*/ 24266 w 324662"/>
              <a:gd name="connsiteY16" fmla="*/ 122976 h 324918"/>
              <a:gd name="connsiteX17" fmla="*/ 122976 w 324662"/>
              <a:gd name="connsiteY17" fmla="*/ 24266 h 324918"/>
              <a:gd name="connsiteX18" fmla="*/ 221685 w 324662"/>
              <a:gd name="connsiteY18" fmla="*/ 122976 h 324918"/>
              <a:gd name="connsiteX19" fmla="*/ 122976 w 324662"/>
              <a:gd name="connsiteY19" fmla="*/ 221685 h 32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4662" h="324918">
                <a:moveTo>
                  <a:pt x="316282" y="275564"/>
                </a:moveTo>
                <a:lnTo>
                  <a:pt x="264871" y="224153"/>
                </a:lnTo>
                <a:cubicBezTo>
                  <a:pt x="257879" y="217161"/>
                  <a:pt x="248419" y="214693"/>
                  <a:pt x="239371" y="216338"/>
                </a:cubicBezTo>
                <a:lnTo>
                  <a:pt x="221274" y="198242"/>
                </a:lnTo>
                <a:cubicBezTo>
                  <a:pt x="237314" y="177677"/>
                  <a:pt x="246774" y="151355"/>
                  <a:pt x="246774" y="123387"/>
                </a:cubicBezTo>
                <a:cubicBezTo>
                  <a:pt x="246774" y="55524"/>
                  <a:pt x="191250" y="0"/>
                  <a:pt x="123387" y="0"/>
                </a:cubicBezTo>
                <a:cubicBezTo>
                  <a:pt x="55524" y="0"/>
                  <a:pt x="0" y="55524"/>
                  <a:pt x="0" y="123387"/>
                </a:cubicBezTo>
                <a:cubicBezTo>
                  <a:pt x="0" y="191250"/>
                  <a:pt x="55524" y="246774"/>
                  <a:pt x="123387" y="246774"/>
                </a:cubicBezTo>
                <a:cubicBezTo>
                  <a:pt x="151355" y="246774"/>
                  <a:pt x="177266" y="237314"/>
                  <a:pt x="198242" y="221274"/>
                </a:cubicBezTo>
                <a:lnTo>
                  <a:pt x="216338" y="239371"/>
                </a:lnTo>
                <a:cubicBezTo>
                  <a:pt x="214693" y="248419"/>
                  <a:pt x="217161" y="257879"/>
                  <a:pt x="224153" y="264871"/>
                </a:cubicBezTo>
                <a:lnTo>
                  <a:pt x="275564" y="316282"/>
                </a:lnTo>
                <a:cubicBezTo>
                  <a:pt x="281322" y="322040"/>
                  <a:pt x="288725" y="324919"/>
                  <a:pt x="296129" y="324919"/>
                </a:cubicBezTo>
                <a:cubicBezTo>
                  <a:pt x="303532" y="324919"/>
                  <a:pt x="310935" y="322040"/>
                  <a:pt x="316693" y="316282"/>
                </a:cubicBezTo>
                <a:cubicBezTo>
                  <a:pt x="327387" y="304766"/>
                  <a:pt x="327387" y="286669"/>
                  <a:pt x="316282" y="275564"/>
                </a:cubicBezTo>
                <a:close/>
                <a:moveTo>
                  <a:pt x="122976" y="221685"/>
                </a:moveTo>
                <a:cubicBezTo>
                  <a:pt x="68685" y="221685"/>
                  <a:pt x="24266" y="177266"/>
                  <a:pt x="24266" y="122976"/>
                </a:cubicBezTo>
                <a:cubicBezTo>
                  <a:pt x="24266" y="68685"/>
                  <a:pt x="68685" y="24266"/>
                  <a:pt x="122976" y="24266"/>
                </a:cubicBezTo>
                <a:cubicBezTo>
                  <a:pt x="177266" y="24266"/>
                  <a:pt x="221685" y="68685"/>
                  <a:pt x="221685" y="122976"/>
                </a:cubicBezTo>
                <a:cubicBezTo>
                  <a:pt x="221685" y="177266"/>
                  <a:pt x="177266" y="221685"/>
                  <a:pt x="122976" y="221685"/>
                </a:cubicBezTo>
                <a:close/>
              </a:path>
            </a:pathLst>
          </a:custGeom>
          <a:solidFill>
            <a:srgbClr val="000000"/>
          </a:solidFill>
          <a:ln w="406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4DA00EB-C828-183F-3253-BDA0DBCC4B7E}"/>
              </a:ext>
            </a:extLst>
          </p:cNvPr>
          <p:cNvSpPr/>
          <p:nvPr/>
        </p:nvSpPr>
        <p:spPr>
          <a:xfrm>
            <a:off x="398083" y="4382688"/>
            <a:ext cx="457580" cy="3803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D70102-6BED-2699-4771-5858146C5538}"/>
              </a:ext>
            </a:extLst>
          </p:cNvPr>
          <p:cNvSpPr/>
          <p:nvPr/>
        </p:nvSpPr>
        <p:spPr>
          <a:xfrm>
            <a:off x="366911" y="4994257"/>
            <a:ext cx="482526" cy="3803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Graphic 13" descr="Single gear with solid fill">
            <a:extLst>
              <a:ext uri="{FF2B5EF4-FFF2-40B4-BE49-F238E27FC236}">
                <a16:creationId xmlns:a16="http://schemas.microsoft.com/office/drawing/2014/main" id="{6BB5A558-54E7-017C-7A73-2DCEBAEFC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655" y="4373838"/>
            <a:ext cx="451354" cy="451354"/>
          </a:xfrm>
          <a:prstGeom prst="rect">
            <a:avLst/>
          </a:prstGeom>
        </p:spPr>
      </p:pic>
      <p:pic>
        <p:nvPicPr>
          <p:cNvPr id="16" name="Graphic 15" descr="Bullseye with solid fill">
            <a:extLst>
              <a:ext uri="{FF2B5EF4-FFF2-40B4-BE49-F238E27FC236}">
                <a16:creationId xmlns:a16="http://schemas.microsoft.com/office/drawing/2014/main" id="{C514E236-035B-FFB4-EBBD-4AC64C8B1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655" y="4985334"/>
            <a:ext cx="432924" cy="432924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dirty="0"/>
          </a:p>
          <a:p>
            <a:pPr>
              <a:defRPr sz="2400"/>
            </a:pPr>
            <a:r>
              <a:rPr dirty="0"/>
              <a:t>Primary Analysis:</a:t>
            </a:r>
          </a:p>
          <a:p>
            <a:pPr>
              <a:defRPr sz="2400"/>
            </a:pPr>
            <a:r>
              <a:rPr dirty="0"/>
              <a:t>- Top 3 Cities: Highest Revenue and RPR%.</a:t>
            </a:r>
          </a:p>
          <a:p>
            <a:pPr>
              <a:defRPr sz="2400"/>
            </a:pPr>
            <a:r>
              <a:rPr dirty="0"/>
              <a:t>- Seasonal Trends: Demand peaks in May and December.</a:t>
            </a:r>
          </a:p>
          <a:p>
            <a:pPr>
              <a:defRPr sz="2400"/>
            </a:pPr>
            <a:r>
              <a:rPr dirty="0"/>
              <a:t>- Weekend vs. Weekday Trends: 40% higher weekend demand.</a:t>
            </a:r>
          </a:p>
          <a:p>
            <a:pPr>
              <a:defRPr sz="2400"/>
            </a:pPr>
            <a:r>
              <a:rPr dirty="0"/>
              <a:t>Secondary Analysis:</a:t>
            </a:r>
          </a:p>
          <a:p>
            <a:pPr>
              <a:defRPr sz="2400"/>
            </a:pPr>
            <a:r>
              <a:rPr dirty="0"/>
              <a:t>- Factors influencing RPR%: Service quality, pricing, and city demographics.</a:t>
            </a:r>
          </a:p>
          <a:p>
            <a:pPr>
              <a:defRPr sz="2400"/>
            </a:pPr>
            <a:r>
              <a:rPr dirty="0"/>
              <a:t>- Tourism vs. Business Impact: Higher demand during festivals in tourism-heavy cities.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-53560"/>
            <a:ext cx="7765321" cy="1326321"/>
          </a:xfrm>
        </p:spPr>
        <p:txBody>
          <a:bodyPr>
            <a:normAutofit/>
          </a:bodyPr>
          <a:lstStyle/>
          <a:p>
            <a:r>
              <a:rPr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5" y="589280"/>
            <a:ext cx="7765322" cy="6268720"/>
          </a:xfrm>
        </p:spPr>
        <p:txBody>
          <a:bodyPr>
            <a:normAutofit fontScale="62500" lnSpcReduction="20000"/>
          </a:bodyPr>
          <a:lstStyle/>
          <a:p>
            <a:endParaRPr dirty="0"/>
          </a:p>
          <a:p>
            <a:pPr>
              <a:defRPr sz="2400"/>
            </a:pPr>
            <a:r>
              <a:rPr dirty="0">
                <a:solidFill>
                  <a:srgbClr val="FFFF00"/>
                </a:solidFill>
                <a:cs typeface="Segoe UI" panose="020B0502040204020203" pitchFamily="34" charset="0"/>
              </a:rPr>
              <a:t>Actionable Steps</a:t>
            </a:r>
            <a:r>
              <a:rPr dirty="0">
                <a:cs typeface="Segoe UI" panose="020B0502040204020203" pitchFamily="34" charset="0"/>
              </a:rPr>
              <a:t>:</a:t>
            </a:r>
          </a:p>
          <a:p>
            <a:r>
              <a:rPr lang="en-US" dirty="0">
                <a:cs typeface="Segoe UI" panose="020B0502040204020203" pitchFamily="34" charset="0"/>
              </a:rPr>
              <a:t>• Optimize Resource Allocation: Based on seasonal and city-level demand patterns.</a:t>
            </a:r>
          </a:p>
          <a:p>
            <a:r>
              <a:rPr lang="en-US" dirty="0">
                <a:cs typeface="Segoe UI" panose="020B0502040204020203" pitchFamily="34" charset="0"/>
              </a:rPr>
              <a:t>• Target High-Potential Cities: Focus on cities with high repeat passenger rates and growth potential.</a:t>
            </a:r>
          </a:p>
          <a:p>
            <a:r>
              <a:rPr lang="en-US" dirty="0">
                <a:cs typeface="Segoe UI" panose="020B0502040204020203" pitchFamily="34" charset="0"/>
              </a:rPr>
              <a:t>• Tailor Marketing Strategies: Segment customers by behavior to boost loyalty.</a:t>
            </a:r>
          </a:p>
          <a:p>
            <a:r>
              <a:rPr lang="en-US" dirty="0">
                <a:cs typeface="Segoe UI" panose="020B0502040204020203" pitchFamily="34" charset="0"/>
              </a:rPr>
              <a:t>• Improve Pricing Strategy: Focus on pricing efficiency across cities to enhance profitability.</a:t>
            </a:r>
          </a:p>
          <a:p>
            <a:r>
              <a:rPr lang="en-US" dirty="0">
                <a:cs typeface="Segoe UI" panose="020B0502040204020203" pitchFamily="34" charset="0"/>
              </a:rPr>
              <a:t>• Enhance Customer Retention: Improve service quality to increase repeat passenger rates.</a:t>
            </a:r>
          </a:p>
          <a:p>
            <a:pPr>
              <a:defRPr sz="2400"/>
            </a:pPr>
            <a:endParaRPr dirty="0">
              <a:cs typeface="Segoe UI" panose="020B0502040204020203" pitchFamily="34" charset="0"/>
            </a:endParaRPr>
          </a:p>
          <a:p>
            <a:pPr>
              <a:defRPr sz="2400"/>
            </a:pPr>
            <a:r>
              <a:rPr dirty="0">
                <a:solidFill>
                  <a:srgbClr val="FFFF00"/>
                </a:solidFill>
                <a:cs typeface="Segoe UI" panose="020B0502040204020203" pitchFamily="34" charset="0"/>
              </a:rPr>
              <a:t>Future Strategies</a:t>
            </a:r>
            <a:r>
              <a:rPr dirty="0">
                <a:cs typeface="Segoe UI" panose="020B0502040204020203" pitchFamily="34" charset="0"/>
              </a:rPr>
              <a:t>:</a:t>
            </a:r>
          </a:p>
          <a:p>
            <a:pPr>
              <a:defRPr sz="2400"/>
            </a:pPr>
            <a:r>
              <a:rPr dirty="0">
                <a:cs typeface="Segoe UI" panose="020B0502040204020203" pitchFamily="34" charset="0"/>
              </a:rPr>
              <a:t>- Partner with local businesses for cross-promotions</a:t>
            </a:r>
            <a:r>
              <a:rPr lang="en-IN" dirty="0">
                <a:cs typeface="Segoe UI" panose="020B0502040204020203" pitchFamily="34" charset="0"/>
              </a:rPr>
              <a:t> with Exclusive partnerships with hotels , malls, Corporate offices with eye- catching discounts</a:t>
            </a:r>
            <a:endParaRPr dirty="0">
              <a:cs typeface="Segoe UI" panose="020B0502040204020203" pitchFamily="34" charset="0"/>
            </a:endParaRPr>
          </a:p>
          <a:p>
            <a:pPr>
              <a:defRPr sz="2400"/>
            </a:pPr>
            <a:r>
              <a:rPr dirty="0">
                <a:cs typeface="Segoe UI" panose="020B0502040204020203" pitchFamily="34" charset="0"/>
              </a:rPr>
              <a:t>- Explore emerging trends like EV adoption</a:t>
            </a:r>
            <a:r>
              <a:rPr lang="en-IN" dirty="0">
                <a:cs typeface="Segoe UI" panose="020B0502040204020203" pitchFamily="34" charset="0"/>
              </a:rPr>
              <a:t> with pilot program in selected cities </a:t>
            </a:r>
          </a:p>
          <a:p>
            <a:pPr>
              <a:defRPr sz="2400"/>
            </a:pPr>
            <a:r>
              <a:rPr lang="en-IN" dirty="0">
                <a:cs typeface="Segoe UI" panose="020B0502040204020203" pitchFamily="34" charset="0"/>
              </a:rPr>
              <a:t>-Introduction of Eco –friendly initiatives like electric- car sharing program and eco- friendly materials.</a:t>
            </a:r>
          </a:p>
          <a:p>
            <a:pPr>
              <a:defRPr sz="2400"/>
            </a:pPr>
            <a:r>
              <a:rPr lang="en-IN" dirty="0">
                <a:cs typeface="Segoe UI" panose="020B0502040204020203" pitchFamily="34" charset="0"/>
              </a:rPr>
              <a:t>-Data collection upon customer behaviour like </a:t>
            </a:r>
            <a:r>
              <a:rPr lang="en-US" dirty="0">
                <a:cs typeface="Segoe UI" panose="020B0502040204020203" pitchFamily="34" charset="0"/>
              </a:rPr>
              <a:t>ride frequency, peak hours, popular routes, and customer feedback. • Operational Efficiency Data: Track driver performance, vehicle utilization rates, and maintenance schedule.</a:t>
            </a:r>
            <a:br>
              <a:rPr lang="en-US" dirty="0">
                <a:cs typeface="Segoe UI" panose="020B0502040204020203" pitchFamily="34" charset="0"/>
              </a:rPr>
            </a:br>
            <a:r>
              <a:rPr lang="en-US" dirty="0">
                <a:cs typeface="Segoe UI" panose="020B0502040204020203" pitchFamily="34" charset="0"/>
              </a:rPr>
              <a:t>• Market Trends Data: Monitor competitor performance, customer preferences, and regional demand shifts to stay ahead of the market curve.</a:t>
            </a:r>
          </a:p>
          <a:p>
            <a:pPr>
              <a:defRPr sz="2400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332" y="1790920"/>
            <a:ext cx="7765322" cy="4010439"/>
          </a:xfrm>
        </p:spPr>
        <p:txBody>
          <a:bodyPr>
            <a:normAutofit fontScale="92500" lnSpcReduction="20000"/>
          </a:bodyPr>
          <a:lstStyle/>
          <a:p>
            <a:endParaRPr dirty="0"/>
          </a:p>
          <a:p>
            <a:pPr>
              <a:defRPr sz="2400"/>
            </a:pPr>
            <a:r>
              <a:rPr sz="2800" dirty="0">
                <a:solidFill>
                  <a:srgbClr val="FFC000"/>
                </a:solidFill>
              </a:rPr>
              <a:t>Data Sources</a:t>
            </a:r>
            <a:r>
              <a:rPr dirty="0"/>
              <a:t>: CSV files from operational databases.</a:t>
            </a:r>
          </a:p>
          <a:p>
            <a:pPr>
              <a:defRPr sz="2400"/>
            </a:pPr>
            <a:r>
              <a:rPr sz="2800" dirty="0">
                <a:solidFill>
                  <a:srgbClr val="FFC000"/>
                </a:solidFill>
              </a:rPr>
              <a:t>Storage Location</a:t>
            </a:r>
            <a:r>
              <a:rPr dirty="0"/>
              <a:t>: Data stored in a local/SQL database integrated into Power BI.</a:t>
            </a:r>
          </a:p>
          <a:p>
            <a:pPr>
              <a:defRPr sz="2400"/>
            </a:pPr>
            <a:r>
              <a:rPr sz="2800" dirty="0">
                <a:solidFill>
                  <a:srgbClr val="FFC000"/>
                </a:solidFill>
              </a:rPr>
              <a:t>Update Frequency</a:t>
            </a:r>
            <a:r>
              <a:rPr dirty="0"/>
              <a:t>: Monthly data refresh cycle.</a:t>
            </a:r>
          </a:p>
          <a:p>
            <a:pPr>
              <a:defRPr sz="2400"/>
            </a:pPr>
            <a:r>
              <a:rPr sz="2800" dirty="0">
                <a:solidFill>
                  <a:srgbClr val="FFC000"/>
                </a:solidFill>
              </a:rPr>
              <a:t>ETL Tool</a:t>
            </a:r>
            <a:r>
              <a:rPr dirty="0"/>
              <a:t>: Power Query used for data cleaning and transformation.</a:t>
            </a:r>
          </a:p>
          <a:p>
            <a:pPr>
              <a:defRPr sz="2400"/>
            </a:pPr>
            <a:r>
              <a:rPr sz="2800" dirty="0">
                <a:solidFill>
                  <a:srgbClr val="FFC000"/>
                </a:solidFill>
              </a:rPr>
              <a:t>Challenges:</a:t>
            </a:r>
            <a:r>
              <a:rPr dirty="0"/>
              <a:t> Missing values, duplicate entries, and data inconsistencies resolved with Power Query.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1BA1B7-125C-76D0-D068-1432DFBD7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-101600"/>
            <a:ext cx="8737600" cy="731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9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91263"/>
            <a:ext cx="7765322" cy="4152335"/>
          </a:xfrm>
        </p:spPr>
        <p:txBody>
          <a:bodyPr>
            <a:normAutofit fontScale="55000" lnSpcReduction="20000"/>
          </a:bodyPr>
          <a:lstStyle/>
          <a:p>
            <a:endParaRPr dirty="0"/>
          </a:p>
          <a:p>
            <a:pPr>
              <a:defRPr sz="2400"/>
            </a:pPr>
            <a:r>
              <a:rPr sz="4400" dirty="0">
                <a:solidFill>
                  <a:srgbClr val="FFC000"/>
                </a:solidFill>
              </a:rPr>
              <a:t>Transformation Steps:</a:t>
            </a:r>
          </a:p>
          <a:p>
            <a:pPr>
              <a:defRPr sz="2400"/>
            </a:pPr>
            <a:r>
              <a:rPr sz="3200" dirty="0"/>
              <a:t>- Handled missing data (e.g., passenger ratings).</a:t>
            </a:r>
          </a:p>
          <a:p>
            <a:pPr>
              <a:defRPr sz="2400"/>
            </a:pPr>
            <a:r>
              <a:rPr sz="3200" dirty="0"/>
              <a:t>- Resolved cardinality issues in Power BI relationships.</a:t>
            </a:r>
          </a:p>
          <a:p>
            <a:pPr>
              <a:defRPr sz="2400"/>
            </a:pPr>
            <a:r>
              <a:rPr sz="3200" dirty="0"/>
              <a:t>- Created calculated columns (e.g., Revenue per Trip).</a:t>
            </a:r>
          </a:p>
          <a:p>
            <a:pPr>
              <a:defRPr sz="2400"/>
            </a:pPr>
            <a:r>
              <a:rPr sz="4400" dirty="0">
                <a:solidFill>
                  <a:srgbClr val="FFC000"/>
                </a:solidFill>
              </a:rPr>
              <a:t>Challenges:</a:t>
            </a:r>
          </a:p>
          <a:p>
            <a:pPr>
              <a:defRPr sz="2400"/>
            </a:pPr>
            <a:r>
              <a:rPr sz="3200" dirty="0"/>
              <a:t>- Complex relationships requiring adjustments to Many-to-Many joins.</a:t>
            </a:r>
          </a:p>
          <a:p>
            <a:pPr>
              <a:defRPr sz="2400"/>
            </a:pPr>
            <a:r>
              <a:rPr sz="3200" dirty="0"/>
              <a:t>- Handling large datasets with efficient measures.</a:t>
            </a:r>
          </a:p>
          <a:p>
            <a:pPr>
              <a:defRPr sz="2400"/>
            </a:pPr>
            <a:r>
              <a:rPr sz="4400" dirty="0">
                <a:solidFill>
                  <a:srgbClr val="FFC000"/>
                </a:solidFill>
              </a:rPr>
              <a:t>Tools Used: </a:t>
            </a:r>
            <a:r>
              <a:rPr sz="3200" dirty="0"/>
              <a:t>Power Query, Python </a:t>
            </a:r>
            <a:r>
              <a:rPr lang="en-IN" sz="3200" dirty="0" err="1"/>
              <a:t>numpy</a:t>
            </a:r>
            <a:r>
              <a:rPr lang="en-IN" sz="3200" dirty="0"/>
              <a:t> </a:t>
            </a:r>
            <a:r>
              <a:rPr sz="3200" dirty="0"/>
              <a:t>for preprocessing, SQL for ad-hoc queries.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06880"/>
            <a:ext cx="7765322" cy="5222240"/>
          </a:xfrm>
        </p:spPr>
        <p:txBody>
          <a:bodyPr>
            <a:normAutofit fontScale="62500" lnSpcReduction="20000"/>
          </a:bodyPr>
          <a:lstStyle/>
          <a:p>
            <a:endParaRPr dirty="0"/>
          </a:p>
          <a:p>
            <a:pPr>
              <a:defRPr sz="2400"/>
            </a:pPr>
            <a:r>
              <a:rPr sz="3800" dirty="0">
                <a:solidFill>
                  <a:srgbClr val="FFC000"/>
                </a:solidFill>
              </a:rPr>
              <a:t>Approach:</a:t>
            </a:r>
          </a:p>
          <a:p>
            <a:pPr>
              <a:defRPr sz="2400"/>
            </a:pPr>
            <a:r>
              <a:rPr sz="3200" dirty="0"/>
              <a:t>- Star schema for optimized data modeling.</a:t>
            </a:r>
          </a:p>
          <a:p>
            <a:pPr>
              <a:defRPr sz="2400"/>
            </a:pPr>
            <a:r>
              <a:rPr sz="3200" dirty="0"/>
              <a:t>- Relationships: </a:t>
            </a:r>
            <a:r>
              <a:rPr sz="3200" dirty="0" err="1"/>
              <a:t>fact_trips</a:t>
            </a:r>
            <a:r>
              <a:rPr sz="3200" dirty="0"/>
              <a:t> linked to dimension tables like </a:t>
            </a:r>
            <a:r>
              <a:rPr sz="3200" dirty="0" err="1"/>
              <a:t>dim_city</a:t>
            </a:r>
            <a:r>
              <a:rPr sz="3200" dirty="0"/>
              <a:t>, </a:t>
            </a:r>
            <a:r>
              <a:rPr sz="3200" dirty="0" err="1"/>
              <a:t>dim_date</a:t>
            </a:r>
            <a:r>
              <a:rPr sz="3200" dirty="0"/>
              <a:t>, etc.</a:t>
            </a:r>
          </a:p>
          <a:p>
            <a:pPr>
              <a:defRPr sz="2400"/>
            </a:pPr>
            <a:r>
              <a:rPr sz="3800" dirty="0">
                <a:solidFill>
                  <a:srgbClr val="FFC000"/>
                </a:solidFill>
              </a:rPr>
              <a:t>Best Practices:</a:t>
            </a:r>
          </a:p>
          <a:p>
            <a:pPr>
              <a:defRPr sz="2400"/>
            </a:pPr>
            <a:r>
              <a:rPr sz="3200" dirty="0"/>
              <a:t>- Avoided circular references.</a:t>
            </a:r>
          </a:p>
          <a:p>
            <a:pPr>
              <a:defRPr sz="2400"/>
            </a:pPr>
            <a:r>
              <a:rPr sz="3200" dirty="0"/>
              <a:t>- Used surrogate keys for cleaner joins.</a:t>
            </a:r>
          </a:p>
          <a:p>
            <a:pPr>
              <a:defRPr sz="2400"/>
            </a:pPr>
            <a:r>
              <a:rPr sz="3200" dirty="0"/>
              <a:t>- Managed Many-to-Many relationships with bridge tables.</a:t>
            </a:r>
          </a:p>
          <a:p>
            <a:pPr>
              <a:defRPr sz="2400"/>
            </a:pPr>
            <a:r>
              <a:rPr sz="3800" dirty="0">
                <a:solidFill>
                  <a:srgbClr val="FFC000"/>
                </a:solidFill>
              </a:rPr>
              <a:t>Challenges:</a:t>
            </a:r>
          </a:p>
          <a:p>
            <a:pPr>
              <a:defRPr sz="2400"/>
            </a:pPr>
            <a:r>
              <a:rPr sz="3200" dirty="0"/>
              <a:t>- Addressing high cardinality in city and date relationships.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F8C263-EAA0-6055-1861-AE3A73249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36" y="556811"/>
            <a:ext cx="8621328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97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986</TotalTime>
  <Words>759</Words>
  <Application>Microsoft Office PowerPoint</Application>
  <PresentationFormat>On-screen Show (4:3)</PresentationFormat>
  <Paragraphs>89</Paragraphs>
  <Slides>41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Bookman Old Style</vt:lpstr>
      <vt:lpstr>Rockwell</vt:lpstr>
      <vt:lpstr>Segoe UI</vt:lpstr>
      <vt:lpstr>Damask</vt:lpstr>
      <vt:lpstr>Goodcabs Insights Project: Driving Data-Driven Decisions for Growth in Tier-2 Cities</vt:lpstr>
      <vt:lpstr>Problem Statement</vt:lpstr>
      <vt:lpstr>PowerPoint Presentation</vt:lpstr>
      <vt:lpstr>Project Objectives and Goals</vt:lpstr>
      <vt:lpstr>Data Overview</vt:lpstr>
      <vt:lpstr>PowerPoint Presentation</vt:lpstr>
      <vt:lpstr>Data Transformation</vt:lpstr>
      <vt:lpstr>Data Modeling</vt:lpstr>
      <vt:lpstr>PowerPoint Presentation</vt:lpstr>
      <vt:lpstr>Key Metrics and DAX Functions</vt:lpstr>
      <vt:lpstr>Dashboard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and Insights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anshika porwal</cp:lastModifiedBy>
  <cp:revision>44</cp:revision>
  <dcterms:created xsi:type="dcterms:W3CDTF">2013-01-27T09:14:16Z</dcterms:created>
  <dcterms:modified xsi:type="dcterms:W3CDTF">2024-12-16T22:05:08Z</dcterms:modified>
  <cp:category/>
</cp:coreProperties>
</file>