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0" r:id="rId5"/>
    <p:sldId id="261" r:id="rId6"/>
    <p:sldId id="259" r:id="rId7"/>
    <p:sldId id="262" r:id="rId8"/>
    <p:sldId id="263" r:id="rId9"/>
    <p:sldId id="265" r:id="rId10"/>
    <p:sldId id="266" r:id="rId11"/>
    <p:sldId id="264" r:id="rId12"/>
    <p:sldId id="267" r:id="rId13"/>
    <p:sldId id="268" r:id="rId14"/>
    <p:sldId id="269" r:id="rId15"/>
    <p:sldId id="278" r:id="rId16"/>
    <p:sldId id="270" r:id="rId17"/>
    <p:sldId id="271" r:id="rId18"/>
    <p:sldId id="272" r:id="rId19"/>
    <p:sldId id="273" r:id="rId20"/>
    <p:sldId id="274" r:id="rId21"/>
    <p:sldId id="275"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l"/>
            <a:fld id="{A5B0A250-5CC0-1746-B209-08E8B0DAE6AF}" type="datetimeFigureOut">
              <a:rPr lang="en-US" smtClean="0"/>
              <a:pPr algn="l"/>
              <a:t>4/26/2022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49ABCAEC-7D34-E549-A96E-FCEDAADBE4B0}"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1026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4/26/2022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9826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751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4/26/2022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3739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B0A250-5CC0-1746-B209-08E8B0DAE6AF}" type="datetimeFigureOut">
              <a:rPr lang="en-US" smtClean="0"/>
              <a:t>4/26/2022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1352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B0A250-5CC0-1746-B209-08E8B0DAE6AF}" type="datetimeFigureOut">
              <a:rPr lang="en-US" smtClean="0"/>
              <a:t>4/26/2022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4961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B0A250-5CC0-1746-B209-08E8B0DAE6AF}" type="datetimeFigureOut">
              <a:rPr lang="en-US" smtClean="0"/>
              <a:t>4/26/2022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ABCAEC-7D34-E549-A96E-FCEDAADBE4B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4472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B0A250-5CC0-1746-B209-08E8B0DAE6AF}" type="datetimeFigureOut">
              <a:rPr lang="en-US" smtClean="0"/>
              <a:t>4/26/2022</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BCAEC-7D34-E549-A96E-FCEDAADBE4B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964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B0A250-5CC0-1746-B209-08E8B0DAE6AF}" type="datetimeFigureOut">
              <a:rPr lang="en-US" smtClean="0"/>
              <a:pPr/>
              <a:t>4/26/2022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552149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t>4/26/2022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2266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5B0A250-5CC0-1746-B209-08E8B0DAE6AF}" type="datetimeFigureOut">
              <a:rPr lang="en-US" smtClean="0"/>
              <a:t>4/26/2022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4858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5B0A250-5CC0-1746-B209-08E8B0DAE6AF}" type="datetimeFigureOut">
              <a:rPr lang="en-US" smtClean="0"/>
              <a:pPr/>
              <a:t>4/26/2022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9ABCAEC-7D34-E549-A96E-FCEDAADBE4B0}"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827067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2.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4" name="Picture 3" descr="High speed train with motion blur effect">
            <a:extLst>
              <a:ext uri="{FF2B5EF4-FFF2-40B4-BE49-F238E27FC236}">
                <a16:creationId xmlns:a16="http://schemas.microsoft.com/office/drawing/2014/main" id="{26683C94-DA19-DA19-58B4-AD24DF037895}"/>
              </a:ext>
            </a:extLst>
          </p:cNvPr>
          <p:cNvPicPr>
            <a:picLocks noChangeAspect="1"/>
          </p:cNvPicPr>
          <p:nvPr/>
        </p:nvPicPr>
        <p:blipFill rotWithShape="1">
          <a:blip r:embed="rId3">
            <a:duotone>
              <a:prstClr val="black"/>
              <a:schemeClr val="accent5">
                <a:tint val="45000"/>
                <a:satMod val="400000"/>
              </a:schemeClr>
            </a:duotone>
            <a:alphaModFix amt="25000"/>
          </a:blip>
          <a:srcRect t="23391" r="9091"/>
          <a:stretch/>
        </p:blipFill>
        <p:spPr>
          <a:xfrm>
            <a:off x="20" y="1"/>
            <a:ext cx="12191980" cy="6857999"/>
          </a:xfrm>
          <a:prstGeom prst="rect">
            <a:avLst/>
          </a:prstGeom>
        </p:spPr>
      </p:pic>
      <p:sp>
        <p:nvSpPr>
          <p:cNvPr id="2" name="Title 1">
            <a:extLst>
              <a:ext uri="{FF2B5EF4-FFF2-40B4-BE49-F238E27FC236}">
                <a16:creationId xmlns:a16="http://schemas.microsoft.com/office/drawing/2014/main" id="{65F77B84-7CF2-4198-9CF6-42792452CED5}"/>
              </a:ext>
            </a:extLst>
          </p:cNvPr>
          <p:cNvSpPr>
            <a:spLocks noGrp="1"/>
          </p:cNvSpPr>
          <p:nvPr>
            <p:ph type="ctrTitle"/>
          </p:nvPr>
        </p:nvSpPr>
        <p:spPr/>
        <p:txBody>
          <a:bodyPr>
            <a:normAutofit/>
          </a:bodyPr>
          <a:lstStyle/>
          <a:p>
            <a:r>
              <a:rPr lang="en-US" sz="4000" b="1" i="0" dirty="0">
                <a:solidFill>
                  <a:srgbClr val="171717"/>
                </a:solidFill>
                <a:effectLst/>
                <a:latin typeface="Segoe UI" panose="020B0502040204020203" pitchFamily="34" charset="0"/>
              </a:rPr>
              <a:t>Send in-app notifications within model-driven apps (preview)</a:t>
            </a:r>
            <a:br>
              <a:rPr lang="en-US" sz="4000" b="1" i="0" dirty="0">
                <a:solidFill>
                  <a:srgbClr val="171717"/>
                </a:solidFill>
                <a:effectLst/>
                <a:latin typeface="Segoe UI" panose="020B0502040204020203" pitchFamily="34" charset="0"/>
              </a:rPr>
            </a:br>
            <a:endParaRPr lang="en-US" sz="4000" dirty="0"/>
          </a:p>
        </p:txBody>
      </p:sp>
      <p:sp>
        <p:nvSpPr>
          <p:cNvPr id="3" name="Subtitle 2">
            <a:extLst>
              <a:ext uri="{FF2B5EF4-FFF2-40B4-BE49-F238E27FC236}">
                <a16:creationId xmlns:a16="http://schemas.microsoft.com/office/drawing/2014/main" id="{550882CC-D426-4DF5-B45E-56D226073F15}"/>
              </a:ext>
            </a:extLst>
          </p:cNvPr>
          <p:cNvSpPr>
            <a:spLocks noGrp="1"/>
          </p:cNvSpPr>
          <p:nvPr>
            <p:ph type="subTitle" idx="1"/>
          </p:nvPr>
        </p:nvSpPr>
        <p:spPr>
          <a:xfrm>
            <a:off x="2417780" y="3531204"/>
            <a:ext cx="8637072" cy="1680876"/>
          </a:xfrm>
        </p:spPr>
        <p:txBody>
          <a:bodyPr>
            <a:normAutofit/>
          </a:bodyPr>
          <a:lstStyle/>
          <a:p>
            <a:r>
              <a:rPr lang="en-US" b="1" dirty="0"/>
              <a:t>Presented BY:</a:t>
            </a:r>
          </a:p>
          <a:p>
            <a:r>
              <a:rPr lang="en-US" dirty="0"/>
              <a:t>Anshika Agrawal (IGD-Biz apps)</a:t>
            </a:r>
          </a:p>
        </p:txBody>
      </p:sp>
    </p:spTree>
    <p:extLst>
      <p:ext uri="{BB962C8B-B14F-4D97-AF65-F5344CB8AC3E}">
        <p14:creationId xmlns:p14="http://schemas.microsoft.com/office/powerpoint/2010/main" val="615917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opy &#10;Notification with ml tiple &#10;var — &#10;•title&quot;: Serviee Reainder&quot;, &#10;dialog &#10;&quot;Oozy&quot;: &quot;This Is to you &#10;an &#10;leeeeeeee, I,' info &#10;seruice &#10;for &#10;&quot;title&quot;: &#10;&quot;coho winery&quot;' &#10;-navigatimTarget*: &quot;dialog&quot; &#10;&quot;title&quot; : &#10;function &#10;Appoint«t&quot;. &#10;arget &quot; &#10;&quot;dialog&quot; &#10;created With ml tiple actions: &#10;sage) &#10;// handle ermr &#10;&quot; + result.id); ">
            <a:extLst>
              <a:ext uri="{FF2B5EF4-FFF2-40B4-BE49-F238E27FC236}">
                <a16:creationId xmlns:a16="http://schemas.microsoft.com/office/drawing/2014/main" id="{CC716163-AC40-DB6C-A325-0027301402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5200" y="316261"/>
            <a:ext cx="6973500" cy="6225478"/>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a:extLst>
              <a:ext uri="{FF2B5EF4-FFF2-40B4-BE49-F238E27FC236}">
                <a16:creationId xmlns:a16="http://schemas.microsoft.com/office/drawing/2014/main" id="{7CF3269F-45AF-295C-0F98-D87410D810B2}"/>
              </a:ext>
            </a:extLst>
          </p:cNvPr>
          <p:cNvCxnSpPr>
            <a:cxnSpLocks/>
            <a:stCxn id="17" idx="3"/>
          </p:cNvCxnSpPr>
          <p:nvPr/>
        </p:nvCxnSpPr>
        <p:spPr>
          <a:xfrm>
            <a:off x="3657600" y="2476451"/>
            <a:ext cx="1676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6980165-6B57-61EA-882E-3968038A941A}"/>
              </a:ext>
            </a:extLst>
          </p:cNvPr>
          <p:cNvCxnSpPr>
            <a:cxnSpLocks/>
            <a:stCxn id="17" idx="3"/>
          </p:cNvCxnSpPr>
          <p:nvPr/>
        </p:nvCxnSpPr>
        <p:spPr>
          <a:xfrm>
            <a:off x="3657600" y="2476451"/>
            <a:ext cx="1767840" cy="1150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C7BF1A8-E9BD-2FDF-A49B-1E558BAFDB85}"/>
              </a:ext>
            </a:extLst>
          </p:cNvPr>
          <p:cNvSpPr txBox="1"/>
          <p:nvPr/>
        </p:nvSpPr>
        <p:spPr>
          <a:xfrm>
            <a:off x="1473200" y="2153285"/>
            <a:ext cx="21844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We have added 2 actions here</a:t>
            </a:r>
          </a:p>
        </p:txBody>
      </p:sp>
      <p:pic>
        <p:nvPicPr>
          <p:cNvPr id="2054" name="Picture 6" descr="Notifications &#10;Dismiss all &#10;O Upcoming Service Reminder &#10;This is you that you &#10;service vehicle &#10;Cohor Wnery Service Appointment &#10;x ">
            <a:extLst>
              <a:ext uri="{FF2B5EF4-FFF2-40B4-BE49-F238E27FC236}">
                <a16:creationId xmlns:a16="http://schemas.microsoft.com/office/drawing/2014/main" id="{A325C378-CF1C-DE6E-1294-CD5E9196F8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50" y="4133112"/>
            <a:ext cx="3498850" cy="2344974"/>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a:extLst>
              <a:ext uri="{FF2B5EF4-FFF2-40B4-BE49-F238E27FC236}">
                <a16:creationId xmlns:a16="http://schemas.microsoft.com/office/drawing/2014/main" id="{0EA481FE-7A55-B8F2-F5EB-86BC4A2F22B7}"/>
              </a:ext>
            </a:extLst>
          </p:cNvPr>
          <p:cNvCxnSpPr>
            <a:cxnSpLocks/>
            <a:endCxn id="2054" idx="3"/>
          </p:cNvCxnSpPr>
          <p:nvPr/>
        </p:nvCxnSpPr>
        <p:spPr>
          <a:xfrm flipH="1">
            <a:off x="3657600" y="3649430"/>
            <a:ext cx="2438400" cy="1656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F0007D2-4392-7E89-9C71-C5C7AB812C5A}"/>
              </a:ext>
            </a:extLst>
          </p:cNvPr>
          <p:cNvCxnSpPr>
            <a:cxnSpLocks/>
            <a:stCxn id="30" idx="3"/>
          </p:cNvCxnSpPr>
          <p:nvPr/>
        </p:nvCxnSpPr>
        <p:spPr>
          <a:xfrm flipV="1">
            <a:off x="2865120" y="2822244"/>
            <a:ext cx="2733040" cy="504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72B361E-6FDE-5802-E812-C28BA0574BDA}"/>
              </a:ext>
            </a:extLst>
          </p:cNvPr>
          <p:cNvSpPr txBox="1"/>
          <p:nvPr/>
        </p:nvSpPr>
        <p:spPr>
          <a:xfrm>
            <a:off x="680720" y="3003099"/>
            <a:ext cx="21844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We can specify URL for the action </a:t>
            </a:r>
          </a:p>
        </p:txBody>
      </p:sp>
    </p:spTree>
    <p:extLst>
      <p:ext uri="{BB962C8B-B14F-4D97-AF65-F5344CB8AC3E}">
        <p14:creationId xmlns:p14="http://schemas.microsoft.com/office/powerpoint/2010/main" val="702284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3C372-C7A1-8365-79AE-2B1C35827E9A}"/>
              </a:ext>
            </a:extLst>
          </p:cNvPr>
          <p:cNvSpPr>
            <a:spLocks noGrp="1"/>
          </p:cNvSpPr>
          <p:nvPr>
            <p:ph type="title"/>
          </p:nvPr>
        </p:nvSpPr>
        <p:spPr/>
        <p:txBody>
          <a:bodyPr>
            <a:normAutofit fontScale="90000"/>
          </a:bodyPr>
          <a:lstStyle/>
          <a:p>
            <a:r>
              <a:rPr lang="en-US" dirty="0"/>
              <a:t>Including Styles, Custom Icon and URL in Notification</a:t>
            </a:r>
            <a:br>
              <a:rPr lang="en-US" dirty="0"/>
            </a:br>
            <a:endParaRPr lang="en-US" dirty="0"/>
          </a:p>
        </p:txBody>
      </p:sp>
      <p:sp>
        <p:nvSpPr>
          <p:cNvPr id="3" name="Content Placeholder 2">
            <a:extLst>
              <a:ext uri="{FF2B5EF4-FFF2-40B4-BE49-F238E27FC236}">
                <a16:creationId xmlns:a16="http://schemas.microsoft.com/office/drawing/2014/main" id="{41BFBEE6-D7B4-A1D9-94E0-69204C1F496D}"/>
              </a:ext>
            </a:extLst>
          </p:cNvPr>
          <p:cNvSpPr>
            <a:spLocks noGrp="1"/>
          </p:cNvSpPr>
          <p:nvPr>
            <p:ph idx="1"/>
          </p:nvPr>
        </p:nvSpPr>
        <p:spPr>
          <a:xfrm>
            <a:off x="1553179" y="2015732"/>
            <a:ext cx="9603275" cy="3450613"/>
          </a:xfrm>
        </p:spPr>
        <p:txBody>
          <a:bodyPr/>
          <a:lstStyle/>
          <a:p>
            <a:r>
              <a:rPr lang="en-US" dirty="0">
                <a:highlight>
                  <a:srgbClr val="FFFF00"/>
                </a:highlight>
              </a:rPr>
              <a:t>Add Hyperlink </a:t>
            </a:r>
            <a:r>
              <a:rPr lang="en-US" dirty="0"/>
              <a:t>: To add the hyperlinks in the body, we must again mention body inside data attribute. It will have text and hyperlink which can mentioned as given below.</a:t>
            </a:r>
          </a:p>
        </p:txBody>
      </p:sp>
      <p:pic>
        <p:nvPicPr>
          <p:cNvPr id="5" name="Picture 4">
            <a:extLst>
              <a:ext uri="{FF2B5EF4-FFF2-40B4-BE49-F238E27FC236}">
                <a16:creationId xmlns:a16="http://schemas.microsoft.com/office/drawing/2014/main" id="{68214BEC-6B7A-06D0-7346-3A41C16615B7}"/>
              </a:ext>
            </a:extLst>
          </p:cNvPr>
          <p:cNvPicPr>
            <a:picLocks noChangeAspect="1"/>
          </p:cNvPicPr>
          <p:nvPr/>
        </p:nvPicPr>
        <p:blipFill>
          <a:blip r:embed="rId2"/>
          <a:stretch>
            <a:fillRect/>
          </a:stretch>
        </p:blipFill>
        <p:spPr>
          <a:xfrm>
            <a:off x="5930111" y="2906999"/>
            <a:ext cx="6001058" cy="1206562"/>
          </a:xfrm>
          <a:prstGeom prst="rect">
            <a:avLst/>
          </a:prstGeom>
        </p:spPr>
      </p:pic>
      <p:pic>
        <p:nvPicPr>
          <p:cNvPr id="3074" name="Picture 2" descr="Notifications &#10;Dismiss all &#10;X SLA critical &#10;æquiæd &#10;to is SLA &#10;has been to your manager, ">
            <a:extLst>
              <a:ext uri="{FF2B5EF4-FFF2-40B4-BE49-F238E27FC236}">
                <a16:creationId xmlns:a16="http://schemas.microsoft.com/office/drawing/2014/main" id="{7266DBEE-570C-A2F4-68D2-86838F56D0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8369" y="4267850"/>
            <a:ext cx="4039871" cy="239699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7DFC8E1-246F-B217-E890-B786B145DDD7}"/>
              </a:ext>
            </a:extLst>
          </p:cNvPr>
          <p:cNvPicPr>
            <a:picLocks noChangeAspect="1"/>
          </p:cNvPicPr>
          <p:nvPr/>
        </p:nvPicPr>
        <p:blipFill>
          <a:blip r:embed="rId4"/>
          <a:stretch>
            <a:fillRect/>
          </a:stretch>
        </p:blipFill>
        <p:spPr>
          <a:xfrm>
            <a:off x="377236" y="3023867"/>
            <a:ext cx="5411654" cy="3450613"/>
          </a:xfrm>
          <a:prstGeom prst="rect">
            <a:avLst/>
          </a:prstGeom>
        </p:spPr>
      </p:pic>
    </p:spTree>
    <p:extLst>
      <p:ext uri="{BB962C8B-B14F-4D97-AF65-F5344CB8AC3E}">
        <p14:creationId xmlns:p14="http://schemas.microsoft.com/office/powerpoint/2010/main" val="4009379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3C372-C7A1-8365-79AE-2B1C35827E9A}"/>
              </a:ext>
            </a:extLst>
          </p:cNvPr>
          <p:cNvSpPr>
            <a:spLocks noGrp="1"/>
          </p:cNvSpPr>
          <p:nvPr>
            <p:ph type="title"/>
          </p:nvPr>
        </p:nvSpPr>
        <p:spPr/>
        <p:txBody>
          <a:bodyPr>
            <a:normAutofit fontScale="90000"/>
          </a:bodyPr>
          <a:lstStyle/>
          <a:p>
            <a:r>
              <a:rPr lang="en-US" dirty="0"/>
              <a:t>Including Styles, Custom Icon and URL in Notification</a:t>
            </a:r>
            <a:br>
              <a:rPr lang="en-US" dirty="0"/>
            </a:br>
            <a:endParaRPr lang="en-US" dirty="0"/>
          </a:p>
        </p:txBody>
      </p:sp>
      <p:sp>
        <p:nvSpPr>
          <p:cNvPr id="3" name="Content Placeholder 2">
            <a:extLst>
              <a:ext uri="{FF2B5EF4-FFF2-40B4-BE49-F238E27FC236}">
                <a16:creationId xmlns:a16="http://schemas.microsoft.com/office/drawing/2014/main" id="{41BFBEE6-D7B4-A1D9-94E0-69204C1F496D}"/>
              </a:ext>
            </a:extLst>
          </p:cNvPr>
          <p:cNvSpPr>
            <a:spLocks noGrp="1"/>
          </p:cNvSpPr>
          <p:nvPr>
            <p:ph idx="1"/>
          </p:nvPr>
        </p:nvSpPr>
        <p:spPr>
          <a:xfrm>
            <a:off x="1553179" y="2015732"/>
            <a:ext cx="9603275" cy="3450613"/>
          </a:xfrm>
        </p:spPr>
        <p:txBody>
          <a:bodyPr/>
          <a:lstStyle/>
          <a:p>
            <a:r>
              <a:rPr lang="en-US" dirty="0">
                <a:highlight>
                  <a:srgbClr val="FFFF00"/>
                </a:highlight>
              </a:rPr>
              <a:t>Add Bold </a:t>
            </a:r>
            <a:r>
              <a:rPr lang="en-US" dirty="0"/>
              <a:t>: To add the bold in the body, we must again mention body inside data attribute and add letter inside **.</a:t>
            </a:r>
          </a:p>
        </p:txBody>
      </p:sp>
      <p:pic>
        <p:nvPicPr>
          <p:cNvPr id="4098" name="Picture 2" descr="Notifications &#10;Dismiss all &#10;SLA Missed &#10;Average order time &#10;(nmple) to ßu just of &#10;v Case ">
            <a:extLst>
              <a:ext uri="{FF2B5EF4-FFF2-40B4-BE49-F238E27FC236}">
                <a16:creationId xmlns:a16="http://schemas.microsoft.com/office/drawing/2014/main" id="{9D84FFAB-3834-2C7D-A12D-AD416A3AEC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6657" y="2561736"/>
            <a:ext cx="4890865" cy="32193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27BDD8B-5B0F-173D-87D5-BF96AAD20F76}"/>
              </a:ext>
            </a:extLst>
          </p:cNvPr>
          <p:cNvPicPr>
            <a:picLocks noChangeAspect="1"/>
          </p:cNvPicPr>
          <p:nvPr/>
        </p:nvPicPr>
        <p:blipFill>
          <a:blip r:embed="rId3"/>
          <a:stretch>
            <a:fillRect/>
          </a:stretch>
        </p:blipFill>
        <p:spPr>
          <a:xfrm>
            <a:off x="471879" y="3140168"/>
            <a:ext cx="6848577" cy="2326177"/>
          </a:xfrm>
          <a:prstGeom prst="rect">
            <a:avLst/>
          </a:prstGeom>
        </p:spPr>
      </p:pic>
    </p:spTree>
    <p:extLst>
      <p:ext uri="{BB962C8B-B14F-4D97-AF65-F5344CB8AC3E}">
        <p14:creationId xmlns:p14="http://schemas.microsoft.com/office/powerpoint/2010/main" val="713027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3C372-C7A1-8365-79AE-2B1C35827E9A}"/>
              </a:ext>
            </a:extLst>
          </p:cNvPr>
          <p:cNvSpPr>
            <a:spLocks noGrp="1"/>
          </p:cNvSpPr>
          <p:nvPr>
            <p:ph type="title"/>
          </p:nvPr>
        </p:nvSpPr>
        <p:spPr/>
        <p:txBody>
          <a:bodyPr>
            <a:normAutofit fontScale="90000"/>
          </a:bodyPr>
          <a:lstStyle/>
          <a:p>
            <a:r>
              <a:rPr lang="en-US" dirty="0"/>
              <a:t>Including Styles, Custom Icon and URL in Notification</a:t>
            </a:r>
            <a:br>
              <a:rPr lang="en-US" dirty="0"/>
            </a:br>
            <a:endParaRPr lang="en-US" dirty="0"/>
          </a:p>
        </p:txBody>
      </p:sp>
      <p:sp>
        <p:nvSpPr>
          <p:cNvPr id="3" name="Content Placeholder 2">
            <a:extLst>
              <a:ext uri="{FF2B5EF4-FFF2-40B4-BE49-F238E27FC236}">
                <a16:creationId xmlns:a16="http://schemas.microsoft.com/office/drawing/2014/main" id="{41BFBEE6-D7B4-A1D9-94E0-69204C1F496D}"/>
              </a:ext>
            </a:extLst>
          </p:cNvPr>
          <p:cNvSpPr>
            <a:spLocks noGrp="1"/>
          </p:cNvSpPr>
          <p:nvPr>
            <p:ph idx="1"/>
          </p:nvPr>
        </p:nvSpPr>
        <p:spPr>
          <a:xfrm>
            <a:off x="1553179" y="2015732"/>
            <a:ext cx="9603275" cy="3450613"/>
          </a:xfrm>
        </p:spPr>
        <p:txBody>
          <a:bodyPr/>
          <a:lstStyle/>
          <a:p>
            <a:r>
              <a:rPr lang="en-US" dirty="0">
                <a:highlight>
                  <a:srgbClr val="FFFF00"/>
                </a:highlight>
              </a:rPr>
              <a:t>Add Custom icon </a:t>
            </a:r>
            <a:r>
              <a:rPr lang="en-US" dirty="0"/>
              <a:t>: We have to set </a:t>
            </a:r>
            <a:r>
              <a:rPr lang="en-US" dirty="0" err="1"/>
              <a:t>iconType</a:t>
            </a:r>
            <a:r>
              <a:rPr lang="en-US" dirty="0"/>
              <a:t> to custom and in the body we can include </a:t>
            </a:r>
            <a:r>
              <a:rPr lang="en-US" dirty="0" err="1"/>
              <a:t>iconUrl</a:t>
            </a:r>
            <a:r>
              <a:rPr lang="en-US" dirty="0"/>
              <a:t> with value pointing to web resource.</a:t>
            </a:r>
          </a:p>
        </p:txBody>
      </p:sp>
      <p:pic>
        <p:nvPicPr>
          <p:cNvPr id="5122" name="Picture 2" descr="JavaScript &#10;var systemuserid &#10;var notificationRecord &#10;&quot;title&quot;: &quot;Welcome&quot;, &#10;&quot;body&quot; : &#10;to the world Of app &#10;&quot;ounerid@odata.bind&quot;' &quot;/systemusers(&quot; * systenuserid + &quot;)&quot; , &#10;&quot;icontype&quot;: 1øøøøøøe5„ &#10;// custom &#10;&quot;data&quot;: &#10;• iconUrI • : &#10;notificationRecord) &#10;then( &#10;function success(result) { &#10;console. created with custom icon: &#10;function (error) &#10;console. log(error. message) ; &#10;// handle error conditions &#10;Copy &#10;&quot; result.id); ">
            <a:extLst>
              <a:ext uri="{FF2B5EF4-FFF2-40B4-BE49-F238E27FC236}">
                <a16:creationId xmlns:a16="http://schemas.microsoft.com/office/drawing/2014/main" id="{40F3BBC1-8CC1-F6EA-C3CA-DC0FA7BBC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5054" y="2926079"/>
            <a:ext cx="6788785" cy="378908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3641EAA5-0E18-9A1A-E616-EDBEBDD12877}"/>
              </a:ext>
            </a:extLst>
          </p:cNvPr>
          <p:cNvCxnSpPr>
            <a:cxnSpLocks/>
            <a:stCxn id="7" idx="3"/>
          </p:cNvCxnSpPr>
          <p:nvPr/>
        </p:nvCxnSpPr>
        <p:spPr>
          <a:xfrm>
            <a:off x="3881120" y="4102686"/>
            <a:ext cx="1280160" cy="347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1CB079A-74FA-2753-F8CF-1BFE6925CA4D}"/>
              </a:ext>
            </a:extLst>
          </p:cNvPr>
          <p:cNvSpPr txBox="1"/>
          <p:nvPr/>
        </p:nvSpPr>
        <p:spPr>
          <a:xfrm>
            <a:off x="2032000" y="3779520"/>
            <a:ext cx="184912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Icon type set to custom</a:t>
            </a:r>
          </a:p>
        </p:txBody>
      </p:sp>
      <p:cxnSp>
        <p:nvCxnSpPr>
          <p:cNvPr id="9" name="Straight Arrow Connector 8">
            <a:extLst>
              <a:ext uri="{FF2B5EF4-FFF2-40B4-BE49-F238E27FC236}">
                <a16:creationId xmlns:a16="http://schemas.microsoft.com/office/drawing/2014/main" id="{A79CB061-456A-1C24-1251-3104FEAFCBA2}"/>
              </a:ext>
            </a:extLst>
          </p:cNvPr>
          <p:cNvCxnSpPr>
            <a:cxnSpLocks/>
            <a:stCxn id="10" idx="3"/>
          </p:cNvCxnSpPr>
          <p:nvPr/>
        </p:nvCxnSpPr>
        <p:spPr>
          <a:xfrm flipV="1">
            <a:off x="3333255" y="4714240"/>
            <a:ext cx="2935465" cy="1216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ABE775D-B98A-9826-CCA2-90C2D081A220}"/>
              </a:ext>
            </a:extLst>
          </p:cNvPr>
          <p:cNvSpPr txBox="1"/>
          <p:nvPr/>
        </p:nvSpPr>
        <p:spPr>
          <a:xfrm>
            <a:off x="1484135" y="5608003"/>
            <a:ext cx="184912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err="1"/>
              <a:t>iconUrl</a:t>
            </a:r>
            <a:r>
              <a:rPr lang="en-US" dirty="0"/>
              <a:t> pointing to web resource</a:t>
            </a:r>
          </a:p>
        </p:txBody>
      </p:sp>
    </p:spTree>
    <p:extLst>
      <p:ext uri="{BB962C8B-B14F-4D97-AF65-F5344CB8AC3E}">
        <p14:creationId xmlns:p14="http://schemas.microsoft.com/office/powerpoint/2010/main" val="1456606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3C372-C7A1-8365-79AE-2B1C35827E9A}"/>
              </a:ext>
            </a:extLst>
          </p:cNvPr>
          <p:cNvSpPr>
            <a:spLocks noGrp="1"/>
          </p:cNvSpPr>
          <p:nvPr>
            <p:ph type="title"/>
          </p:nvPr>
        </p:nvSpPr>
        <p:spPr/>
        <p:txBody>
          <a:bodyPr>
            <a:normAutofit fontScale="90000"/>
          </a:bodyPr>
          <a:lstStyle/>
          <a:p>
            <a:r>
              <a:rPr lang="en-US" dirty="0"/>
              <a:t>Including Styles, Custom Icon and URL in Notification</a:t>
            </a:r>
            <a:br>
              <a:rPr lang="en-US" dirty="0"/>
            </a:br>
            <a:endParaRPr lang="en-US" dirty="0"/>
          </a:p>
        </p:txBody>
      </p:sp>
      <p:sp>
        <p:nvSpPr>
          <p:cNvPr id="3" name="Content Placeholder 2">
            <a:extLst>
              <a:ext uri="{FF2B5EF4-FFF2-40B4-BE49-F238E27FC236}">
                <a16:creationId xmlns:a16="http://schemas.microsoft.com/office/drawing/2014/main" id="{41BFBEE6-D7B4-A1D9-94E0-69204C1F496D}"/>
              </a:ext>
            </a:extLst>
          </p:cNvPr>
          <p:cNvSpPr>
            <a:spLocks noGrp="1"/>
          </p:cNvSpPr>
          <p:nvPr>
            <p:ph idx="1"/>
          </p:nvPr>
        </p:nvSpPr>
        <p:spPr>
          <a:xfrm>
            <a:off x="1553179" y="2015732"/>
            <a:ext cx="9603275" cy="3450613"/>
          </a:xfrm>
        </p:spPr>
        <p:txBody>
          <a:bodyPr/>
          <a:lstStyle/>
          <a:p>
            <a:r>
              <a:rPr lang="en-US" dirty="0">
                <a:highlight>
                  <a:srgbClr val="FFFF00"/>
                </a:highlight>
              </a:rPr>
              <a:t>Add New Line </a:t>
            </a:r>
            <a:r>
              <a:rPr lang="en-US" dirty="0"/>
              <a:t>:  _\ </a:t>
            </a:r>
          </a:p>
        </p:txBody>
      </p:sp>
      <p:pic>
        <p:nvPicPr>
          <p:cNvPr id="6146" name="Picture 2" descr="Notifications &#10;Dismiss all &#10;Complete overhaul (sample) &#10;win mth engage &#10;With engineering ASAR • &#10;record ">
            <a:extLst>
              <a:ext uri="{FF2B5EF4-FFF2-40B4-BE49-F238E27FC236}">
                <a16:creationId xmlns:a16="http://schemas.microsoft.com/office/drawing/2014/main" id="{49A6CA12-BB26-5743-6FBA-E89C08308D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5534" y="2184083"/>
            <a:ext cx="4157345" cy="328754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C4F47F3-4921-C4AA-08C9-CB9C7F538809}"/>
              </a:ext>
            </a:extLst>
          </p:cNvPr>
          <p:cNvPicPr>
            <a:picLocks noChangeAspect="1"/>
          </p:cNvPicPr>
          <p:nvPr/>
        </p:nvPicPr>
        <p:blipFill>
          <a:blip r:embed="rId3"/>
          <a:stretch>
            <a:fillRect/>
          </a:stretch>
        </p:blipFill>
        <p:spPr>
          <a:xfrm>
            <a:off x="794211" y="2528345"/>
            <a:ext cx="6490509" cy="4174647"/>
          </a:xfrm>
          <a:prstGeom prst="rect">
            <a:avLst/>
          </a:prstGeom>
        </p:spPr>
      </p:pic>
      <p:cxnSp>
        <p:nvCxnSpPr>
          <p:cNvPr id="11" name="Straight Arrow Connector 10">
            <a:extLst>
              <a:ext uri="{FF2B5EF4-FFF2-40B4-BE49-F238E27FC236}">
                <a16:creationId xmlns:a16="http://schemas.microsoft.com/office/drawing/2014/main" id="{658A9E40-2D46-C06D-10FC-1D70017E5EE0}"/>
              </a:ext>
            </a:extLst>
          </p:cNvPr>
          <p:cNvCxnSpPr/>
          <p:nvPr/>
        </p:nvCxnSpPr>
        <p:spPr>
          <a:xfrm flipV="1">
            <a:off x="4039465" y="4185920"/>
            <a:ext cx="4190135"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2659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3C372-C7A1-8365-79AE-2B1C35827E9A}"/>
              </a:ext>
            </a:extLst>
          </p:cNvPr>
          <p:cNvSpPr>
            <a:spLocks noGrp="1"/>
          </p:cNvSpPr>
          <p:nvPr>
            <p:ph type="title"/>
          </p:nvPr>
        </p:nvSpPr>
        <p:spPr/>
        <p:txBody>
          <a:bodyPr>
            <a:normAutofit/>
          </a:bodyPr>
          <a:lstStyle/>
          <a:p>
            <a:r>
              <a:rPr lang="en-US" dirty="0"/>
              <a:t>Control Navigation</a:t>
            </a:r>
            <a:br>
              <a:rPr lang="en-US" dirty="0"/>
            </a:br>
            <a:endParaRPr lang="en-US" dirty="0"/>
          </a:p>
        </p:txBody>
      </p:sp>
      <p:pic>
        <p:nvPicPr>
          <p:cNvPr id="5" name="Content Placeholder 4">
            <a:extLst>
              <a:ext uri="{FF2B5EF4-FFF2-40B4-BE49-F238E27FC236}">
                <a16:creationId xmlns:a16="http://schemas.microsoft.com/office/drawing/2014/main" id="{1D260EF6-787A-DF6B-428A-B247809D7DBC}"/>
              </a:ext>
            </a:extLst>
          </p:cNvPr>
          <p:cNvPicPr>
            <a:picLocks noGrp="1" noChangeAspect="1"/>
          </p:cNvPicPr>
          <p:nvPr>
            <p:ph idx="1"/>
          </p:nvPr>
        </p:nvPicPr>
        <p:blipFill>
          <a:blip r:embed="rId2"/>
          <a:stretch>
            <a:fillRect/>
          </a:stretch>
        </p:blipFill>
        <p:spPr>
          <a:xfrm>
            <a:off x="952663" y="2038279"/>
            <a:ext cx="5988358" cy="1390721"/>
          </a:xfrm>
        </p:spPr>
      </p:pic>
      <p:pic>
        <p:nvPicPr>
          <p:cNvPr id="8" name="Picture 7">
            <a:extLst>
              <a:ext uri="{FF2B5EF4-FFF2-40B4-BE49-F238E27FC236}">
                <a16:creationId xmlns:a16="http://schemas.microsoft.com/office/drawing/2014/main" id="{2C01EEE5-5229-301A-093F-9AAE4E0B4DC3}"/>
              </a:ext>
            </a:extLst>
          </p:cNvPr>
          <p:cNvPicPr>
            <a:picLocks noChangeAspect="1"/>
          </p:cNvPicPr>
          <p:nvPr/>
        </p:nvPicPr>
        <p:blipFill>
          <a:blip r:embed="rId3"/>
          <a:stretch>
            <a:fillRect/>
          </a:stretch>
        </p:blipFill>
        <p:spPr>
          <a:xfrm>
            <a:off x="7414144" y="1329136"/>
            <a:ext cx="4496031" cy="3511730"/>
          </a:xfrm>
          <a:prstGeom prst="rect">
            <a:avLst/>
          </a:prstGeom>
        </p:spPr>
      </p:pic>
      <p:pic>
        <p:nvPicPr>
          <p:cNvPr id="10" name="Picture 9">
            <a:extLst>
              <a:ext uri="{FF2B5EF4-FFF2-40B4-BE49-F238E27FC236}">
                <a16:creationId xmlns:a16="http://schemas.microsoft.com/office/drawing/2014/main" id="{FCB328FB-96E2-BFAA-4855-2E83458E6D7C}"/>
              </a:ext>
            </a:extLst>
          </p:cNvPr>
          <p:cNvPicPr>
            <a:picLocks noChangeAspect="1"/>
          </p:cNvPicPr>
          <p:nvPr/>
        </p:nvPicPr>
        <p:blipFill>
          <a:blip r:embed="rId4"/>
          <a:stretch>
            <a:fillRect/>
          </a:stretch>
        </p:blipFill>
        <p:spPr>
          <a:xfrm>
            <a:off x="2561873" y="3658799"/>
            <a:ext cx="4615710" cy="3152745"/>
          </a:xfrm>
          <a:prstGeom prst="rect">
            <a:avLst/>
          </a:prstGeom>
        </p:spPr>
      </p:pic>
    </p:spTree>
    <p:extLst>
      <p:ext uri="{BB962C8B-B14F-4D97-AF65-F5344CB8AC3E}">
        <p14:creationId xmlns:p14="http://schemas.microsoft.com/office/powerpoint/2010/main" val="897965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5D1D6-95A2-4B97-A4DC-CD93852F27A2}"/>
              </a:ext>
            </a:extLst>
          </p:cNvPr>
          <p:cNvSpPr>
            <a:spLocks noGrp="1"/>
          </p:cNvSpPr>
          <p:nvPr>
            <p:ph type="title"/>
          </p:nvPr>
        </p:nvSpPr>
        <p:spPr/>
        <p:txBody>
          <a:bodyPr/>
          <a:lstStyle/>
          <a:p>
            <a:r>
              <a:rPr lang="en-US" dirty="0"/>
              <a:t>Security Role Configuration	</a:t>
            </a:r>
          </a:p>
        </p:txBody>
      </p:sp>
      <p:sp>
        <p:nvSpPr>
          <p:cNvPr id="3" name="Content Placeholder 2">
            <a:extLst>
              <a:ext uri="{FF2B5EF4-FFF2-40B4-BE49-F238E27FC236}">
                <a16:creationId xmlns:a16="http://schemas.microsoft.com/office/drawing/2014/main" id="{BAB8B20D-F557-4D13-9EFA-96B3C808516D}"/>
              </a:ext>
            </a:extLst>
          </p:cNvPr>
          <p:cNvSpPr>
            <a:spLocks noGrp="1"/>
          </p:cNvSpPr>
          <p:nvPr>
            <p:ph idx="1"/>
          </p:nvPr>
        </p:nvSpPr>
        <p:spPr/>
        <p:txBody>
          <a:bodyPr/>
          <a:lstStyle/>
          <a:p>
            <a:r>
              <a:rPr lang="en-US" dirty="0"/>
              <a:t>A non-admin user should be having the below privileges to access the notification records:</a:t>
            </a:r>
          </a:p>
          <a:p>
            <a:r>
              <a:rPr lang="en-US" dirty="0"/>
              <a:t>Notification Entity  - User level Create, Read on Notification Entity</a:t>
            </a:r>
          </a:p>
          <a:p>
            <a:r>
              <a:rPr lang="nb-NO" dirty="0"/>
              <a:t>Model Driven App User Setting – Org level </a:t>
            </a:r>
            <a:r>
              <a:rPr lang="en-US" dirty="0"/>
              <a:t>Create, Read, Write, and Append </a:t>
            </a:r>
          </a:p>
          <a:p>
            <a:r>
              <a:rPr lang="en-US" dirty="0"/>
              <a:t>Setting Definition – Org Level Read and </a:t>
            </a:r>
            <a:r>
              <a:rPr lang="en-US" dirty="0" err="1"/>
              <a:t>AppendTo</a:t>
            </a:r>
            <a:endParaRPr lang="en-US" dirty="0"/>
          </a:p>
          <a:p>
            <a:pPr marL="0" indent="0">
              <a:buNone/>
            </a:pPr>
            <a:endParaRPr lang="en-US" dirty="0"/>
          </a:p>
        </p:txBody>
      </p:sp>
    </p:spTree>
    <p:extLst>
      <p:ext uri="{BB962C8B-B14F-4D97-AF65-F5344CB8AC3E}">
        <p14:creationId xmlns:p14="http://schemas.microsoft.com/office/powerpoint/2010/main" val="3722118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5D1D6-95A2-4B97-A4DC-CD93852F27A2}"/>
              </a:ext>
            </a:extLst>
          </p:cNvPr>
          <p:cNvSpPr>
            <a:spLocks noGrp="1"/>
          </p:cNvSpPr>
          <p:nvPr>
            <p:ph type="title"/>
          </p:nvPr>
        </p:nvSpPr>
        <p:spPr/>
        <p:txBody>
          <a:bodyPr/>
          <a:lstStyle/>
          <a:p>
            <a:r>
              <a:rPr lang="en-US" dirty="0"/>
              <a:t>How to Generate Team level Notifications ?</a:t>
            </a:r>
          </a:p>
        </p:txBody>
      </p:sp>
      <p:sp>
        <p:nvSpPr>
          <p:cNvPr id="3" name="Content Placeholder 2">
            <a:extLst>
              <a:ext uri="{FF2B5EF4-FFF2-40B4-BE49-F238E27FC236}">
                <a16:creationId xmlns:a16="http://schemas.microsoft.com/office/drawing/2014/main" id="{BAB8B20D-F557-4D13-9EFA-96B3C808516D}"/>
              </a:ext>
            </a:extLst>
          </p:cNvPr>
          <p:cNvSpPr>
            <a:spLocks noGrp="1"/>
          </p:cNvSpPr>
          <p:nvPr>
            <p:ph idx="1"/>
          </p:nvPr>
        </p:nvSpPr>
        <p:spPr/>
        <p:txBody>
          <a:bodyPr/>
          <a:lstStyle/>
          <a:p>
            <a:r>
              <a:rPr lang="en-US" dirty="0"/>
              <a:t>Currently the D365 OOB Notification does not support team notification</a:t>
            </a:r>
          </a:p>
          <a:p>
            <a:r>
              <a:rPr lang="en-US" dirty="0"/>
              <a:t>To achieve this we can adopt a work-around</a:t>
            </a:r>
          </a:p>
          <a:p>
            <a:r>
              <a:rPr lang="en-US" dirty="0"/>
              <a:t>Get a separate Entity created called Team Notifications where the record owners will be the Teams</a:t>
            </a:r>
          </a:p>
          <a:p>
            <a:r>
              <a:rPr lang="en-US" dirty="0"/>
              <a:t>Create individual notifications through an azure function or any other batch process whenever an owner notification is created. This batch function will create individual records for all team members under OOB Notification Entity</a:t>
            </a:r>
          </a:p>
          <a:p>
            <a:pPr marL="0" indent="0">
              <a:buNone/>
            </a:pPr>
            <a:endParaRPr lang="en-US" dirty="0"/>
          </a:p>
        </p:txBody>
      </p:sp>
    </p:spTree>
    <p:extLst>
      <p:ext uri="{BB962C8B-B14F-4D97-AF65-F5344CB8AC3E}">
        <p14:creationId xmlns:p14="http://schemas.microsoft.com/office/powerpoint/2010/main" val="4066479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5D1D6-95A2-4B97-A4DC-CD93852F27A2}"/>
              </a:ext>
            </a:extLst>
          </p:cNvPr>
          <p:cNvSpPr>
            <a:spLocks noGrp="1"/>
          </p:cNvSpPr>
          <p:nvPr>
            <p:ph type="title"/>
          </p:nvPr>
        </p:nvSpPr>
        <p:spPr/>
        <p:txBody>
          <a:bodyPr/>
          <a:lstStyle/>
          <a:p>
            <a:r>
              <a:rPr lang="en-US" dirty="0"/>
              <a:t>Different Use Case Scenarios</a:t>
            </a:r>
          </a:p>
        </p:txBody>
      </p:sp>
      <p:sp>
        <p:nvSpPr>
          <p:cNvPr id="3" name="Content Placeholder 2">
            <a:extLst>
              <a:ext uri="{FF2B5EF4-FFF2-40B4-BE49-F238E27FC236}">
                <a16:creationId xmlns:a16="http://schemas.microsoft.com/office/drawing/2014/main" id="{BAB8B20D-F557-4D13-9EFA-96B3C808516D}"/>
              </a:ext>
            </a:extLst>
          </p:cNvPr>
          <p:cNvSpPr>
            <a:spLocks noGrp="1"/>
          </p:cNvSpPr>
          <p:nvPr>
            <p:ph idx="1"/>
          </p:nvPr>
        </p:nvSpPr>
        <p:spPr/>
        <p:txBody>
          <a:bodyPr/>
          <a:lstStyle/>
          <a:p>
            <a:r>
              <a:rPr lang="en-US" dirty="0"/>
              <a:t>Notifications can be used for different purpose within a project. Currently we are handling something very specific to our projects which are:</a:t>
            </a:r>
          </a:p>
          <a:p>
            <a:pPr marL="457200" indent="-457200">
              <a:buAutoNum type="alphaLcParenR"/>
            </a:pPr>
            <a:r>
              <a:rPr lang="en-US" dirty="0"/>
              <a:t>Queue Mentions Notifications</a:t>
            </a:r>
          </a:p>
          <a:p>
            <a:pPr marL="457200" indent="-457200">
              <a:buAutoNum type="alphaLcParenR"/>
            </a:pPr>
            <a:r>
              <a:rPr lang="en-US" dirty="0"/>
              <a:t>Case Flagged Risky Notifications</a:t>
            </a:r>
          </a:p>
          <a:p>
            <a:pPr marL="457200" indent="-457200">
              <a:buAutoNum type="alphaLcParenR"/>
            </a:pPr>
            <a:r>
              <a:rPr lang="en-US" dirty="0"/>
              <a:t>Case Transferred notifications</a:t>
            </a:r>
          </a:p>
          <a:p>
            <a:pPr marL="457200" indent="-457200">
              <a:buAutoNum type="alphaLcParenR"/>
            </a:pPr>
            <a:r>
              <a:rPr lang="en-US" dirty="0"/>
              <a:t>Broadcast Notifications</a:t>
            </a:r>
          </a:p>
          <a:p>
            <a:pPr marL="457200" indent="-457200">
              <a:buAutoNum type="alphaLcParenR"/>
            </a:pPr>
            <a:r>
              <a:rPr lang="en-US" dirty="0"/>
              <a:t>Case Update Notifications</a:t>
            </a:r>
          </a:p>
        </p:txBody>
      </p:sp>
    </p:spTree>
    <p:extLst>
      <p:ext uri="{BB962C8B-B14F-4D97-AF65-F5344CB8AC3E}">
        <p14:creationId xmlns:p14="http://schemas.microsoft.com/office/powerpoint/2010/main" val="1304084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5D1D6-95A2-4B97-A4DC-CD93852F27A2}"/>
              </a:ext>
            </a:extLst>
          </p:cNvPr>
          <p:cNvSpPr>
            <a:spLocks noGrp="1"/>
          </p:cNvSpPr>
          <p:nvPr>
            <p:ph type="title"/>
          </p:nvPr>
        </p:nvSpPr>
        <p:spPr/>
        <p:txBody>
          <a:bodyPr/>
          <a:lstStyle/>
          <a:p>
            <a:r>
              <a:rPr lang="en-US" dirty="0"/>
              <a:t>Code Snippet</a:t>
            </a:r>
          </a:p>
        </p:txBody>
      </p:sp>
      <p:pic>
        <p:nvPicPr>
          <p:cNvPr id="3074" name="Picture 2">
            <a:extLst>
              <a:ext uri="{FF2B5EF4-FFF2-40B4-BE49-F238E27FC236}">
                <a16:creationId xmlns:a16="http://schemas.microsoft.com/office/drawing/2014/main" id="{56763FB8-89B4-0958-4ED0-B95A31CD87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1028" y="2183187"/>
            <a:ext cx="9604375" cy="3115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157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3D0F8-47EB-41DD-BBAD-C36DE240D714}"/>
              </a:ext>
            </a:extLst>
          </p:cNvPr>
          <p:cNvSpPr>
            <a:spLocks noGrp="1"/>
          </p:cNvSpPr>
          <p:nvPr>
            <p:ph type="title"/>
          </p:nvPr>
        </p:nvSpPr>
        <p:spPr>
          <a:xfrm>
            <a:off x="1451579" y="804519"/>
            <a:ext cx="9603275" cy="729641"/>
          </a:xfrm>
        </p:spPr>
        <p:txBody>
          <a:bodyPr/>
          <a:lstStyle/>
          <a:p>
            <a:r>
              <a:rPr lang="en-US" dirty="0"/>
              <a:t>Agenda	</a:t>
            </a:r>
          </a:p>
        </p:txBody>
      </p:sp>
      <p:sp>
        <p:nvSpPr>
          <p:cNvPr id="3" name="Content Placeholder 2">
            <a:extLst>
              <a:ext uri="{FF2B5EF4-FFF2-40B4-BE49-F238E27FC236}">
                <a16:creationId xmlns:a16="http://schemas.microsoft.com/office/drawing/2014/main" id="{0023D266-1719-4F6F-B6E0-C3FA171A5753}"/>
              </a:ext>
            </a:extLst>
          </p:cNvPr>
          <p:cNvSpPr>
            <a:spLocks noGrp="1"/>
          </p:cNvSpPr>
          <p:nvPr>
            <p:ph idx="1"/>
          </p:nvPr>
        </p:nvSpPr>
        <p:spPr>
          <a:xfrm>
            <a:off x="1451579" y="2015732"/>
            <a:ext cx="9603275" cy="3836428"/>
          </a:xfrm>
        </p:spPr>
        <p:txBody>
          <a:bodyPr>
            <a:normAutofit fontScale="25000" lnSpcReduction="20000"/>
          </a:bodyPr>
          <a:lstStyle/>
          <a:p>
            <a:r>
              <a:rPr lang="en-US" sz="5600" dirty="0"/>
              <a:t>Introduction</a:t>
            </a:r>
          </a:p>
          <a:p>
            <a:r>
              <a:rPr lang="en-US" sz="5600" dirty="0"/>
              <a:t>Notification Entity – Key Points</a:t>
            </a:r>
          </a:p>
          <a:p>
            <a:r>
              <a:rPr lang="en-US" sz="5600" dirty="0"/>
              <a:t>Enable Send- In App Notification in Model Drive App</a:t>
            </a:r>
          </a:p>
          <a:p>
            <a:r>
              <a:rPr lang="en-US" sz="5600" dirty="0"/>
              <a:t>Generate Notifications</a:t>
            </a:r>
          </a:p>
          <a:p>
            <a:r>
              <a:rPr lang="en-US" sz="5600" dirty="0"/>
              <a:t>Icon Types</a:t>
            </a:r>
          </a:p>
          <a:p>
            <a:r>
              <a:rPr lang="en-US" sz="5600" dirty="0"/>
              <a:t>Actions</a:t>
            </a:r>
          </a:p>
          <a:p>
            <a:r>
              <a:rPr lang="en-US" sz="5600" dirty="0"/>
              <a:t>Including Styles, Custom Icon and URL in Notification</a:t>
            </a:r>
          </a:p>
          <a:p>
            <a:r>
              <a:rPr lang="en-US" sz="5600" dirty="0"/>
              <a:t>Control Navigation</a:t>
            </a:r>
          </a:p>
          <a:p>
            <a:r>
              <a:rPr lang="en-US" sz="5600" dirty="0"/>
              <a:t>Security Role Configuration</a:t>
            </a:r>
          </a:p>
          <a:p>
            <a:r>
              <a:rPr lang="en-US" sz="5600" dirty="0"/>
              <a:t>How to Generate Team level Notifications ?</a:t>
            </a:r>
          </a:p>
          <a:p>
            <a:r>
              <a:rPr lang="en-US" sz="5600" dirty="0"/>
              <a:t>Different Use Case Scenarios</a:t>
            </a:r>
          </a:p>
          <a:p>
            <a:r>
              <a:rPr lang="en-US" sz="5600" dirty="0"/>
              <a:t>Validate your Notification Request Call</a:t>
            </a:r>
          </a:p>
          <a:p>
            <a:endParaRPr lang="en-US" dirty="0"/>
          </a:p>
        </p:txBody>
      </p:sp>
    </p:spTree>
    <p:extLst>
      <p:ext uri="{BB962C8B-B14F-4D97-AF65-F5344CB8AC3E}">
        <p14:creationId xmlns:p14="http://schemas.microsoft.com/office/powerpoint/2010/main" val="4287273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7" name="Rectangle 11">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8" name="Picture 13">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9" name="Straight Connector 15">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17">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1" name="Rectangle 19">
            <a:extLst>
              <a:ext uri="{FF2B5EF4-FFF2-40B4-BE49-F238E27FC236}">
                <a16:creationId xmlns:a16="http://schemas.microsoft.com/office/drawing/2014/main" id="{EC17D08F-2133-44A9-B28C-CB29928FA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CC36881-E309-4C41-8B5B-203AADC15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3F5D1D6-95A2-4B97-A4DC-CD93852F27A2}"/>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800" dirty="0"/>
              <a:t>Validate your Notification Request Call</a:t>
            </a:r>
          </a:p>
        </p:txBody>
      </p:sp>
      <p:cxnSp>
        <p:nvCxnSpPr>
          <p:cNvPr id="24" name="Straight Connector 23">
            <a:extLst>
              <a:ext uri="{FF2B5EF4-FFF2-40B4-BE49-F238E27FC236}">
                <a16:creationId xmlns:a16="http://schemas.microsoft.com/office/drawing/2014/main" id="{84F2C6A8-7D46-49EA-860B-0F0B020843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6" name="Group 25">
            <a:extLst>
              <a:ext uri="{FF2B5EF4-FFF2-40B4-BE49-F238E27FC236}">
                <a16:creationId xmlns:a16="http://schemas.microsoft.com/office/drawing/2014/main" id="{AED92372-F778-4E96-9E90-4E63BAF3CA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7463258" y="583365"/>
            <a:chExt cx="7560115" cy="5181928"/>
          </a:xfrm>
        </p:grpSpPr>
        <p:sp>
          <p:nvSpPr>
            <p:cNvPr id="27" name="Rectangle 26">
              <a:extLst>
                <a:ext uri="{FF2B5EF4-FFF2-40B4-BE49-F238E27FC236}">
                  <a16:creationId xmlns:a16="http://schemas.microsoft.com/office/drawing/2014/main" id="{EB4EC089-8B60-43F4-9BF5-1F0B0E398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C0BAC91-1725-4E5A-92CE-F5A2EB066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 name="Content Placeholder 6" descr="Graphical user interface, text, application, email&#10;&#10;Description automatically generated">
            <a:extLst>
              <a:ext uri="{FF2B5EF4-FFF2-40B4-BE49-F238E27FC236}">
                <a16:creationId xmlns:a16="http://schemas.microsoft.com/office/drawing/2014/main" id="{773C73B4-7452-FE24-3A88-EF0E314964B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5386" r="-2" b="11738"/>
          <a:stretch/>
        </p:blipFill>
        <p:spPr>
          <a:xfrm>
            <a:off x="4618374" y="1116345"/>
            <a:ext cx="6282919" cy="3866172"/>
          </a:xfrm>
          <a:prstGeom prst="rect">
            <a:avLst/>
          </a:prstGeom>
        </p:spPr>
      </p:pic>
      <p:pic>
        <p:nvPicPr>
          <p:cNvPr id="30" name="Picture 29">
            <a:extLst>
              <a:ext uri="{FF2B5EF4-FFF2-40B4-BE49-F238E27FC236}">
                <a16:creationId xmlns:a16="http://schemas.microsoft.com/office/drawing/2014/main" id="{4B61EBEC-D0CA-456C-98A6-EDA1AC9FB0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2" name="Straight Connector 31">
            <a:extLst>
              <a:ext uri="{FF2B5EF4-FFF2-40B4-BE49-F238E27FC236}">
                <a16:creationId xmlns:a16="http://schemas.microsoft.com/office/drawing/2014/main" id="{718A71EB-D327-4458-85FB-26336B2BA0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2525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61FD415B-D89F-756C-3ECE-C1D3B2C66358}"/>
              </a:ext>
            </a:extLst>
          </p:cNvPr>
          <p:cNvSpPr>
            <a:spLocks noGrp="1"/>
          </p:cNvSpPr>
          <p:nvPr>
            <p:ph type="title"/>
          </p:nvPr>
        </p:nvSpPr>
        <p:spPr>
          <a:xfrm>
            <a:off x="1451580" y="804520"/>
            <a:ext cx="4176511" cy="1049235"/>
          </a:xfrm>
        </p:spPr>
        <p:txBody>
          <a:bodyPr>
            <a:normAutofit/>
          </a:bodyPr>
          <a:lstStyle/>
          <a:p>
            <a:r>
              <a:rPr lang="en-US" dirty="0"/>
              <a:t>Resource 	</a:t>
            </a:r>
          </a:p>
        </p:txBody>
      </p:sp>
      <p:sp>
        <p:nvSpPr>
          <p:cNvPr id="14" name="Rectangle 1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488E1329-8502-6DC3-7620-4BECF05D7E6B}"/>
              </a:ext>
            </a:extLst>
          </p:cNvPr>
          <p:cNvSpPr>
            <a:spLocks noGrp="1"/>
          </p:cNvSpPr>
          <p:nvPr>
            <p:ph idx="1"/>
          </p:nvPr>
        </p:nvSpPr>
        <p:spPr>
          <a:xfrm>
            <a:off x="1451581" y="2015732"/>
            <a:ext cx="4172212" cy="3450613"/>
          </a:xfrm>
        </p:spPr>
        <p:txBody>
          <a:bodyPr>
            <a:normAutofit/>
          </a:bodyPr>
          <a:lstStyle/>
          <a:p>
            <a:r>
              <a:rPr lang="en-US" dirty="0"/>
              <a:t>https://docs.microsoft.com/en-us/power-apps/developer/model-driven-apps/clientapi/send-in-app-notifications</a:t>
            </a:r>
          </a:p>
        </p:txBody>
      </p:sp>
      <p:pic>
        <p:nvPicPr>
          <p:cNvPr id="7" name="Graphic 6" descr="Marker">
            <a:extLst>
              <a:ext uri="{FF2B5EF4-FFF2-40B4-BE49-F238E27FC236}">
                <a16:creationId xmlns:a16="http://schemas.microsoft.com/office/drawing/2014/main" id="{B1CAB771-45BB-A3F9-0021-F0AD3F2590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4251" y="805583"/>
            <a:ext cx="4660762" cy="4660762"/>
          </a:xfrm>
          <a:prstGeom prst="rect">
            <a:avLst/>
          </a:prstGeom>
        </p:spPr>
      </p:pic>
      <p:pic>
        <p:nvPicPr>
          <p:cNvPr id="16" name="Picture 1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5213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1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2" name="Rectangle 1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C953571F-7564-F1C7-F286-3B1588F2723F}"/>
              </a:ext>
            </a:extLst>
          </p:cNvPr>
          <p:cNvSpPr>
            <a:spLocks noGrp="1"/>
          </p:cNvSpPr>
          <p:nvPr>
            <p:ph idx="1"/>
          </p:nvPr>
        </p:nvSpPr>
        <p:spPr>
          <a:xfrm>
            <a:off x="1453593" y="747542"/>
            <a:ext cx="4172212" cy="3450613"/>
          </a:xfrm>
        </p:spPr>
        <p:txBody>
          <a:bodyPr>
            <a:normAutofit/>
          </a:bodyPr>
          <a:lstStyle/>
          <a:p>
            <a:pPr marL="0" indent="0">
              <a:buNone/>
            </a:pPr>
            <a:r>
              <a:rPr lang="en-US" sz="6600" dirty="0"/>
              <a:t>Thank You</a:t>
            </a:r>
          </a:p>
        </p:txBody>
      </p:sp>
      <p:pic>
        <p:nvPicPr>
          <p:cNvPr id="23" name="Graphic 6" descr="Smiling Face with No Fill">
            <a:extLst>
              <a:ext uri="{FF2B5EF4-FFF2-40B4-BE49-F238E27FC236}">
                <a16:creationId xmlns:a16="http://schemas.microsoft.com/office/drawing/2014/main" id="{E733EE73-9C38-0561-D856-806E94A23D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4251" y="805583"/>
            <a:ext cx="4660762" cy="4660762"/>
          </a:xfrm>
          <a:prstGeom prst="rect">
            <a:avLst/>
          </a:prstGeom>
        </p:spPr>
      </p:pic>
      <p:pic>
        <p:nvPicPr>
          <p:cNvPr id="24" name="Picture 1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1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0704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5D1D6-95A2-4B97-A4DC-CD93852F27A2}"/>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BAB8B20D-F557-4D13-9EFA-96B3C808516D}"/>
              </a:ext>
            </a:extLst>
          </p:cNvPr>
          <p:cNvSpPr>
            <a:spLocks noGrp="1"/>
          </p:cNvSpPr>
          <p:nvPr>
            <p:ph idx="1"/>
          </p:nvPr>
        </p:nvSpPr>
        <p:spPr/>
        <p:txBody>
          <a:bodyPr/>
          <a:lstStyle/>
          <a:p>
            <a:r>
              <a:rPr lang="en-US" dirty="0"/>
              <a:t>In existing D365 applications, we have notification entity which can be used to create notification record and we can customize it to show it on to the screen. </a:t>
            </a:r>
          </a:p>
          <a:p>
            <a:r>
              <a:rPr lang="en-US" dirty="0"/>
              <a:t>With this new feature, everything is given by OOB system. We can create notification record by simple </a:t>
            </a:r>
            <a:r>
              <a:rPr lang="en-US" dirty="0" err="1"/>
              <a:t>webapi</a:t>
            </a:r>
            <a:r>
              <a:rPr lang="en-US" dirty="0"/>
              <a:t> call and user will be notified in a separate section. </a:t>
            </a:r>
          </a:p>
          <a:p>
            <a:r>
              <a:rPr lang="en-US" dirty="0"/>
              <a:t>We have multiple options which we can use while creating a new  notification like adding styles, new line, custom icon, Links between text etc. </a:t>
            </a:r>
          </a:p>
          <a:p>
            <a:r>
              <a:rPr lang="en-US" dirty="0"/>
              <a:t>To explore more, we will create some notifications by applying different styles in upcoming slide. </a:t>
            </a:r>
          </a:p>
          <a:p>
            <a:pPr marL="0" indent="0">
              <a:buNone/>
            </a:pPr>
            <a:endParaRPr lang="en-US" dirty="0"/>
          </a:p>
        </p:txBody>
      </p:sp>
      <p:sp>
        <p:nvSpPr>
          <p:cNvPr id="6" name="Rectangle 5">
            <a:extLst>
              <a:ext uri="{FF2B5EF4-FFF2-40B4-BE49-F238E27FC236}">
                <a16:creationId xmlns:a16="http://schemas.microsoft.com/office/drawing/2014/main" id="{C4889DB4-0E9B-4EC6-8347-985753C81BF7}"/>
              </a:ext>
            </a:extLst>
          </p:cNvPr>
          <p:cNvSpPr/>
          <p:nvPr/>
        </p:nvSpPr>
        <p:spPr>
          <a:xfrm>
            <a:off x="2164080" y="5770563"/>
            <a:ext cx="7487920" cy="71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Currently this feature is in preview mode and not available in all regions. </a:t>
            </a:r>
          </a:p>
        </p:txBody>
      </p:sp>
      <p:pic>
        <p:nvPicPr>
          <p:cNvPr id="14" name="Picture 13">
            <a:extLst>
              <a:ext uri="{FF2B5EF4-FFF2-40B4-BE49-F238E27FC236}">
                <a16:creationId xmlns:a16="http://schemas.microsoft.com/office/drawing/2014/main" id="{C1D80790-7EC0-42FC-A2C4-5F8529EECACB}"/>
              </a:ext>
            </a:extLst>
          </p:cNvPr>
          <p:cNvPicPr>
            <a:picLocks noChangeAspect="1"/>
          </p:cNvPicPr>
          <p:nvPr/>
        </p:nvPicPr>
        <p:blipFill>
          <a:blip r:embed="rId2"/>
          <a:stretch>
            <a:fillRect/>
          </a:stretch>
        </p:blipFill>
        <p:spPr>
          <a:xfrm>
            <a:off x="7374859" y="214136"/>
            <a:ext cx="4268501" cy="1497378"/>
          </a:xfrm>
          <a:prstGeom prst="rect">
            <a:avLst/>
          </a:prstGeom>
        </p:spPr>
      </p:pic>
    </p:spTree>
    <p:extLst>
      <p:ext uri="{BB962C8B-B14F-4D97-AF65-F5344CB8AC3E}">
        <p14:creationId xmlns:p14="http://schemas.microsoft.com/office/powerpoint/2010/main" val="160724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F684A-7863-42CB-8B06-438D594A60F3}"/>
              </a:ext>
            </a:extLst>
          </p:cNvPr>
          <p:cNvSpPr>
            <a:spLocks noGrp="1"/>
          </p:cNvSpPr>
          <p:nvPr>
            <p:ph type="title"/>
          </p:nvPr>
        </p:nvSpPr>
        <p:spPr/>
        <p:txBody>
          <a:bodyPr/>
          <a:lstStyle/>
          <a:p>
            <a:r>
              <a:rPr lang="en-US" dirty="0"/>
              <a:t>Notification Entity – Key Points</a:t>
            </a:r>
          </a:p>
        </p:txBody>
      </p:sp>
      <p:sp>
        <p:nvSpPr>
          <p:cNvPr id="3" name="Content Placeholder 2">
            <a:extLst>
              <a:ext uri="{FF2B5EF4-FFF2-40B4-BE49-F238E27FC236}">
                <a16:creationId xmlns:a16="http://schemas.microsoft.com/office/drawing/2014/main" id="{3B6BCF1A-AD77-45A4-8945-4766AF8A5409}"/>
              </a:ext>
            </a:extLst>
          </p:cNvPr>
          <p:cNvSpPr>
            <a:spLocks noGrp="1"/>
          </p:cNvSpPr>
          <p:nvPr>
            <p:ph idx="1"/>
          </p:nvPr>
        </p:nvSpPr>
        <p:spPr/>
        <p:txBody>
          <a:bodyPr>
            <a:normAutofit lnSpcReduction="10000"/>
          </a:bodyPr>
          <a:lstStyle/>
          <a:p>
            <a:r>
              <a:rPr lang="en-US" dirty="0"/>
              <a:t>We have Notification entity and logical name is ‘</a:t>
            </a:r>
            <a:r>
              <a:rPr lang="en-US" b="0" i="0" dirty="0" err="1">
                <a:solidFill>
                  <a:srgbClr val="A31515"/>
                </a:solidFill>
                <a:effectLst/>
                <a:latin typeface="SFMono-Regular"/>
              </a:rPr>
              <a:t>appnotification</a:t>
            </a:r>
            <a:r>
              <a:rPr lang="en-US" dirty="0"/>
              <a:t>’.</a:t>
            </a:r>
          </a:p>
          <a:p>
            <a:r>
              <a:rPr lang="en-US" dirty="0"/>
              <a:t>Owner of the Notification record will receive the notification.</a:t>
            </a:r>
          </a:p>
          <a:p>
            <a:r>
              <a:rPr lang="en-US" dirty="0"/>
              <a:t>If we want to create notification for multiple user, then we must create record for each user.</a:t>
            </a:r>
          </a:p>
          <a:p>
            <a:r>
              <a:rPr lang="en-US" dirty="0"/>
              <a:t>We can also set the expiry of the Notification.</a:t>
            </a:r>
          </a:p>
          <a:p>
            <a:r>
              <a:rPr lang="en-US" dirty="0"/>
              <a:t>Model driven app automatically checks for new notification record and show the notification in the Notification center.  Notification appear in the Notification center until user dismiss it or it expires. </a:t>
            </a:r>
          </a:p>
        </p:txBody>
      </p:sp>
    </p:spTree>
    <p:extLst>
      <p:ext uri="{BB962C8B-B14F-4D97-AF65-F5344CB8AC3E}">
        <p14:creationId xmlns:p14="http://schemas.microsoft.com/office/powerpoint/2010/main" val="3222826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EA2432-41A5-4451-9465-67529FA60164}"/>
              </a:ext>
            </a:extLst>
          </p:cNvPr>
          <p:cNvSpPr>
            <a:spLocks noGrp="1"/>
          </p:cNvSpPr>
          <p:nvPr>
            <p:ph type="title"/>
          </p:nvPr>
        </p:nvSpPr>
        <p:spPr>
          <a:xfrm>
            <a:off x="1451580" y="804519"/>
            <a:ext cx="4325112" cy="1049235"/>
          </a:xfrm>
        </p:spPr>
        <p:txBody>
          <a:bodyPr>
            <a:normAutofit/>
          </a:bodyPr>
          <a:lstStyle/>
          <a:p>
            <a:r>
              <a:rPr lang="en-US" sz="2200"/>
              <a:t>Enable in-App Notification </a:t>
            </a:r>
            <a:br>
              <a:rPr lang="en-US" sz="2200"/>
            </a:br>
            <a:r>
              <a:rPr lang="en-US" sz="2200"/>
              <a:t>Feature</a:t>
            </a:r>
          </a:p>
        </p:txBody>
      </p:sp>
      <p:cxnSp>
        <p:nvCxnSpPr>
          <p:cNvPr id="75" name="Straight Connector 74">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43251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7" name="Rectangle 76">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EA40A705-A5A9-45A3-8BF6-FBB84AB93894}"/>
              </a:ext>
            </a:extLst>
          </p:cNvPr>
          <p:cNvSpPr>
            <a:spLocks noGrp="1"/>
          </p:cNvSpPr>
          <p:nvPr>
            <p:ph idx="1"/>
          </p:nvPr>
        </p:nvSpPr>
        <p:spPr>
          <a:xfrm>
            <a:off x="1451579" y="2015732"/>
            <a:ext cx="4325113" cy="3419869"/>
          </a:xfrm>
        </p:spPr>
        <p:txBody>
          <a:bodyPr>
            <a:normAutofit/>
          </a:bodyPr>
          <a:lstStyle/>
          <a:p>
            <a:r>
              <a:rPr lang="en-US" dirty="0"/>
              <a:t>Login to the maker portal</a:t>
            </a:r>
          </a:p>
          <a:p>
            <a:r>
              <a:rPr lang="en-US" dirty="0"/>
              <a:t>Select the specific environment and the solution where the model driven app is present</a:t>
            </a:r>
          </a:p>
          <a:p>
            <a:r>
              <a:rPr lang="en-US" dirty="0"/>
              <a:t>Edit the model driven app in preview mode and update the settings as shown</a:t>
            </a:r>
          </a:p>
          <a:p>
            <a:endParaRPr lang="en-US" dirty="0"/>
          </a:p>
        </p:txBody>
      </p:sp>
      <p:pic>
        <p:nvPicPr>
          <p:cNvPr id="1028" name="Picture 4" descr="image">
            <a:extLst>
              <a:ext uri="{FF2B5EF4-FFF2-40B4-BE49-F238E27FC236}">
                <a16:creationId xmlns:a16="http://schemas.microsoft.com/office/drawing/2014/main" id="{890057C0-5EC6-BAE4-D1C8-9AA0CE24CD9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15310" y="2168133"/>
            <a:ext cx="5489787" cy="3267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437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F46B7-5A0D-495B-9A05-2FAA047D2257}"/>
              </a:ext>
            </a:extLst>
          </p:cNvPr>
          <p:cNvSpPr>
            <a:spLocks noGrp="1"/>
          </p:cNvSpPr>
          <p:nvPr>
            <p:ph type="title"/>
          </p:nvPr>
        </p:nvSpPr>
        <p:spPr/>
        <p:txBody>
          <a:bodyPr/>
          <a:lstStyle/>
          <a:p>
            <a:r>
              <a:rPr lang="en-US" dirty="0"/>
              <a:t>Notification View </a:t>
            </a:r>
          </a:p>
        </p:txBody>
      </p:sp>
      <p:pic>
        <p:nvPicPr>
          <p:cNvPr id="9" name="Picture 8">
            <a:extLst>
              <a:ext uri="{FF2B5EF4-FFF2-40B4-BE49-F238E27FC236}">
                <a16:creationId xmlns:a16="http://schemas.microsoft.com/office/drawing/2014/main" id="{A79232B4-2476-493E-AB69-E211FF91701D}"/>
              </a:ext>
            </a:extLst>
          </p:cNvPr>
          <p:cNvPicPr>
            <a:picLocks noChangeAspect="1"/>
          </p:cNvPicPr>
          <p:nvPr/>
        </p:nvPicPr>
        <p:blipFill>
          <a:blip r:embed="rId2"/>
          <a:stretch>
            <a:fillRect/>
          </a:stretch>
        </p:blipFill>
        <p:spPr>
          <a:xfrm>
            <a:off x="6609119" y="1853754"/>
            <a:ext cx="4445735" cy="4895385"/>
          </a:xfrm>
          <a:prstGeom prst="rect">
            <a:avLst/>
          </a:prstGeom>
        </p:spPr>
      </p:pic>
      <p:pic>
        <p:nvPicPr>
          <p:cNvPr id="11" name="Picture 10">
            <a:extLst>
              <a:ext uri="{FF2B5EF4-FFF2-40B4-BE49-F238E27FC236}">
                <a16:creationId xmlns:a16="http://schemas.microsoft.com/office/drawing/2014/main" id="{033EC8D4-A18D-45BB-8713-EFA908126FC4}"/>
              </a:ext>
            </a:extLst>
          </p:cNvPr>
          <p:cNvPicPr>
            <a:picLocks noChangeAspect="1"/>
          </p:cNvPicPr>
          <p:nvPr/>
        </p:nvPicPr>
        <p:blipFill>
          <a:blip r:embed="rId3"/>
          <a:stretch>
            <a:fillRect/>
          </a:stretch>
        </p:blipFill>
        <p:spPr>
          <a:xfrm>
            <a:off x="1451579" y="1995145"/>
            <a:ext cx="4268501" cy="1497378"/>
          </a:xfrm>
          <a:prstGeom prst="rect">
            <a:avLst/>
          </a:prstGeom>
        </p:spPr>
      </p:pic>
      <p:pic>
        <p:nvPicPr>
          <p:cNvPr id="13" name="Picture 12">
            <a:extLst>
              <a:ext uri="{FF2B5EF4-FFF2-40B4-BE49-F238E27FC236}">
                <a16:creationId xmlns:a16="http://schemas.microsoft.com/office/drawing/2014/main" id="{A401CD42-FD2B-4901-83E4-3E4EE8CAD659}"/>
              </a:ext>
            </a:extLst>
          </p:cNvPr>
          <p:cNvPicPr>
            <a:picLocks noChangeAspect="1"/>
          </p:cNvPicPr>
          <p:nvPr/>
        </p:nvPicPr>
        <p:blipFill>
          <a:blip r:embed="rId4"/>
          <a:stretch>
            <a:fillRect/>
          </a:stretch>
        </p:blipFill>
        <p:spPr>
          <a:xfrm>
            <a:off x="1322003" y="3844886"/>
            <a:ext cx="4773997" cy="2786790"/>
          </a:xfrm>
          <a:prstGeom prst="rect">
            <a:avLst/>
          </a:prstGeom>
        </p:spPr>
      </p:pic>
    </p:spTree>
    <p:extLst>
      <p:ext uri="{BB962C8B-B14F-4D97-AF65-F5344CB8AC3E}">
        <p14:creationId xmlns:p14="http://schemas.microsoft.com/office/powerpoint/2010/main" val="1181023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F684A-7863-42CB-8B06-438D594A60F3}"/>
              </a:ext>
            </a:extLst>
          </p:cNvPr>
          <p:cNvSpPr>
            <a:spLocks noGrp="1"/>
          </p:cNvSpPr>
          <p:nvPr>
            <p:ph type="title"/>
          </p:nvPr>
        </p:nvSpPr>
        <p:spPr/>
        <p:txBody>
          <a:bodyPr/>
          <a:lstStyle/>
          <a:p>
            <a:r>
              <a:rPr lang="en-US" dirty="0"/>
              <a:t>Generate Notifications</a:t>
            </a:r>
          </a:p>
        </p:txBody>
      </p:sp>
      <p:pic>
        <p:nvPicPr>
          <p:cNvPr id="5" name="Content Placeholder 4">
            <a:extLst>
              <a:ext uri="{FF2B5EF4-FFF2-40B4-BE49-F238E27FC236}">
                <a16:creationId xmlns:a16="http://schemas.microsoft.com/office/drawing/2014/main" id="{E435DF7F-2FF4-8208-4627-CC48BA7AE082}"/>
              </a:ext>
            </a:extLst>
          </p:cNvPr>
          <p:cNvPicPr>
            <a:picLocks noGrp="1" noChangeAspect="1"/>
          </p:cNvPicPr>
          <p:nvPr>
            <p:ph idx="1"/>
          </p:nvPr>
        </p:nvPicPr>
        <p:blipFill>
          <a:blip r:embed="rId2"/>
          <a:stretch>
            <a:fillRect/>
          </a:stretch>
        </p:blipFill>
        <p:spPr>
          <a:xfrm>
            <a:off x="1067606" y="2333701"/>
            <a:ext cx="7558234" cy="4261017"/>
          </a:xfrm>
        </p:spPr>
      </p:pic>
      <p:cxnSp>
        <p:nvCxnSpPr>
          <p:cNvPr id="7" name="Straight Arrow Connector 6">
            <a:extLst>
              <a:ext uri="{FF2B5EF4-FFF2-40B4-BE49-F238E27FC236}">
                <a16:creationId xmlns:a16="http://schemas.microsoft.com/office/drawing/2014/main" id="{B81A5767-F8D9-ABC7-E9B5-C9C04B24C29B}"/>
              </a:ext>
            </a:extLst>
          </p:cNvPr>
          <p:cNvCxnSpPr/>
          <p:nvPr/>
        </p:nvCxnSpPr>
        <p:spPr>
          <a:xfrm>
            <a:off x="4307840" y="2600960"/>
            <a:ext cx="17170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D6FF0D0-5190-6C6E-5876-00E451695A55}"/>
              </a:ext>
            </a:extLst>
          </p:cNvPr>
          <p:cNvSpPr/>
          <p:nvPr/>
        </p:nvSpPr>
        <p:spPr>
          <a:xfrm>
            <a:off x="6096000" y="2395332"/>
            <a:ext cx="2682240" cy="419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This will be owner of the notification record. </a:t>
            </a:r>
          </a:p>
        </p:txBody>
      </p:sp>
      <p:sp>
        <p:nvSpPr>
          <p:cNvPr id="11" name="Rectangle 10">
            <a:extLst>
              <a:ext uri="{FF2B5EF4-FFF2-40B4-BE49-F238E27FC236}">
                <a16:creationId xmlns:a16="http://schemas.microsoft.com/office/drawing/2014/main" id="{751D94BD-C517-12EA-FE1B-7037ABC84E8A}"/>
              </a:ext>
            </a:extLst>
          </p:cNvPr>
          <p:cNvSpPr/>
          <p:nvPr/>
        </p:nvSpPr>
        <p:spPr>
          <a:xfrm>
            <a:off x="6410960" y="2906866"/>
            <a:ext cx="2865120" cy="593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Some icons are available by default, and we can also add custom icon.</a:t>
            </a:r>
          </a:p>
        </p:txBody>
      </p:sp>
      <p:cxnSp>
        <p:nvCxnSpPr>
          <p:cNvPr id="13" name="Straight Arrow Connector 12">
            <a:extLst>
              <a:ext uri="{FF2B5EF4-FFF2-40B4-BE49-F238E27FC236}">
                <a16:creationId xmlns:a16="http://schemas.microsoft.com/office/drawing/2014/main" id="{2AD9AEA2-D38F-2F88-492C-4C0A41ABCEA9}"/>
              </a:ext>
            </a:extLst>
          </p:cNvPr>
          <p:cNvCxnSpPr>
            <a:cxnSpLocks/>
          </p:cNvCxnSpPr>
          <p:nvPr/>
        </p:nvCxnSpPr>
        <p:spPr>
          <a:xfrm flipV="1">
            <a:off x="3825240" y="3356558"/>
            <a:ext cx="2443480" cy="406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82818E1-352A-BD93-7916-495A5C3615B8}"/>
              </a:ext>
            </a:extLst>
          </p:cNvPr>
          <p:cNvCxnSpPr/>
          <p:nvPr/>
        </p:nvCxnSpPr>
        <p:spPr>
          <a:xfrm>
            <a:off x="6268720" y="4673600"/>
            <a:ext cx="200152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D8999B4-C36D-7446-2A7D-50E0FB680283}"/>
              </a:ext>
            </a:extLst>
          </p:cNvPr>
          <p:cNvSpPr/>
          <p:nvPr/>
        </p:nvSpPr>
        <p:spPr>
          <a:xfrm>
            <a:off x="8412480" y="4559629"/>
            <a:ext cx="2865120" cy="593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XRM WEB API Call to create Notification record</a:t>
            </a:r>
          </a:p>
        </p:txBody>
      </p:sp>
      <p:cxnSp>
        <p:nvCxnSpPr>
          <p:cNvPr id="20" name="Straight Arrow Connector 19">
            <a:extLst>
              <a:ext uri="{FF2B5EF4-FFF2-40B4-BE49-F238E27FC236}">
                <a16:creationId xmlns:a16="http://schemas.microsoft.com/office/drawing/2014/main" id="{29D05EFC-FEFA-CACB-D8FD-2B192D06D1BF}"/>
              </a:ext>
            </a:extLst>
          </p:cNvPr>
          <p:cNvCxnSpPr/>
          <p:nvPr/>
        </p:nvCxnSpPr>
        <p:spPr>
          <a:xfrm>
            <a:off x="3825240" y="4043021"/>
            <a:ext cx="3093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2D25D044-393D-9B51-1CC0-A584358B0F1D}"/>
              </a:ext>
            </a:extLst>
          </p:cNvPr>
          <p:cNvSpPr/>
          <p:nvPr/>
        </p:nvSpPr>
        <p:spPr>
          <a:xfrm>
            <a:off x="7086600" y="3676262"/>
            <a:ext cx="4296874" cy="804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2 Types : Timed and Hidden</a:t>
            </a:r>
          </a:p>
          <a:p>
            <a:r>
              <a:rPr lang="en-US" sz="1400" dirty="0"/>
              <a:t>Toast : It appears as a toast notification</a:t>
            </a:r>
          </a:p>
          <a:p>
            <a:r>
              <a:rPr lang="en-US" sz="1400" dirty="0"/>
              <a:t>Hidden : This will only appear in notification center.</a:t>
            </a:r>
          </a:p>
        </p:txBody>
      </p:sp>
      <p:pic>
        <p:nvPicPr>
          <p:cNvPr id="24" name="Picture 23">
            <a:extLst>
              <a:ext uri="{FF2B5EF4-FFF2-40B4-BE49-F238E27FC236}">
                <a16:creationId xmlns:a16="http://schemas.microsoft.com/office/drawing/2014/main" id="{60397C34-50FB-974F-0F11-90EC3E38B0C0}"/>
              </a:ext>
            </a:extLst>
          </p:cNvPr>
          <p:cNvPicPr>
            <a:picLocks noChangeAspect="1"/>
          </p:cNvPicPr>
          <p:nvPr/>
        </p:nvPicPr>
        <p:blipFill>
          <a:blip r:embed="rId3"/>
          <a:stretch>
            <a:fillRect/>
          </a:stretch>
        </p:blipFill>
        <p:spPr>
          <a:xfrm>
            <a:off x="5372100" y="5708596"/>
            <a:ext cx="5982007" cy="501676"/>
          </a:xfrm>
          <a:prstGeom prst="rect">
            <a:avLst/>
          </a:prstGeom>
        </p:spPr>
      </p:pic>
      <p:sp>
        <p:nvSpPr>
          <p:cNvPr id="26" name="Rectangle 25">
            <a:extLst>
              <a:ext uri="{FF2B5EF4-FFF2-40B4-BE49-F238E27FC236}">
                <a16:creationId xmlns:a16="http://schemas.microsoft.com/office/drawing/2014/main" id="{5846F342-1315-F718-945F-3F00047ED5CE}"/>
              </a:ext>
            </a:extLst>
          </p:cNvPr>
          <p:cNvSpPr/>
          <p:nvPr/>
        </p:nvSpPr>
        <p:spPr>
          <a:xfrm>
            <a:off x="6664960" y="6245752"/>
            <a:ext cx="3058160" cy="501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Default expiry time is 14 days. It should be mentioned in seconds.</a:t>
            </a:r>
          </a:p>
        </p:txBody>
      </p:sp>
    </p:spTree>
    <p:extLst>
      <p:ext uri="{BB962C8B-B14F-4D97-AF65-F5344CB8AC3E}">
        <p14:creationId xmlns:p14="http://schemas.microsoft.com/office/powerpoint/2010/main" val="3040078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70388-5D68-3F46-06C8-B745F4178C30}"/>
              </a:ext>
            </a:extLst>
          </p:cNvPr>
          <p:cNvSpPr>
            <a:spLocks noGrp="1"/>
          </p:cNvSpPr>
          <p:nvPr>
            <p:ph type="title"/>
          </p:nvPr>
        </p:nvSpPr>
        <p:spPr/>
        <p:txBody>
          <a:bodyPr/>
          <a:lstStyle/>
          <a:p>
            <a:r>
              <a:rPr lang="en-US" dirty="0"/>
              <a:t>Icon  Types </a:t>
            </a:r>
          </a:p>
        </p:txBody>
      </p:sp>
      <p:pic>
        <p:nvPicPr>
          <p:cNvPr id="5" name="Content Placeholder 4">
            <a:extLst>
              <a:ext uri="{FF2B5EF4-FFF2-40B4-BE49-F238E27FC236}">
                <a16:creationId xmlns:a16="http://schemas.microsoft.com/office/drawing/2014/main" id="{59BBE0A7-89A0-DE6D-A0EC-AF6A8E7B9CAD}"/>
              </a:ext>
            </a:extLst>
          </p:cNvPr>
          <p:cNvPicPr>
            <a:picLocks noGrp="1" noChangeAspect="1"/>
          </p:cNvPicPr>
          <p:nvPr>
            <p:ph idx="1"/>
          </p:nvPr>
        </p:nvPicPr>
        <p:blipFill>
          <a:blip r:embed="rId2"/>
          <a:stretch>
            <a:fillRect/>
          </a:stretch>
        </p:blipFill>
        <p:spPr>
          <a:xfrm>
            <a:off x="782320" y="2182412"/>
            <a:ext cx="7519504" cy="2821835"/>
          </a:xfrm>
        </p:spPr>
      </p:pic>
      <p:sp>
        <p:nvSpPr>
          <p:cNvPr id="6" name="Rectangle 5">
            <a:extLst>
              <a:ext uri="{FF2B5EF4-FFF2-40B4-BE49-F238E27FC236}">
                <a16:creationId xmlns:a16="http://schemas.microsoft.com/office/drawing/2014/main" id="{263E7D15-FEF0-18B1-09DE-E308E5C6603D}"/>
              </a:ext>
            </a:extLst>
          </p:cNvPr>
          <p:cNvSpPr/>
          <p:nvPr/>
        </p:nvSpPr>
        <p:spPr>
          <a:xfrm>
            <a:off x="6370320" y="2040172"/>
            <a:ext cx="4927600" cy="2359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can create a web resource file which will be pointing to a custom image, and we can use this icon for our notification. </a:t>
            </a:r>
          </a:p>
        </p:txBody>
      </p:sp>
      <p:cxnSp>
        <p:nvCxnSpPr>
          <p:cNvPr id="8" name="Straight Arrow Connector 7">
            <a:extLst>
              <a:ext uri="{FF2B5EF4-FFF2-40B4-BE49-F238E27FC236}">
                <a16:creationId xmlns:a16="http://schemas.microsoft.com/office/drawing/2014/main" id="{1B9D1284-873A-2BAB-DE2E-B84A969D7C60}"/>
              </a:ext>
            </a:extLst>
          </p:cNvPr>
          <p:cNvCxnSpPr/>
          <p:nvPr/>
        </p:nvCxnSpPr>
        <p:spPr>
          <a:xfrm flipV="1">
            <a:off x="5161280" y="3429000"/>
            <a:ext cx="1188720" cy="1264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3422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659FC-4CA7-753A-C2FA-646DE9A0458B}"/>
              </a:ext>
            </a:extLst>
          </p:cNvPr>
          <p:cNvSpPr>
            <a:spLocks noGrp="1"/>
          </p:cNvSpPr>
          <p:nvPr>
            <p:ph type="title"/>
          </p:nvPr>
        </p:nvSpPr>
        <p:spPr/>
        <p:txBody>
          <a:bodyPr/>
          <a:lstStyle/>
          <a:p>
            <a:r>
              <a:rPr lang="en-US" dirty="0"/>
              <a:t>Actions</a:t>
            </a:r>
          </a:p>
        </p:txBody>
      </p:sp>
      <p:pic>
        <p:nvPicPr>
          <p:cNvPr id="1026" name="Picture 2" descr="Notifications &#10;Dismiss all &#10;Congratula tions &#10;Your customer rating is now an You resolved &#10;of your within thi and &#10;aversge customer rating was &#10;View cases ">
            <a:extLst>
              <a:ext uri="{FF2B5EF4-FFF2-40B4-BE49-F238E27FC236}">
                <a16:creationId xmlns:a16="http://schemas.microsoft.com/office/drawing/2014/main" id="{E26E2AF8-FCA3-67F5-7340-DFF6D55566E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44932" y="181079"/>
            <a:ext cx="3665193" cy="205412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B1FBE18B-54F5-6B42-DBC7-CBA98A822E03}"/>
              </a:ext>
            </a:extLst>
          </p:cNvPr>
          <p:cNvCxnSpPr>
            <a:cxnSpLocks/>
          </p:cNvCxnSpPr>
          <p:nvPr/>
        </p:nvCxnSpPr>
        <p:spPr>
          <a:xfrm flipV="1">
            <a:off x="4399280" y="1791732"/>
            <a:ext cx="4023360" cy="443468"/>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pic>
        <p:nvPicPr>
          <p:cNvPr id="1028" name="Picture 4" descr="Notifications &#10;Dismiss all &#10;O Upcoming Service Reminder &#10;This is you that you &#10;service vehicle &#10;Cohor Wnery Service Appointment &#10;x ">
            <a:extLst>
              <a:ext uri="{FF2B5EF4-FFF2-40B4-BE49-F238E27FC236}">
                <a16:creationId xmlns:a16="http://schemas.microsoft.com/office/drawing/2014/main" id="{C72C0CFD-495B-7581-CCC1-76F4FF41BF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5763" y="2477194"/>
            <a:ext cx="3665193" cy="245645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DA39676-EADD-347D-1E94-6406CC7E4A6B}"/>
              </a:ext>
            </a:extLst>
          </p:cNvPr>
          <p:cNvSpPr txBox="1"/>
          <p:nvPr/>
        </p:nvSpPr>
        <p:spPr>
          <a:xfrm>
            <a:off x="447040" y="2011680"/>
            <a:ext cx="753872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We can add single or multiple actions.</a:t>
            </a:r>
          </a:p>
          <a:p>
            <a:pPr marL="285750" indent="-285750">
              <a:buFont typeface="Arial" panose="020B0604020202020204" pitchFamily="34" charset="0"/>
              <a:buChar char="•"/>
            </a:pPr>
            <a:r>
              <a:rPr lang="en-US" dirty="0"/>
              <a:t>Actions are the URL’s which will navigate us to the specific mentioned entity/page.</a:t>
            </a:r>
          </a:p>
          <a:p>
            <a:pPr marL="285750" indent="-285750">
              <a:buFont typeface="Arial" panose="020B0604020202020204" pitchFamily="34" charset="0"/>
              <a:buChar char="•"/>
            </a:pPr>
            <a:r>
              <a:rPr lang="en-US" dirty="0"/>
              <a:t>To include actions in the notification, we must add </a:t>
            </a:r>
            <a:r>
              <a:rPr lang="en-US" dirty="0">
                <a:highlight>
                  <a:srgbClr val="FFFF00"/>
                </a:highlight>
              </a:rPr>
              <a:t>data</a:t>
            </a:r>
            <a:r>
              <a:rPr lang="en-US" dirty="0"/>
              <a:t> attribute and </a:t>
            </a:r>
            <a:r>
              <a:rPr lang="en-US" dirty="0">
                <a:highlight>
                  <a:srgbClr val="FFFF00"/>
                </a:highlight>
              </a:rPr>
              <a:t>actions</a:t>
            </a:r>
            <a:r>
              <a:rPr lang="en-US" dirty="0"/>
              <a:t> inside the  data.</a:t>
            </a:r>
          </a:p>
        </p:txBody>
      </p:sp>
    </p:spTree>
    <p:extLst>
      <p:ext uri="{BB962C8B-B14F-4D97-AF65-F5344CB8AC3E}">
        <p14:creationId xmlns:p14="http://schemas.microsoft.com/office/powerpoint/2010/main" val="58014941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TM10001114[[fn=Gallery]]</Template>
  <TotalTime>5046</TotalTime>
  <Words>821</Words>
  <Application>Microsoft Office PowerPoint</Application>
  <PresentationFormat>Widescreen</PresentationFormat>
  <Paragraphs>82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Gill Sans MT</vt:lpstr>
      <vt:lpstr>Segoe UI</vt:lpstr>
      <vt:lpstr>SFMono-Regular</vt:lpstr>
      <vt:lpstr>Gallery</vt:lpstr>
      <vt:lpstr>Send in-app notifications within model-driven apps (preview) </vt:lpstr>
      <vt:lpstr>Agenda </vt:lpstr>
      <vt:lpstr>Introduction </vt:lpstr>
      <vt:lpstr>Notification Entity – Key Points</vt:lpstr>
      <vt:lpstr>Enable in-App Notification  Feature</vt:lpstr>
      <vt:lpstr>Notification View </vt:lpstr>
      <vt:lpstr>Generate Notifications</vt:lpstr>
      <vt:lpstr>Icon  Types </vt:lpstr>
      <vt:lpstr>Actions</vt:lpstr>
      <vt:lpstr>PowerPoint Presentation</vt:lpstr>
      <vt:lpstr>Including Styles, Custom Icon and URL in Notification </vt:lpstr>
      <vt:lpstr>Including Styles, Custom Icon and URL in Notification </vt:lpstr>
      <vt:lpstr>Including Styles, Custom Icon and URL in Notification </vt:lpstr>
      <vt:lpstr>Including Styles, Custom Icon and URL in Notification </vt:lpstr>
      <vt:lpstr>Control Navigation </vt:lpstr>
      <vt:lpstr>Security Role Configuration </vt:lpstr>
      <vt:lpstr>How to Generate Team level Notifications ?</vt:lpstr>
      <vt:lpstr>Different Use Case Scenarios</vt:lpstr>
      <vt:lpstr>Code Snippet</vt:lpstr>
      <vt:lpstr>Validate your Notification Request Call</vt:lpstr>
      <vt:lpstr>Resource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Send in-app notifications within model-driven apps (preview) </dc:title>
  <dc:creator>Anshika Agrawal</dc:creator>
  <cp:lastModifiedBy>Anshika Agrawal</cp:lastModifiedBy>
  <cp:revision>26</cp:revision>
  <dcterms:created xsi:type="dcterms:W3CDTF">2022-04-01T10:47:02Z</dcterms:created>
  <dcterms:modified xsi:type="dcterms:W3CDTF">2022-04-26T08:04:32Z</dcterms:modified>
</cp:coreProperties>
</file>