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1"/>
  </p:notesMasterIdLst>
  <p:handoutMasterIdLst>
    <p:handoutMasterId r:id="rId22"/>
  </p:handoutMasterIdLst>
  <p:sldIdLst>
    <p:sldId id="261" r:id="rId5"/>
    <p:sldId id="281" r:id="rId6"/>
    <p:sldId id="273" r:id="rId7"/>
    <p:sldId id="274" r:id="rId8"/>
    <p:sldId id="275" r:id="rId9"/>
    <p:sldId id="276" r:id="rId10"/>
    <p:sldId id="278" r:id="rId11"/>
    <p:sldId id="279" r:id="rId12"/>
    <p:sldId id="280" r:id="rId13"/>
    <p:sldId id="282" r:id="rId14"/>
    <p:sldId id="283" r:id="rId15"/>
    <p:sldId id="284" r:id="rId16"/>
    <p:sldId id="285" r:id="rId17"/>
    <p:sldId id="286" r:id="rId18"/>
    <p:sldId id="287"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63" d="100"/>
          <a:sy n="63" d="100"/>
        </p:scale>
        <p:origin x="804" y="4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1/24/2023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8:09.987"/>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8:09.987"/>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9:08.066"/>
    </inkml:context>
    <inkml:brush xml:id="br0">
      <inkml:brushProperty name="width" value="0.05" units="cm"/>
      <inkml:brushProperty name="height" value="0.05" units="cm"/>
    </inkml:brush>
  </inkml:definitions>
  <inkml:trace contextRef="#ctx0" brushRef="#br0">1 2 24575,'166'-2'0,"186"5"0,-80 35 0,-174-21 0,299 40 0,-324-44 0,-47-7 0,0-2 0,36 2 0,351-7-1365,-381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9:43.190"/>
    </inkml:context>
    <inkml:brush xml:id="br0">
      <inkml:brushProperty name="width" value="0.05" units="cm"/>
      <inkml:brushProperty name="height" value="0.05" units="cm"/>
    </inkml:brush>
  </inkml:definitions>
  <inkml:trace contextRef="#ctx0" brushRef="#br0">1103 2002 24575,'-1'-4'0,"0"1"0,0 0 0,0 0 0,-1 0 0,1 0 0,-1 0 0,0 0 0,0 1 0,0-1 0,0 0 0,0 1 0,-4-4 0,-3-5 0,-64-89 0,-83-153 0,-38-123 0,108 206 0,-44-78 0,-64-126 0,173 329 0,-3 0 0,-37-52 0,50 81 0,1 0 0,1-1 0,1 0 0,0-1 0,1 0 0,1 0 0,1 0 0,-4-30 0,7 40 0,0-1 0,0 0 0,-6-13 0,8 22 0,0 0 0,0-1 0,0 1 0,0 0 0,0 0 0,0 0 0,0-1 0,0 1 0,0 0 0,0 0 0,0 0 0,0-1 0,-1 1 0,1 0 0,0 0 0,0 0 0,0 0 0,0 0 0,0-1 0,0 1 0,-1 0 0,1 0 0,0 0 0,0 0 0,0 0 0,0 0 0,-1 0 0,1 0 0,0-1 0,0 1 0,0 0 0,0 0 0,-1 0 0,1 0 0,0 0 0,0 0 0,0 0 0,-1 0 0,1 0 0,0 0 0,0 0 0,-1 0 0,-3 10 0,1 16 0,1 256 0,3-175 0,-3-97 0,-3-23 0,-4-25 0,1-33 0,3-134 0,6 155 0,-1 44 0,0 1 0,0 1 0,0-1 0,0 0 0,1 1 0,0-1 0,1-5 0,-2 9 0,1 0 0,-1 0 0,1 0 0,-1 0 0,1 0 0,0 0 0,-1 0 0,1 1 0,0-1 0,0 0 0,-1 0 0,1 1 0,0-1 0,0 1 0,0-1 0,0 1 0,0-1 0,0 1 0,0-1 0,0 1 0,0 0 0,0-1 0,0 1 0,0 0 0,0 0 0,0 0 0,0 0 0,0 0 0,0 0 0,1 0 0,-1 0 0,0 1 0,1-1 0,14 4 0,0 1 0,0 1 0,0 0 0,28 17 0,-7-5 0,205 98 0,-238-114 4,24 11-461,0 1 1,38 25 0,-45-24-6370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9:44.172"/>
    </inkml:context>
    <inkml:brush xml:id="br0">
      <inkml:brushProperty name="width" value="0.05" units="cm"/>
      <inkml:brushProperty name="height" value="0.0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9:49.313"/>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9:50.076"/>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7:41.649"/>
    </inkml:context>
    <inkml:brush xml:id="br0">
      <inkml:brushProperty name="width" value="0.05" units="cm"/>
      <inkml:brushProperty name="height" value="0.05" units="cm"/>
    </inkml:brush>
  </inkml:definitions>
  <inkml:trace contextRef="#ctx0" brushRef="#br0">427 1 24575,'-2'0'0,"1"0"0,-1 1 0,0-1 0,0 1 0,1-1 0,-1 1 0,0-1 0,1 1 0,-1 0 0,0 0 0,1 0 0,-1 0 0,1 0 0,0 0 0,-3 3 0,-17 23 0,14-18 0,-23 33 0,2 2 0,2 1 0,-37 87 0,22-49 0,29-63 0,2 0 0,0 1 0,2 0 0,0 1 0,-7 29 0,6-8 0,-3 0 0,-23 57 0,-7 24 0,36-103 0,1 0 0,2 1 0,0-1 0,0 23 0,3-27 0,-1 33 0,2 1 0,13 84 0,-5-87 0,27 117 0,-28-134 0,2-1 0,1 0 0,20 37 0,13 12 0,66 129 0,21 19 0,-103-187 0,56 65 0,44 29 0,-75-80 0,-19-20 0,-3 2 0,38 53 0,-35-44 0,3-1 0,1-1 0,60 51 0,-20-21 0,17 18 0,63 65 0,-22-3 0,-118-134 0,2-1 0,0-1 0,25 15 0,-14-9 0,2 1 0,-18-15 0,0 2 0,-1 0 0,20 20 0,-34-31 0,0 0 0,0 1 0,1-1 0,-1 0 0,0 0 0,0 1 0,1-1 0,-1 0 0,0 1 0,0-1 0,0 0 0,0 1 0,1-1 0,-1 0 0,0 1 0,0-1 0,0 0 0,0 1 0,0-1 0,0 0 0,0 1 0,0-1 0,0 0 0,0 1 0,0-1 0,0 0 0,0 1 0,0-1 0,0 0 0,-1 1 0,1-1 0,0 1 0,-12 4 0,-21-4 0,30-1 0,-601-5 0,1516 5 0,-912 0 0,1 1 0,-1-1 0,0 0 0,0 0 0,0 0 0,0 0 0,0 0 0,0 0 0,0 0 0,0 0 0,0 0 0,1 0 0,-1 0 0,0 0 0,0 0 0,0 0 0,0 0 0,0 0 0,0 0 0,0 0 0,0 0 0,1 0 0,-1 0 0,0 0 0,0 0 0,0 0 0,0 0 0,0-1 0,0 1 0,0 0 0,0 0 0,0 0 0,0 0 0,0 0 0,1 0 0,-1 0 0,0 0 0,0 0 0,0 0 0,0 0 0,0 0 0,0-1 0,0 1 0,0 0 0,0 0 0,0 0 0,0 0 0,0 0 0,0 0 0,0 0 0,0 0 0,0-1 0,0 1 0,0 0 0,0 0 0,0 0 0,0 0 0,0 0 0,0 0 0,0 0 0,0 0 0,0 0 0,0-1 0,0 1 0,-10-8 0,-28-15 0,5 2 0,17 9 0,1-1 0,1 0 0,0-1 0,0-1 0,2 0 0,0-1 0,0 0 0,2-1 0,0 0 0,1-1 0,1 1 0,0-2 0,1 1 0,1-1 0,1 0 0,-4-35 0,5-25-153,3-1-1,19-147 1,-11 166-752,-3 19-5921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7:42.849"/>
    </inkml:context>
    <inkml:brush xml:id="br0">
      <inkml:brushProperty name="width" value="0.05" units="cm"/>
      <inkml:brushProperty name="height" value="0.0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14:57:48.299"/>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dotnet.microsoft.com/en-us/platform/support/policy/dotnet-core" TargetMode="External"/><Relationship Id="rId2" Type="http://schemas.openxmlformats.org/officeDocument/2006/relationships/hyperlink" Target="https://learn.microsoft.com/en-us/azure/azure-functions/functions-dotnet-class-library" TargetMode="Externa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customXml" Target="../ink/ink6.xml"/><Relationship Id="rId5" Type="http://schemas.openxmlformats.org/officeDocument/2006/relationships/image" Target="../media/image4.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customXml" Target="../ink/ink8.xml"/><Relationship Id="rId5" Type="http://schemas.openxmlformats.org/officeDocument/2006/relationships/image" Target="../media/image13.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0.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en-us/azure/azure-functions/functions-bindings-event-hubs" TargetMode="External"/><Relationship Id="rId3" Type="http://schemas.openxmlformats.org/officeDocument/2006/relationships/hyperlink" Target="https://learn.microsoft.com/en-us/azure/azure-functions/functions-bindings-storage-blob?tabs=in-process%2Cextensionv5%2Cextensionv3&amp;pivots=programming-language-csharp" TargetMode="External"/><Relationship Id="rId7" Type="http://schemas.openxmlformats.org/officeDocument/2006/relationships/hyperlink" Target="https://learn.microsoft.com/en-us/azure/azure-functions/functions-bindings-service-bus" TargetMode="External"/><Relationship Id="rId2" Type="http://schemas.openxmlformats.org/officeDocument/2006/relationships/hyperlink" Target="https://learn.microsoft.com/en-us/azure/azure-functions/functions-bindings-http-webhook?tabs=in-process%2Cfunctionsv2&amp;pivots=programming-language-csharp" TargetMode="External"/><Relationship Id="rId1" Type="http://schemas.openxmlformats.org/officeDocument/2006/relationships/slideLayout" Target="../slideLayouts/slideLayout11.xml"/><Relationship Id="rId6" Type="http://schemas.openxmlformats.org/officeDocument/2006/relationships/hyperlink" Target="https://learn.microsoft.com/en-us/azure/azure-functions/functions-bindings-storage-queue" TargetMode="External"/><Relationship Id="rId5" Type="http://schemas.openxmlformats.org/officeDocument/2006/relationships/hyperlink" Target="https://learn.microsoft.com/en-us/azure/azure-functions/functions-bindings-timer?tabs=in-process&amp;pivots=programming-language-csharp" TargetMode="External"/><Relationship Id="rId4" Type="http://schemas.openxmlformats.org/officeDocument/2006/relationships/hyperlink" Target="https://learn.microsoft.com/en-us/azure/azure-functions/functions-bindings-cosmosdb-v2?tabs=in-process%2Cfunctionsv2&amp;pivots=programming-language-cshar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learn.microsoft.com/en-us/azure/azure-functions/functions-overview"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azure-functions/consumption-plan" TargetMode="External"/><Relationship Id="rId2" Type="http://schemas.openxmlformats.org/officeDocument/2006/relationships/hyperlink" Target="https://learn.microsoft.com/en-us/azure/azure-functions/functions-scale" TargetMode="External"/><Relationship Id="rId1" Type="http://schemas.openxmlformats.org/officeDocument/2006/relationships/slideLayout" Target="../slideLayouts/slideLayout11.xml"/><Relationship Id="rId5" Type="http://schemas.openxmlformats.org/officeDocument/2006/relationships/hyperlink" Target="https://learn.microsoft.com/en-us/azure/azure-functions/dedicated-plan" TargetMode="External"/><Relationship Id="rId4" Type="http://schemas.openxmlformats.org/officeDocument/2006/relationships/hyperlink" Target="https://learn.microsoft.com/en-us/azure/azure-functions/functions-premium-pla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azure-functions/dedicated-plan" TargetMode="External"/><Relationship Id="rId7" Type="http://schemas.openxmlformats.org/officeDocument/2006/relationships/hyperlink" Target="https://learn.microsoft.com/en-us/azure/app-service/overview-arc-integration" TargetMode="External"/><Relationship Id="rId2" Type="http://schemas.openxmlformats.org/officeDocument/2006/relationships/hyperlink" Target="https://learn.microsoft.com/en-us/azure/azure-functions/functions-premium-plan" TargetMode="External"/><Relationship Id="rId1" Type="http://schemas.openxmlformats.org/officeDocument/2006/relationships/slideLayout" Target="../slideLayouts/slideLayout11.xml"/><Relationship Id="rId6" Type="http://schemas.openxmlformats.org/officeDocument/2006/relationships/hyperlink" Target="https://learn.microsoft.com/en-us/azure/azure-functions/functions-kubernetes-keda" TargetMode="External"/><Relationship Id="rId5" Type="http://schemas.openxmlformats.org/officeDocument/2006/relationships/hyperlink" Target="https://learn.microsoft.com/en-us/azure/azure-functions/durable/durable-functions-overview" TargetMode="External"/><Relationship Id="rId4" Type="http://schemas.openxmlformats.org/officeDocument/2006/relationships/hyperlink" Target="https://azure.microsoft.com/pricing/details/app-service/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Azure </a:t>
            </a:r>
            <a:r>
              <a:rPr lang="en-US" dirty="0" err="1"/>
              <a:t>funtions</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Add Subtitle</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09A5-4330-1F8A-A3BE-47E5A7E1109E}"/>
              </a:ext>
            </a:extLst>
          </p:cNvPr>
          <p:cNvSpPr>
            <a:spLocks noGrp="1"/>
          </p:cNvSpPr>
          <p:nvPr>
            <p:ph type="title"/>
          </p:nvPr>
        </p:nvSpPr>
        <p:spPr/>
        <p:txBody>
          <a:bodyPr/>
          <a:lstStyle/>
          <a:p>
            <a:r>
              <a:rPr lang="en-US" dirty="0"/>
              <a:t>Create Your First C# Function in Azure using Vs</a:t>
            </a:r>
          </a:p>
        </p:txBody>
      </p:sp>
      <p:sp>
        <p:nvSpPr>
          <p:cNvPr id="3" name="Slide Number Placeholder 2">
            <a:extLst>
              <a:ext uri="{FF2B5EF4-FFF2-40B4-BE49-F238E27FC236}">
                <a16:creationId xmlns:a16="http://schemas.microsoft.com/office/drawing/2014/main" id="{D329027E-988C-0CAE-05D6-4AB8926EBD79}"/>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
        <p:nvSpPr>
          <p:cNvPr id="4" name="TextBox 3">
            <a:extLst>
              <a:ext uri="{FF2B5EF4-FFF2-40B4-BE49-F238E27FC236}">
                <a16:creationId xmlns:a16="http://schemas.microsoft.com/office/drawing/2014/main" id="{4EA3AAF8-944D-1580-4890-FC0AB8E9FE40}"/>
              </a:ext>
            </a:extLst>
          </p:cNvPr>
          <p:cNvSpPr txBox="1"/>
          <p:nvPr/>
        </p:nvSpPr>
        <p:spPr>
          <a:xfrm>
            <a:off x="838200" y="2209800"/>
            <a:ext cx="10515600" cy="4247317"/>
          </a:xfrm>
          <a:prstGeom prst="rect">
            <a:avLst/>
          </a:prstGeom>
          <a:noFill/>
        </p:spPr>
        <p:txBody>
          <a:bodyPr wrap="square" rtlCol="0">
            <a:spAutoFit/>
          </a:bodyPr>
          <a:lstStyle/>
          <a:p>
            <a:r>
              <a:rPr lang="en-US" b="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Azure Functions lets you use Visual Studio to create local C# class library project which is our azure function which can be published to function app in Azure. Publish this project to run in a scalable serverless environment in Azure.</a:t>
            </a:r>
          </a:p>
          <a:p>
            <a:endParaRPr lang="en-US"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r>
              <a:rPr lang="en-US" b="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By default, this article shows you how to create C# functions that run on .NET 6 </a:t>
            </a:r>
            <a:r>
              <a:rPr lang="en-US" b="0" strike="noStrike" dirty="0">
                <a:effectLst/>
                <a:latin typeface="Calibri" panose="020F0502020204030204" pitchFamily="34" charset="0"/>
                <a:ea typeface="Calibri" panose="020F0502020204030204" pitchFamily="34" charset="0"/>
                <a:cs typeface="Calibri" panose="020F0502020204030204" pitchFamily="34" charset="0"/>
                <a:hlinkClick r:id="rId2"/>
              </a:rPr>
              <a:t>in the same process as the Functions host</a:t>
            </a:r>
            <a:r>
              <a:rPr lang="en-US" b="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These in-process C# functions are only supported on </a:t>
            </a:r>
            <a:r>
              <a:rPr lang="en-US" b="0" dirty="0">
                <a:effectLst/>
                <a:latin typeface="Calibri" panose="020F0502020204030204" pitchFamily="34" charset="0"/>
                <a:ea typeface="Calibri" panose="020F0502020204030204" pitchFamily="34" charset="0"/>
                <a:cs typeface="Calibri" panose="020F0502020204030204" pitchFamily="34" charset="0"/>
                <a:hlinkClick r:id="rId3"/>
              </a:rPr>
              <a:t>Long Term Support (LTS)</a:t>
            </a:r>
            <a:r>
              <a:rPr lang="en-US" b="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t>
            </a:r>
          </a:p>
          <a:p>
            <a:endParaRPr lang="en-US"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r>
              <a:rPr lang="en-US" u="sng"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Standard Term Support : has even releases and Long-Term Support has odd number releases, but code quality are exactly same, and difference is in the support time. So, here we are preferring to write the function in .NET 6 using LTS.</a:t>
            </a:r>
          </a:p>
          <a:p>
            <a:endParaRPr lang="en-US"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To write an azure function we need Visual Studio and Azure Subscription.</a:t>
            </a:r>
          </a:p>
          <a:p>
            <a:endParaRPr lang="en-US" b="1"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Azure function creates a class library project.</a:t>
            </a:r>
          </a:p>
          <a:p>
            <a:endParaRPr lang="en-US"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9EEFF39-19BE-4A08-9F17-757895A075D8}"/>
                  </a:ext>
                </a:extLst>
              </p14:cNvPr>
              <p14:cNvContentPartPr/>
              <p14:nvPr/>
            </p14:nvContentPartPr>
            <p14:xfrm>
              <a:off x="914160" y="4297520"/>
              <a:ext cx="360" cy="360"/>
            </p14:xfrm>
          </p:contentPart>
        </mc:Choice>
        <mc:Fallback xmlns="">
          <p:pic>
            <p:nvPicPr>
              <p:cNvPr id="5" name="Ink 4">
                <a:extLst>
                  <a:ext uri="{FF2B5EF4-FFF2-40B4-BE49-F238E27FC236}">
                    <a16:creationId xmlns:a16="http://schemas.microsoft.com/office/drawing/2014/main" id="{29EEFF39-19BE-4A08-9F17-757895A075D8}"/>
                  </a:ext>
                </a:extLst>
              </p:cNvPr>
              <p:cNvPicPr/>
              <p:nvPr/>
            </p:nvPicPr>
            <p:blipFill>
              <a:blip r:embed="rId5"/>
              <a:stretch>
                <a:fillRect/>
              </a:stretch>
            </p:blipFill>
            <p:spPr>
              <a:xfrm>
                <a:off x="905520" y="4288520"/>
                <a:ext cx="18000" cy="18000"/>
              </a:xfrm>
              <a:prstGeom prst="rect">
                <a:avLst/>
              </a:prstGeom>
            </p:spPr>
          </p:pic>
        </mc:Fallback>
      </mc:AlternateContent>
    </p:spTree>
    <p:extLst>
      <p:ext uri="{BB962C8B-B14F-4D97-AF65-F5344CB8AC3E}">
        <p14:creationId xmlns:p14="http://schemas.microsoft.com/office/powerpoint/2010/main" val="371324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FDEF35-E561-3994-02DB-85539E2638B9}"/>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5" name="Picture 4">
            <a:extLst>
              <a:ext uri="{FF2B5EF4-FFF2-40B4-BE49-F238E27FC236}">
                <a16:creationId xmlns:a16="http://schemas.microsoft.com/office/drawing/2014/main" id="{97B9E3C2-7A6E-5AFF-BFDD-5FCEF8F708C5}"/>
              </a:ext>
            </a:extLst>
          </p:cNvPr>
          <p:cNvPicPr>
            <a:picLocks noChangeAspect="1"/>
          </p:cNvPicPr>
          <p:nvPr/>
        </p:nvPicPr>
        <p:blipFill>
          <a:blip r:embed="rId2"/>
          <a:stretch>
            <a:fillRect/>
          </a:stretch>
        </p:blipFill>
        <p:spPr>
          <a:xfrm>
            <a:off x="152400" y="670561"/>
            <a:ext cx="7834825" cy="4724400"/>
          </a:xfrm>
          <a:prstGeom prst="rect">
            <a:avLst/>
          </a:prstGeom>
        </p:spPr>
      </p:pic>
      <p:pic>
        <p:nvPicPr>
          <p:cNvPr id="7" name="Picture 6">
            <a:extLst>
              <a:ext uri="{FF2B5EF4-FFF2-40B4-BE49-F238E27FC236}">
                <a16:creationId xmlns:a16="http://schemas.microsoft.com/office/drawing/2014/main" id="{A7587B85-229A-27B9-2886-9B95868FD0EA}"/>
              </a:ext>
            </a:extLst>
          </p:cNvPr>
          <p:cNvPicPr>
            <a:picLocks noChangeAspect="1"/>
          </p:cNvPicPr>
          <p:nvPr/>
        </p:nvPicPr>
        <p:blipFill>
          <a:blip r:embed="rId3"/>
          <a:stretch>
            <a:fillRect/>
          </a:stretch>
        </p:blipFill>
        <p:spPr>
          <a:xfrm>
            <a:off x="4267200" y="4695544"/>
            <a:ext cx="7220958" cy="2010056"/>
          </a:xfrm>
          <a:prstGeom prst="rect">
            <a:avLst/>
          </a:prstGeom>
        </p:spPr>
      </p:pic>
      <p:sp>
        <p:nvSpPr>
          <p:cNvPr id="8" name="TextBox 7">
            <a:extLst>
              <a:ext uri="{FF2B5EF4-FFF2-40B4-BE49-F238E27FC236}">
                <a16:creationId xmlns:a16="http://schemas.microsoft.com/office/drawing/2014/main" id="{2A8F0741-48A6-AD41-1317-61FBB0387A9F}"/>
              </a:ext>
            </a:extLst>
          </p:cNvPr>
          <p:cNvSpPr txBox="1"/>
          <p:nvPr/>
        </p:nvSpPr>
        <p:spPr>
          <a:xfrm>
            <a:off x="8915400" y="1447800"/>
            <a:ext cx="2362200"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Path of my project : </a:t>
            </a:r>
          </a:p>
          <a:p>
            <a:r>
              <a:rPr lang="en-US" dirty="0">
                <a:latin typeface="Calibri" panose="020F0502020204030204" pitchFamily="34" charset="0"/>
                <a:ea typeface="Calibri" panose="020F0502020204030204" pitchFamily="34" charset="0"/>
                <a:cs typeface="Calibri" panose="020F0502020204030204" pitchFamily="34" charset="0"/>
              </a:rPr>
              <a:t>C:\Users\ansagraw\Documents\Anshika\Repo\AzureFunctionDemo</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C803323-3CB5-DB18-1594-43EDD3AA55EA}"/>
                  </a:ext>
                </a:extLst>
              </p14:cNvPr>
              <p14:cNvContentPartPr/>
              <p14:nvPr/>
            </p14:nvContentPartPr>
            <p14:xfrm>
              <a:off x="294240" y="4581480"/>
              <a:ext cx="690480" cy="52200"/>
            </p14:xfrm>
          </p:contentPart>
        </mc:Choice>
        <mc:Fallback xmlns="">
          <p:pic>
            <p:nvPicPr>
              <p:cNvPr id="9" name="Ink 8">
                <a:extLst>
                  <a:ext uri="{FF2B5EF4-FFF2-40B4-BE49-F238E27FC236}">
                    <a16:creationId xmlns:a16="http://schemas.microsoft.com/office/drawing/2014/main" id="{6C803323-3CB5-DB18-1594-43EDD3AA55EA}"/>
                  </a:ext>
                </a:extLst>
              </p:cNvPr>
              <p:cNvPicPr/>
              <p:nvPr/>
            </p:nvPicPr>
            <p:blipFill>
              <a:blip r:embed="rId5"/>
              <a:stretch>
                <a:fillRect/>
              </a:stretch>
            </p:blipFill>
            <p:spPr>
              <a:xfrm>
                <a:off x="285600" y="4572480"/>
                <a:ext cx="708120" cy="69840"/>
              </a:xfrm>
              <a:prstGeom prst="rect">
                <a:avLst/>
              </a:prstGeom>
            </p:spPr>
          </p:pic>
        </mc:Fallback>
      </mc:AlternateContent>
      <p:sp>
        <p:nvSpPr>
          <p:cNvPr id="10" name="TextBox 9">
            <a:extLst>
              <a:ext uri="{FF2B5EF4-FFF2-40B4-BE49-F238E27FC236}">
                <a16:creationId xmlns:a16="http://schemas.microsoft.com/office/drawing/2014/main" id="{CD4CC360-A5F6-9431-ABE6-BB3B980942D9}"/>
              </a:ext>
            </a:extLst>
          </p:cNvPr>
          <p:cNvSpPr txBox="1"/>
          <p:nvPr/>
        </p:nvSpPr>
        <p:spPr>
          <a:xfrm>
            <a:off x="457200" y="5700572"/>
            <a:ext cx="2743200" cy="365760"/>
          </a:xfrm>
          <a:prstGeom prst="rect">
            <a:avLst/>
          </a:prstGeom>
          <a:noFill/>
        </p:spPr>
        <p:txBody>
          <a:bodyPr wrap="square" rtlCol="0">
            <a:spAutoFit/>
          </a:bodyPr>
          <a:lstStyle/>
          <a:p>
            <a:r>
              <a:rPr lang="en-US" dirty="0"/>
              <a:t>Anonymous : I have selected</a:t>
            </a:r>
          </a:p>
        </p:txBody>
      </p:sp>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1799D238-D22B-02B8-B287-95A8BC7BE542}"/>
                  </a:ext>
                </a:extLst>
              </p14:cNvPr>
              <p14:cNvContentPartPr/>
              <p14:nvPr/>
            </p14:nvContentPartPr>
            <p14:xfrm>
              <a:off x="842880" y="4847160"/>
              <a:ext cx="397080" cy="720720"/>
            </p14:xfrm>
          </p:contentPart>
        </mc:Choice>
        <mc:Fallback xmlns="">
          <p:pic>
            <p:nvPicPr>
              <p:cNvPr id="11" name="Ink 10">
                <a:extLst>
                  <a:ext uri="{FF2B5EF4-FFF2-40B4-BE49-F238E27FC236}">
                    <a16:creationId xmlns:a16="http://schemas.microsoft.com/office/drawing/2014/main" id="{1799D238-D22B-02B8-B287-95A8BC7BE542}"/>
                  </a:ext>
                </a:extLst>
              </p:cNvPr>
              <p:cNvPicPr/>
              <p:nvPr/>
            </p:nvPicPr>
            <p:blipFill>
              <a:blip r:embed="rId7"/>
              <a:stretch>
                <a:fillRect/>
              </a:stretch>
            </p:blipFill>
            <p:spPr>
              <a:xfrm>
                <a:off x="833880" y="4838520"/>
                <a:ext cx="41472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24CC7569-ED3B-0FAB-A36F-A4D17AFAEC0D}"/>
                  </a:ext>
                </a:extLst>
              </p14:cNvPr>
              <p14:cNvContentPartPr/>
              <p14:nvPr/>
            </p14:nvContentPartPr>
            <p14:xfrm>
              <a:off x="9672240" y="3210600"/>
              <a:ext cx="360" cy="360"/>
            </p14:xfrm>
          </p:contentPart>
        </mc:Choice>
        <mc:Fallback xmlns="">
          <p:pic>
            <p:nvPicPr>
              <p:cNvPr id="12" name="Ink 11">
                <a:extLst>
                  <a:ext uri="{FF2B5EF4-FFF2-40B4-BE49-F238E27FC236}">
                    <a16:creationId xmlns:a16="http://schemas.microsoft.com/office/drawing/2014/main" id="{24CC7569-ED3B-0FAB-A36F-A4D17AFAEC0D}"/>
                  </a:ext>
                </a:extLst>
              </p:cNvPr>
              <p:cNvPicPr/>
              <p:nvPr/>
            </p:nvPicPr>
            <p:blipFill>
              <a:blip r:embed="rId9"/>
              <a:stretch>
                <a:fillRect/>
              </a:stretch>
            </p:blipFill>
            <p:spPr>
              <a:xfrm>
                <a:off x="9663600" y="3201600"/>
                <a:ext cx="18000" cy="18000"/>
              </a:xfrm>
              <a:prstGeom prst="rect">
                <a:avLst/>
              </a:prstGeom>
            </p:spPr>
          </p:pic>
        </mc:Fallback>
      </mc:AlternateContent>
    </p:spTree>
    <p:extLst>
      <p:ext uri="{BB962C8B-B14F-4D97-AF65-F5344CB8AC3E}">
        <p14:creationId xmlns:p14="http://schemas.microsoft.com/office/powerpoint/2010/main" val="424106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ECD5BE-4268-9A24-5086-4EC32E1AA6E9}"/>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7" name="Picture 6">
            <a:extLst>
              <a:ext uri="{FF2B5EF4-FFF2-40B4-BE49-F238E27FC236}">
                <a16:creationId xmlns:a16="http://schemas.microsoft.com/office/drawing/2014/main" id="{B7806F20-8E7F-8647-F480-4AB5E197DFB3}"/>
              </a:ext>
            </a:extLst>
          </p:cNvPr>
          <p:cNvPicPr>
            <a:picLocks noChangeAspect="1"/>
          </p:cNvPicPr>
          <p:nvPr/>
        </p:nvPicPr>
        <p:blipFill>
          <a:blip r:embed="rId2"/>
          <a:stretch>
            <a:fillRect/>
          </a:stretch>
        </p:blipFill>
        <p:spPr>
          <a:xfrm>
            <a:off x="76200" y="228600"/>
            <a:ext cx="10991739" cy="5105400"/>
          </a:xfrm>
          <a:prstGeom prst="rect">
            <a:avLst/>
          </a:prstGeom>
        </p:spPr>
      </p:pic>
      <p:pic>
        <p:nvPicPr>
          <p:cNvPr id="9" name="Picture 8">
            <a:extLst>
              <a:ext uri="{FF2B5EF4-FFF2-40B4-BE49-F238E27FC236}">
                <a16:creationId xmlns:a16="http://schemas.microsoft.com/office/drawing/2014/main" id="{A7102392-8796-E9B3-58CD-4683FF124650}"/>
              </a:ext>
            </a:extLst>
          </p:cNvPr>
          <p:cNvPicPr>
            <a:picLocks noChangeAspect="1"/>
          </p:cNvPicPr>
          <p:nvPr/>
        </p:nvPicPr>
        <p:blipFill>
          <a:blip r:embed="rId3"/>
          <a:stretch>
            <a:fillRect/>
          </a:stretch>
        </p:blipFill>
        <p:spPr>
          <a:xfrm>
            <a:off x="7832374" y="457200"/>
            <a:ext cx="3946984" cy="3124200"/>
          </a:xfrm>
          <a:prstGeom prst="rect">
            <a:avLst/>
          </a:prstGeom>
        </p:spPr>
      </p:pic>
      <p:sp>
        <p:nvSpPr>
          <p:cNvPr id="10" name="TextBox 9">
            <a:extLst>
              <a:ext uri="{FF2B5EF4-FFF2-40B4-BE49-F238E27FC236}">
                <a16:creationId xmlns:a16="http://schemas.microsoft.com/office/drawing/2014/main" id="{9BD1C3AD-44B3-32D0-CFF5-ECC99BCD52DF}"/>
              </a:ext>
            </a:extLst>
          </p:cNvPr>
          <p:cNvSpPr txBox="1"/>
          <p:nvPr/>
        </p:nvSpPr>
        <p:spPr>
          <a:xfrm>
            <a:off x="304800" y="5375870"/>
            <a:ext cx="10534539" cy="1200329"/>
          </a:xfrm>
          <a:prstGeom prst="rect">
            <a:avLst/>
          </a:prstGeom>
          <a:noFill/>
        </p:spPr>
        <p:txBody>
          <a:bodyPr wrap="square" rtlCol="0">
            <a:spAutoFit/>
          </a:bodyPr>
          <a:lstStyle/>
          <a:p>
            <a:pPr marL="342900" indent="-342900">
              <a:buAutoNum type="arabicPeriod"/>
            </a:pPr>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When we create the class library </a:t>
            </a:r>
            <a:r>
              <a:rPr lang="en-US" dirty="0">
                <a:solidFill>
                  <a:srgbClr val="171717"/>
                </a:solidFill>
                <a:latin typeface="Calibri" panose="020F0502020204030204" pitchFamily="34" charset="0"/>
                <a:ea typeface="Calibri" panose="020F0502020204030204" pitchFamily="34" charset="0"/>
                <a:cs typeface="Calibri" panose="020F0502020204030204" pitchFamily="34" charset="0"/>
              </a:rPr>
              <a:t>project, it by default creates above boiler plate project.</a:t>
            </a:r>
          </a:p>
          <a:p>
            <a:pPr marL="342900" indent="-342900">
              <a:buAutoNum type="arabicPeriod"/>
            </a:pPr>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Visual Studio integrates with Azure Functions Core Tools so that you can test your functions locally using the full Azure Functions runtime.</a:t>
            </a:r>
          </a:p>
          <a:p>
            <a:pPr marL="342900" indent="-342900">
              <a:buAutoNum type="arabicPeriod"/>
            </a:pPr>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Authorization levels are never enforced when you run a function locally.</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14F1752-FB3E-153E-C86C-6E8962FB919F}"/>
                  </a:ext>
                </a:extLst>
              </p14:cNvPr>
              <p14:cNvContentPartPr/>
              <p14:nvPr/>
            </p14:nvContentPartPr>
            <p14:xfrm>
              <a:off x="5862000" y="5740320"/>
              <a:ext cx="360" cy="360"/>
            </p14:xfrm>
          </p:contentPart>
        </mc:Choice>
        <mc:Fallback xmlns="">
          <p:pic>
            <p:nvPicPr>
              <p:cNvPr id="11" name="Ink 10">
                <a:extLst>
                  <a:ext uri="{FF2B5EF4-FFF2-40B4-BE49-F238E27FC236}">
                    <a16:creationId xmlns:a16="http://schemas.microsoft.com/office/drawing/2014/main" id="{F14F1752-FB3E-153E-C86C-6E8962FB919F}"/>
                  </a:ext>
                </a:extLst>
              </p:cNvPr>
              <p:cNvPicPr/>
              <p:nvPr/>
            </p:nvPicPr>
            <p:blipFill>
              <a:blip r:embed="rId5"/>
              <a:stretch>
                <a:fillRect/>
              </a:stretch>
            </p:blipFill>
            <p:spPr>
              <a:xfrm>
                <a:off x="5853360" y="573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C7BCCE0-D506-9F01-1969-21B07D2FED2E}"/>
                  </a:ext>
                </a:extLst>
              </p14:cNvPr>
              <p14:cNvContentPartPr/>
              <p14:nvPr/>
            </p14:nvContentPartPr>
            <p14:xfrm>
              <a:off x="2701920" y="5679120"/>
              <a:ext cx="360" cy="360"/>
            </p14:xfrm>
          </p:contentPart>
        </mc:Choice>
        <mc:Fallback xmlns="">
          <p:pic>
            <p:nvPicPr>
              <p:cNvPr id="12" name="Ink 11">
                <a:extLst>
                  <a:ext uri="{FF2B5EF4-FFF2-40B4-BE49-F238E27FC236}">
                    <a16:creationId xmlns:a16="http://schemas.microsoft.com/office/drawing/2014/main" id="{3C7BCCE0-D506-9F01-1969-21B07D2FED2E}"/>
                  </a:ext>
                </a:extLst>
              </p:cNvPr>
              <p:cNvPicPr/>
              <p:nvPr/>
            </p:nvPicPr>
            <p:blipFill>
              <a:blip r:embed="rId5"/>
              <a:stretch>
                <a:fillRect/>
              </a:stretch>
            </p:blipFill>
            <p:spPr>
              <a:xfrm>
                <a:off x="2693280" y="5670480"/>
                <a:ext cx="18000" cy="18000"/>
              </a:xfrm>
              <a:prstGeom prst="rect">
                <a:avLst/>
              </a:prstGeom>
            </p:spPr>
          </p:pic>
        </mc:Fallback>
      </mc:AlternateContent>
    </p:spTree>
    <p:extLst>
      <p:ext uri="{BB962C8B-B14F-4D97-AF65-F5344CB8AC3E}">
        <p14:creationId xmlns:p14="http://schemas.microsoft.com/office/powerpoint/2010/main" val="146679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B3C0BD-2B7A-7413-BCA8-FAC40AA469D4}"/>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
        <p:nvSpPr>
          <p:cNvPr id="4" name="TextBox 3">
            <a:extLst>
              <a:ext uri="{FF2B5EF4-FFF2-40B4-BE49-F238E27FC236}">
                <a16:creationId xmlns:a16="http://schemas.microsoft.com/office/drawing/2014/main" id="{F265EE7A-0FF6-66FC-F754-C5E85EAAD18C}"/>
              </a:ext>
            </a:extLst>
          </p:cNvPr>
          <p:cNvSpPr txBox="1"/>
          <p:nvPr/>
        </p:nvSpPr>
        <p:spPr>
          <a:xfrm>
            <a:off x="152400" y="533400"/>
            <a:ext cx="10515600" cy="147732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Above Azure function has been created and we have run the function using Ctrl + F5.</a:t>
            </a:r>
          </a:p>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Now once we run it, it open a window and provide the URL which will be our Http trigger. </a:t>
            </a:r>
          </a:p>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can copy and hit that request from browser, which will call this function and send the response to the browser. </a:t>
            </a:r>
          </a:p>
          <a:p>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27C75B5F-0E4C-6D69-F3AC-0BA305779927}"/>
              </a:ext>
            </a:extLst>
          </p:cNvPr>
          <p:cNvPicPr>
            <a:picLocks noChangeAspect="1"/>
          </p:cNvPicPr>
          <p:nvPr/>
        </p:nvPicPr>
        <p:blipFill>
          <a:blip r:embed="rId2"/>
          <a:stretch>
            <a:fillRect/>
          </a:stretch>
        </p:blipFill>
        <p:spPr>
          <a:xfrm>
            <a:off x="2819400" y="1600200"/>
            <a:ext cx="8922185" cy="2409592"/>
          </a:xfrm>
          <a:prstGeom prst="rect">
            <a:avLst/>
          </a:prstGeom>
        </p:spPr>
      </p:pic>
      <p:pic>
        <p:nvPicPr>
          <p:cNvPr id="8" name="Picture 7">
            <a:extLst>
              <a:ext uri="{FF2B5EF4-FFF2-40B4-BE49-F238E27FC236}">
                <a16:creationId xmlns:a16="http://schemas.microsoft.com/office/drawing/2014/main" id="{5E187119-3F55-C4A8-7CE7-C55C3433475E}"/>
              </a:ext>
            </a:extLst>
          </p:cNvPr>
          <p:cNvPicPr>
            <a:picLocks noChangeAspect="1"/>
          </p:cNvPicPr>
          <p:nvPr/>
        </p:nvPicPr>
        <p:blipFill>
          <a:blip r:embed="rId3"/>
          <a:stretch>
            <a:fillRect/>
          </a:stretch>
        </p:blipFill>
        <p:spPr>
          <a:xfrm>
            <a:off x="457200" y="4965603"/>
            <a:ext cx="10363733" cy="1892397"/>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990C089-638A-775D-E9D6-CF1FABCABBEC}"/>
                  </a:ext>
                </a:extLst>
              </p14:cNvPr>
              <p14:cNvContentPartPr/>
              <p14:nvPr/>
            </p14:nvContentPartPr>
            <p14:xfrm>
              <a:off x="3717120" y="4002960"/>
              <a:ext cx="726480" cy="1271520"/>
            </p14:xfrm>
          </p:contentPart>
        </mc:Choice>
        <mc:Fallback xmlns="">
          <p:pic>
            <p:nvPicPr>
              <p:cNvPr id="9" name="Ink 8">
                <a:extLst>
                  <a:ext uri="{FF2B5EF4-FFF2-40B4-BE49-F238E27FC236}">
                    <a16:creationId xmlns:a16="http://schemas.microsoft.com/office/drawing/2014/main" id="{2990C089-638A-775D-E9D6-CF1FABCABBEC}"/>
                  </a:ext>
                </a:extLst>
              </p:cNvPr>
              <p:cNvPicPr/>
              <p:nvPr/>
            </p:nvPicPr>
            <p:blipFill>
              <a:blip r:embed="rId5"/>
              <a:stretch>
                <a:fillRect/>
              </a:stretch>
            </p:blipFill>
            <p:spPr>
              <a:xfrm>
                <a:off x="3708480" y="3994320"/>
                <a:ext cx="744120" cy="128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DCDE5D3-E27D-FE18-DF7E-2D65C3DE5B32}"/>
                  </a:ext>
                </a:extLst>
              </p14:cNvPr>
              <p14:cNvContentPartPr/>
              <p14:nvPr/>
            </p14:nvContentPartPr>
            <p14:xfrm>
              <a:off x="477480" y="2570160"/>
              <a:ext cx="360" cy="360"/>
            </p14:xfrm>
          </p:contentPart>
        </mc:Choice>
        <mc:Fallback xmlns="">
          <p:pic>
            <p:nvPicPr>
              <p:cNvPr id="10" name="Ink 9">
                <a:extLst>
                  <a:ext uri="{FF2B5EF4-FFF2-40B4-BE49-F238E27FC236}">
                    <a16:creationId xmlns:a16="http://schemas.microsoft.com/office/drawing/2014/main" id="{9DCDE5D3-E27D-FE18-DF7E-2D65C3DE5B32}"/>
                  </a:ext>
                </a:extLst>
              </p:cNvPr>
              <p:cNvPicPr/>
              <p:nvPr/>
            </p:nvPicPr>
            <p:blipFill>
              <a:blip r:embed="rId7"/>
              <a:stretch>
                <a:fillRect/>
              </a:stretch>
            </p:blipFill>
            <p:spPr>
              <a:xfrm>
                <a:off x="468840" y="2561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663718CF-9B13-03F2-0F31-9ED70E489172}"/>
                  </a:ext>
                </a:extLst>
              </p14:cNvPr>
              <p14:cNvContentPartPr/>
              <p14:nvPr/>
            </p14:nvContentPartPr>
            <p14:xfrm>
              <a:off x="1209000" y="2326520"/>
              <a:ext cx="360" cy="360"/>
            </p14:xfrm>
          </p:contentPart>
        </mc:Choice>
        <mc:Fallback xmlns="">
          <p:pic>
            <p:nvPicPr>
              <p:cNvPr id="11" name="Ink 10">
                <a:extLst>
                  <a:ext uri="{FF2B5EF4-FFF2-40B4-BE49-F238E27FC236}">
                    <a16:creationId xmlns:a16="http://schemas.microsoft.com/office/drawing/2014/main" id="{663718CF-9B13-03F2-0F31-9ED70E489172}"/>
                  </a:ext>
                </a:extLst>
              </p:cNvPr>
              <p:cNvPicPr/>
              <p:nvPr/>
            </p:nvPicPr>
            <p:blipFill>
              <a:blip r:embed="rId7"/>
              <a:stretch>
                <a:fillRect/>
              </a:stretch>
            </p:blipFill>
            <p:spPr>
              <a:xfrm>
                <a:off x="1200360" y="2317520"/>
                <a:ext cx="18000" cy="18000"/>
              </a:xfrm>
              <a:prstGeom prst="rect">
                <a:avLst/>
              </a:prstGeom>
            </p:spPr>
          </p:pic>
        </mc:Fallback>
      </mc:AlternateContent>
    </p:spTree>
    <p:extLst>
      <p:ext uri="{BB962C8B-B14F-4D97-AF65-F5344CB8AC3E}">
        <p14:creationId xmlns:p14="http://schemas.microsoft.com/office/powerpoint/2010/main" val="272241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09A5-4330-1F8A-A3BE-47E5A7E1109E}"/>
              </a:ext>
            </a:extLst>
          </p:cNvPr>
          <p:cNvSpPr>
            <a:spLocks noGrp="1"/>
          </p:cNvSpPr>
          <p:nvPr>
            <p:ph type="title"/>
          </p:nvPr>
        </p:nvSpPr>
        <p:spPr/>
        <p:txBody>
          <a:bodyPr/>
          <a:lstStyle/>
          <a:p>
            <a:r>
              <a:rPr lang="en-US" dirty="0"/>
              <a:t>Publish Project to Azure</a:t>
            </a:r>
          </a:p>
        </p:txBody>
      </p:sp>
      <p:sp>
        <p:nvSpPr>
          <p:cNvPr id="3" name="Slide Number Placeholder 2">
            <a:extLst>
              <a:ext uri="{FF2B5EF4-FFF2-40B4-BE49-F238E27FC236}">
                <a16:creationId xmlns:a16="http://schemas.microsoft.com/office/drawing/2014/main" id="{D329027E-988C-0CAE-05D6-4AB8926EBD79}"/>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9EEFF39-19BE-4A08-9F17-757895A075D8}"/>
                  </a:ext>
                </a:extLst>
              </p14:cNvPr>
              <p14:cNvContentPartPr/>
              <p14:nvPr/>
            </p14:nvContentPartPr>
            <p14:xfrm>
              <a:off x="914160" y="4297520"/>
              <a:ext cx="360" cy="360"/>
            </p14:xfrm>
          </p:contentPart>
        </mc:Choice>
        <mc:Fallback xmlns="">
          <p:pic>
            <p:nvPicPr>
              <p:cNvPr id="5" name="Ink 4">
                <a:extLst>
                  <a:ext uri="{FF2B5EF4-FFF2-40B4-BE49-F238E27FC236}">
                    <a16:creationId xmlns:a16="http://schemas.microsoft.com/office/drawing/2014/main" id="{29EEFF39-19BE-4A08-9F17-757895A075D8}"/>
                  </a:ext>
                </a:extLst>
              </p:cNvPr>
              <p:cNvPicPr/>
              <p:nvPr/>
            </p:nvPicPr>
            <p:blipFill>
              <a:blip r:embed="rId3"/>
              <a:stretch>
                <a:fillRect/>
              </a:stretch>
            </p:blipFill>
            <p:spPr>
              <a:xfrm>
                <a:off x="905160" y="4288520"/>
                <a:ext cx="18000" cy="18000"/>
              </a:xfrm>
              <a:prstGeom prst="rect">
                <a:avLst/>
              </a:prstGeom>
            </p:spPr>
          </p:pic>
        </mc:Fallback>
      </mc:AlternateContent>
      <p:sp>
        <p:nvSpPr>
          <p:cNvPr id="6" name="TextBox 5">
            <a:extLst>
              <a:ext uri="{FF2B5EF4-FFF2-40B4-BE49-F238E27FC236}">
                <a16:creationId xmlns:a16="http://schemas.microsoft.com/office/drawing/2014/main" id="{285B9002-F282-FFF9-5204-64CCBCB67BDE}"/>
              </a:ext>
            </a:extLst>
          </p:cNvPr>
          <p:cNvSpPr txBox="1"/>
          <p:nvPr/>
        </p:nvSpPr>
        <p:spPr>
          <a:xfrm>
            <a:off x="616020" y="1859865"/>
            <a:ext cx="4019052" cy="397031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From the visual studio we can publish our azure function to the Azure.</a:t>
            </a:r>
          </a:p>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Before we publish  Azure Function to the Azure, we should have Function App in Azure.</a:t>
            </a:r>
          </a:p>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So, we can create function app on the go while publishing or we can choose, existing function app for the deployment.</a:t>
            </a:r>
          </a:p>
          <a:p>
            <a:pPr marL="342900" indent="-3429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Now, once function app is created and we have published it to Azure Function App, open the link from the Azure portal and try running your azure function.</a:t>
            </a:r>
          </a:p>
        </p:txBody>
      </p:sp>
      <p:pic>
        <p:nvPicPr>
          <p:cNvPr id="7" name="Picture 6">
            <a:extLst>
              <a:ext uri="{FF2B5EF4-FFF2-40B4-BE49-F238E27FC236}">
                <a16:creationId xmlns:a16="http://schemas.microsoft.com/office/drawing/2014/main" id="{EB0C476A-F196-2546-612F-75EA68B01A06}"/>
              </a:ext>
            </a:extLst>
          </p:cNvPr>
          <p:cNvPicPr>
            <a:picLocks noChangeAspect="1"/>
          </p:cNvPicPr>
          <p:nvPr/>
        </p:nvPicPr>
        <p:blipFill>
          <a:blip r:embed="rId4"/>
          <a:stretch>
            <a:fillRect/>
          </a:stretch>
        </p:blipFill>
        <p:spPr>
          <a:xfrm>
            <a:off x="5029200" y="1698486"/>
            <a:ext cx="6823363" cy="3587581"/>
          </a:xfrm>
          <a:prstGeom prst="rect">
            <a:avLst/>
          </a:prstGeom>
        </p:spPr>
      </p:pic>
      <p:pic>
        <p:nvPicPr>
          <p:cNvPr id="9" name="Picture 8">
            <a:extLst>
              <a:ext uri="{FF2B5EF4-FFF2-40B4-BE49-F238E27FC236}">
                <a16:creationId xmlns:a16="http://schemas.microsoft.com/office/drawing/2014/main" id="{95D88AC8-6CE0-4E9D-6DBE-CF3B235CAE14}"/>
              </a:ext>
            </a:extLst>
          </p:cNvPr>
          <p:cNvPicPr>
            <a:picLocks noChangeAspect="1"/>
          </p:cNvPicPr>
          <p:nvPr/>
        </p:nvPicPr>
        <p:blipFill>
          <a:blip r:embed="rId5"/>
          <a:stretch>
            <a:fillRect/>
          </a:stretch>
        </p:blipFill>
        <p:spPr>
          <a:xfrm>
            <a:off x="9444021" y="421085"/>
            <a:ext cx="2475396" cy="1408762"/>
          </a:xfrm>
          <a:prstGeom prst="rect">
            <a:avLst/>
          </a:prstGeom>
        </p:spPr>
      </p:pic>
      <p:pic>
        <p:nvPicPr>
          <p:cNvPr id="11" name="Picture 10">
            <a:extLst>
              <a:ext uri="{FF2B5EF4-FFF2-40B4-BE49-F238E27FC236}">
                <a16:creationId xmlns:a16="http://schemas.microsoft.com/office/drawing/2014/main" id="{99E4B000-4626-677C-B331-7D5ADD07C10C}"/>
              </a:ext>
            </a:extLst>
          </p:cNvPr>
          <p:cNvPicPr>
            <a:picLocks noChangeAspect="1"/>
          </p:cNvPicPr>
          <p:nvPr/>
        </p:nvPicPr>
        <p:blipFill>
          <a:blip r:embed="rId6"/>
          <a:stretch>
            <a:fillRect/>
          </a:stretch>
        </p:blipFill>
        <p:spPr>
          <a:xfrm>
            <a:off x="5045364" y="5189532"/>
            <a:ext cx="6940907" cy="1530429"/>
          </a:xfrm>
          <a:prstGeom prst="rect">
            <a:avLst/>
          </a:prstGeom>
        </p:spPr>
      </p:pic>
      <p:sp>
        <p:nvSpPr>
          <p:cNvPr id="13" name="Rectangle 12">
            <a:extLst>
              <a:ext uri="{FF2B5EF4-FFF2-40B4-BE49-F238E27FC236}">
                <a16:creationId xmlns:a16="http://schemas.microsoft.com/office/drawing/2014/main" id="{626B9EBD-ABE0-6C7F-51CB-EFE76C7CD082}"/>
              </a:ext>
            </a:extLst>
          </p:cNvPr>
          <p:cNvSpPr/>
          <p:nvPr/>
        </p:nvSpPr>
        <p:spPr>
          <a:xfrm>
            <a:off x="548640" y="5943600"/>
            <a:ext cx="432816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Note: To publish, we have created resource group, function App, storage account.</a:t>
            </a:r>
          </a:p>
        </p:txBody>
      </p:sp>
    </p:spTree>
    <p:extLst>
      <p:ext uri="{BB962C8B-B14F-4D97-AF65-F5344CB8AC3E}">
        <p14:creationId xmlns:p14="http://schemas.microsoft.com/office/powerpoint/2010/main" val="380055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CDED-E412-54EC-2962-482D2ACAB8FE}"/>
              </a:ext>
            </a:extLst>
          </p:cNvPr>
          <p:cNvSpPr>
            <a:spLocks noGrp="1"/>
          </p:cNvSpPr>
          <p:nvPr>
            <p:ph type="title"/>
          </p:nvPr>
        </p:nvSpPr>
        <p:spPr>
          <a:xfrm>
            <a:off x="548640" y="990600"/>
            <a:ext cx="10805160" cy="762000"/>
          </a:xfrm>
        </p:spPr>
        <p:txBody>
          <a:bodyPr/>
          <a:lstStyle/>
          <a:p>
            <a:r>
              <a:rPr lang="en-US" dirty="0"/>
              <a:t>Clean Up Resource</a:t>
            </a:r>
          </a:p>
        </p:txBody>
      </p:sp>
      <p:sp>
        <p:nvSpPr>
          <p:cNvPr id="3" name="Content Placeholder 2">
            <a:extLst>
              <a:ext uri="{FF2B5EF4-FFF2-40B4-BE49-F238E27FC236}">
                <a16:creationId xmlns:a16="http://schemas.microsoft.com/office/drawing/2014/main" id="{47B1E21B-9388-3F35-9E55-E24E8C70297B}"/>
              </a:ext>
            </a:extLst>
          </p:cNvPr>
          <p:cNvSpPr>
            <a:spLocks noGrp="1"/>
          </p:cNvSpPr>
          <p:nvPr>
            <p:ph sz="quarter" idx="13"/>
          </p:nvPr>
        </p:nvSpPr>
        <p:spPr>
          <a:xfrm>
            <a:off x="628788" y="2057400"/>
            <a:ext cx="10288693" cy="3660648"/>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Now, its time to clean up our resources if we are done testing.</a:t>
            </a:r>
          </a:p>
          <a:p>
            <a:r>
              <a:rPr lang="en-US" sz="1800" b="0"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Resources</a:t>
            </a:r>
            <a:r>
              <a:rPr lang="en-US" sz="18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in Azure refer to function apps, functions, storage accounts, and so forth. They're grouped into </a:t>
            </a:r>
            <a:r>
              <a:rPr lang="en-US" sz="1800" b="0"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resource groups</a:t>
            </a:r>
            <a:r>
              <a:rPr lang="en-US" sz="18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and you can delete everything in a group by deleting the group.</a:t>
            </a:r>
          </a:p>
          <a:p>
            <a:r>
              <a:rPr lang="en-US" sz="1800" dirty="0">
                <a:solidFill>
                  <a:srgbClr val="171717"/>
                </a:solidFill>
                <a:latin typeface="Calibri" panose="020F0502020204030204" pitchFamily="34" charset="0"/>
                <a:ea typeface="Calibri" panose="020F0502020204030204" pitchFamily="34" charset="0"/>
                <a:cs typeface="Calibri" panose="020F0502020204030204" pitchFamily="34" charset="0"/>
              </a:rPr>
              <a:t>Open Portal -&gt; Go to the Azure function App -&gt; select resource group</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Picture Placeholder 3">
            <a:extLst>
              <a:ext uri="{FF2B5EF4-FFF2-40B4-BE49-F238E27FC236}">
                <a16:creationId xmlns:a16="http://schemas.microsoft.com/office/drawing/2014/main" id="{71CDF8C7-519C-FE93-7040-9C9BB79A8EB6}"/>
              </a:ext>
            </a:extLst>
          </p:cNvPr>
          <p:cNvSpPr>
            <a:spLocks noGrp="1"/>
          </p:cNvSpPr>
          <p:nvPr>
            <p:ph type="pic" sz="quarter" idx="15"/>
          </p:nvPr>
        </p:nvSpPr>
        <p:spPr/>
      </p:sp>
      <p:sp>
        <p:nvSpPr>
          <p:cNvPr id="5" name="Slide Number Placeholder 4">
            <a:extLst>
              <a:ext uri="{FF2B5EF4-FFF2-40B4-BE49-F238E27FC236}">
                <a16:creationId xmlns:a16="http://schemas.microsoft.com/office/drawing/2014/main" id="{090BD971-64DA-CF22-9537-F59C583A2603}"/>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pic>
        <p:nvPicPr>
          <p:cNvPr id="7" name="Picture 6">
            <a:extLst>
              <a:ext uri="{FF2B5EF4-FFF2-40B4-BE49-F238E27FC236}">
                <a16:creationId xmlns:a16="http://schemas.microsoft.com/office/drawing/2014/main" id="{4AA3A3FC-996D-EA95-61E5-D4C40E5CE66B}"/>
              </a:ext>
            </a:extLst>
          </p:cNvPr>
          <p:cNvPicPr>
            <a:picLocks noChangeAspect="1"/>
          </p:cNvPicPr>
          <p:nvPr/>
        </p:nvPicPr>
        <p:blipFill>
          <a:blip r:embed="rId2"/>
          <a:stretch>
            <a:fillRect/>
          </a:stretch>
        </p:blipFill>
        <p:spPr>
          <a:xfrm>
            <a:off x="931069" y="3870064"/>
            <a:ext cx="4085576" cy="2152784"/>
          </a:xfrm>
          <a:prstGeom prst="rect">
            <a:avLst/>
          </a:prstGeom>
        </p:spPr>
      </p:pic>
      <p:pic>
        <p:nvPicPr>
          <p:cNvPr id="9" name="Picture 8">
            <a:extLst>
              <a:ext uri="{FF2B5EF4-FFF2-40B4-BE49-F238E27FC236}">
                <a16:creationId xmlns:a16="http://schemas.microsoft.com/office/drawing/2014/main" id="{D7FA0A3F-7F5D-B89B-7F2F-C7C2B8FC24A5}"/>
              </a:ext>
            </a:extLst>
          </p:cNvPr>
          <p:cNvPicPr>
            <a:picLocks noChangeAspect="1"/>
          </p:cNvPicPr>
          <p:nvPr/>
        </p:nvPicPr>
        <p:blipFill>
          <a:blip r:embed="rId3"/>
          <a:stretch>
            <a:fillRect/>
          </a:stretch>
        </p:blipFill>
        <p:spPr>
          <a:xfrm>
            <a:off x="5490029" y="3528588"/>
            <a:ext cx="6038547" cy="2994132"/>
          </a:xfrm>
          <a:prstGeom prst="rect">
            <a:avLst/>
          </a:prstGeom>
        </p:spPr>
      </p:pic>
    </p:spTree>
    <p:extLst>
      <p:ext uri="{BB962C8B-B14F-4D97-AF65-F5344CB8AC3E}">
        <p14:creationId xmlns:p14="http://schemas.microsoft.com/office/powerpoint/2010/main" val="52278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56E0-CAD8-7EF4-6C08-6CDBC79AF2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AC03CFF-56F9-8A09-E282-43326785C1AE}"/>
              </a:ext>
            </a:extLst>
          </p:cNvPr>
          <p:cNvSpPr>
            <a:spLocks noGrp="1"/>
          </p:cNvSpPr>
          <p:nvPr>
            <p:ph sz="quarter" idx="13"/>
          </p:nvPr>
        </p:nvSpPr>
        <p:spPr/>
        <p:txBody>
          <a:bodyPr/>
          <a:lstStyle/>
          <a:p>
            <a:endParaRPr lang="en-US"/>
          </a:p>
        </p:txBody>
      </p:sp>
      <p:sp>
        <p:nvSpPr>
          <p:cNvPr id="4" name="Picture Placeholder 3">
            <a:extLst>
              <a:ext uri="{FF2B5EF4-FFF2-40B4-BE49-F238E27FC236}">
                <a16:creationId xmlns:a16="http://schemas.microsoft.com/office/drawing/2014/main" id="{6D35E157-E669-4F0E-11F9-D9F690F3BAFD}"/>
              </a:ext>
            </a:extLst>
          </p:cNvPr>
          <p:cNvSpPr>
            <a:spLocks noGrp="1"/>
          </p:cNvSpPr>
          <p:nvPr>
            <p:ph type="pic" sz="quarter" idx="15"/>
          </p:nvPr>
        </p:nvSpPr>
        <p:spPr/>
      </p:sp>
      <p:sp>
        <p:nvSpPr>
          <p:cNvPr id="5" name="Slide Number Placeholder 4">
            <a:extLst>
              <a:ext uri="{FF2B5EF4-FFF2-40B4-BE49-F238E27FC236}">
                <a16:creationId xmlns:a16="http://schemas.microsoft.com/office/drawing/2014/main" id="{8756374F-048F-5AD5-69F5-E986174F2416}"/>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Tree>
    <p:extLst>
      <p:ext uri="{BB962C8B-B14F-4D97-AF65-F5344CB8AC3E}">
        <p14:creationId xmlns:p14="http://schemas.microsoft.com/office/powerpoint/2010/main" val="99327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BA7C-C361-CF2B-C680-22028DC8A4DC}"/>
              </a:ext>
            </a:extLst>
          </p:cNvPr>
          <p:cNvSpPr>
            <a:spLocks noGrp="1"/>
          </p:cNvSpPr>
          <p:nvPr>
            <p:ph type="title"/>
          </p:nvPr>
        </p:nvSpPr>
        <p:spPr>
          <a:xfrm>
            <a:off x="548640" y="990600"/>
            <a:ext cx="10805160" cy="838200"/>
          </a:xfrm>
        </p:spPr>
        <p:txBody>
          <a:bodyPr/>
          <a:lstStyle/>
          <a:p>
            <a:r>
              <a:rPr lang="en-US" dirty="0"/>
              <a:t>Azure Functions</a:t>
            </a:r>
          </a:p>
        </p:txBody>
      </p:sp>
      <p:sp>
        <p:nvSpPr>
          <p:cNvPr id="3" name="Content Placeholder 2">
            <a:extLst>
              <a:ext uri="{FF2B5EF4-FFF2-40B4-BE49-F238E27FC236}">
                <a16:creationId xmlns:a16="http://schemas.microsoft.com/office/drawing/2014/main" id="{0E9C6B9C-97A9-B625-4313-01DCD6649439}"/>
              </a:ext>
            </a:extLst>
          </p:cNvPr>
          <p:cNvSpPr>
            <a:spLocks noGrp="1"/>
          </p:cNvSpPr>
          <p:nvPr>
            <p:ph sz="quarter" idx="13"/>
          </p:nvPr>
        </p:nvSpPr>
        <p:spPr>
          <a:xfrm>
            <a:off x="628788" y="2133600"/>
            <a:ext cx="10288693" cy="366064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p>
          <a:p>
            <a:pPr lvl="1">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Triggers</a:t>
            </a:r>
          </a:p>
          <a:p>
            <a:pPr lvl="1">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Hosting Plan</a:t>
            </a:r>
          </a:p>
          <a:p>
            <a:pPr lvl="1">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Comparison</a:t>
            </a:r>
          </a:p>
        </p:txBody>
      </p:sp>
      <p:sp>
        <p:nvSpPr>
          <p:cNvPr id="4" name="Picture Placeholder 3">
            <a:extLst>
              <a:ext uri="{FF2B5EF4-FFF2-40B4-BE49-F238E27FC236}">
                <a16:creationId xmlns:a16="http://schemas.microsoft.com/office/drawing/2014/main" id="{6C1F4D96-C4D7-9A60-C59F-F84E8A8DBB28}"/>
              </a:ext>
            </a:extLst>
          </p:cNvPr>
          <p:cNvSpPr>
            <a:spLocks noGrp="1"/>
          </p:cNvSpPr>
          <p:nvPr>
            <p:ph type="pic" sz="quarter" idx="15"/>
          </p:nvPr>
        </p:nvSpPr>
        <p:spPr/>
      </p:sp>
      <p:sp>
        <p:nvSpPr>
          <p:cNvPr id="5" name="Slide Number Placeholder 4">
            <a:extLst>
              <a:ext uri="{FF2B5EF4-FFF2-40B4-BE49-F238E27FC236}">
                <a16:creationId xmlns:a16="http://schemas.microsoft.com/office/drawing/2014/main" id="{0F9E2AE4-DE6D-50BD-1DC0-DBDAAB9240D8}"/>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Tree>
    <p:extLst>
      <p:ext uri="{BB962C8B-B14F-4D97-AF65-F5344CB8AC3E}">
        <p14:creationId xmlns:p14="http://schemas.microsoft.com/office/powerpoint/2010/main" val="317314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86000"/>
            <a:ext cx="11262360" cy="4114800"/>
          </a:xfrm>
        </p:spPr>
        <p:txBody>
          <a:bodyPr>
            <a:noAutofit/>
          </a:bodyPr>
          <a:lstStyle/>
          <a:p>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Azure Functions is a cloud service available on-demand that provides infrastructure and resources needed to run your applications.</a:t>
            </a:r>
          </a:p>
          <a:p>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Azure Functions is a serverless solution that allows you to write less code, maintain less infrastructure, and </a:t>
            </a:r>
            <a:r>
              <a:rPr lang="en-US" b="1"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save on costs.</a:t>
            </a:r>
          </a:p>
          <a:p>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You can use Functions to build web APIs, respond to database changes, process IoT streams, manage message queues, and more.</a:t>
            </a:r>
          </a:p>
          <a:p>
            <a:pPr marL="0" indent="0">
              <a:buNone/>
            </a:pPr>
            <a:r>
              <a:rPr lang="en-US" b="1" i="0" u="sng"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In my words: </a:t>
            </a:r>
          </a:p>
          <a:p>
            <a:r>
              <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We always want some code/function to run when any even occur. Using Azure functions, we can write blocks of code which are called functions and we can run these functions/code anytime we want on the event trigger. If our request increases, Azure function handles by providing resources to meet the demand and function instances but only when needed. As request falls, extra resources and instances drop off automatically.</a:t>
            </a:r>
          </a:p>
          <a:p>
            <a:pPr marL="0" indent="0">
              <a:buNone/>
            </a:pPr>
            <a:endParaRPr lang="en-US"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Rectangle 3">
            <a:extLst>
              <a:ext uri="{FF2B5EF4-FFF2-40B4-BE49-F238E27FC236}">
                <a16:creationId xmlns:a16="http://schemas.microsoft.com/office/drawing/2014/main" id="{3485EC92-628C-CAF6-1A92-DB0AE38B51AD}"/>
              </a:ext>
            </a:extLst>
          </p:cNvPr>
          <p:cNvSpPr/>
          <p:nvPr/>
        </p:nvSpPr>
        <p:spPr>
          <a:xfrm>
            <a:off x="0" y="1698486"/>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608-EB08-0A15-AC55-7298373A3AB8}"/>
              </a:ext>
            </a:extLst>
          </p:cNvPr>
          <p:cNvSpPr>
            <a:spLocks noGrp="1"/>
          </p:cNvSpPr>
          <p:nvPr>
            <p:ph type="title"/>
          </p:nvPr>
        </p:nvSpPr>
        <p:spPr>
          <a:xfrm>
            <a:off x="304800" y="609600"/>
            <a:ext cx="10805160" cy="707886"/>
          </a:xfrm>
        </p:spPr>
        <p:txBody>
          <a:bodyPr/>
          <a:lstStyle/>
          <a:p>
            <a:r>
              <a:rPr lang="en-US" dirty="0"/>
              <a:t>Event triggers</a:t>
            </a:r>
          </a:p>
        </p:txBody>
      </p:sp>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
        <p:nvSpPr>
          <p:cNvPr id="4" name="TextBox 3">
            <a:extLst>
              <a:ext uri="{FF2B5EF4-FFF2-40B4-BE49-F238E27FC236}">
                <a16:creationId xmlns:a16="http://schemas.microsoft.com/office/drawing/2014/main" id="{063723BE-0D15-8DCC-5B94-5E820FDE5249}"/>
              </a:ext>
            </a:extLst>
          </p:cNvPr>
          <p:cNvSpPr txBox="1"/>
          <p:nvPr/>
        </p:nvSpPr>
        <p:spPr>
          <a:xfrm>
            <a:off x="304800" y="1676400"/>
            <a:ext cx="11201400" cy="4093428"/>
          </a:xfrm>
          <a:prstGeom prst="rect">
            <a:avLst/>
          </a:prstGeom>
          <a:noFill/>
        </p:spPr>
        <p:txBody>
          <a:bodyPr wrap="square" rtlCol="0">
            <a:spAutoFit/>
          </a:bodyPr>
          <a:lstStyle/>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Azure function can also be invoked via HTTP </a:t>
            </a:r>
            <a:r>
              <a:rPr lang="en-US" sz="2000" dirty="0">
                <a:latin typeface="Calibri" panose="020F0502020204030204" pitchFamily="34" charset="0"/>
                <a:ea typeface="Calibri" panose="020F0502020204030204" pitchFamily="34" charset="0"/>
                <a:cs typeface="Calibri" panose="020F0502020204030204" pitchFamily="34" charset="0"/>
                <a:hlinkClick r:id="rId2"/>
              </a:rPr>
              <a:t>trigger</a:t>
            </a:r>
            <a:r>
              <a:rPr lang="en-US" sz="2000" dirty="0">
                <a:latin typeface="Calibri" panose="020F0502020204030204" pitchFamily="34" charset="0"/>
                <a:ea typeface="Calibri" panose="020F0502020204030204" pitchFamily="34" charset="0"/>
                <a:cs typeface="Calibri" panose="020F0502020204030204" pitchFamily="34" charset="0"/>
              </a:rPr>
              <a:t>.</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If you want to run Azure function when something is uploaded to </a:t>
            </a:r>
            <a:r>
              <a:rPr lang="en-US" sz="2000" dirty="0">
                <a:latin typeface="Calibri" panose="020F0502020204030204" pitchFamily="34" charset="0"/>
                <a:ea typeface="Calibri" panose="020F0502020204030204" pitchFamily="34" charset="0"/>
                <a:cs typeface="Calibri" panose="020F0502020204030204" pitchFamily="34" charset="0"/>
                <a:hlinkClick r:id="rId3"/>
              </a:rPr>
              <a:t>the Azure Blob Storage.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Run custom logic/Azure function logic when document is created or updated in the Azure Cosmos DB/ </a:t>
            </a:r>
            <a:r>
              <a:rPr lang="en-US" sz="2000" dirty="0">
                <a:latin typeface="Calibri" panose="020F0502020204030204" pitchFamily="34" charset="0"/>
                <a:ea typeface="Calibri" panose="020F0502020204030204" pitchFamily="34" charset="0"/>
                <a:cs typeface="Calibri" panose="020F0502020204030204" pitchFamily="34" charset="0"/>
                <a:hlinkClick r:id="rId4"/>
              </a:rPr>
              <a:t>Azure Cosmos DB Trigger</a:t>
            </a:r>
            <a:r>
              <a:rPr lang="en-US" sz="2000" dirty="0">
                <a:latin typeface="Calibri" panose="020F0502020204030204" pitchFamily="34" charset="0"/>
                <a:ea typeface="Calibri" panose="020F0502020204030204" pitchFamily="34" charset="0"/>
                <a:cs typeface="Calibri" panose="020F0502020204030204" pitchFamily="34" charset="0"/>
              </a:rPr>
              <a:t>.</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hlinkClick r:id="rId5"/>
              </a:rPr>
              <a:t>Timer Triggers</a:t>
            </a:r>
            <a:r>
              <a:rPr lang="en-US" sz="2000" dirty="0">
                <a:latin typeface="Calibri" panose="020F0502020204030204" pitchFamily="34" charset="0"/>
                <a:ea typeface="Calibri" panose="020F0502020204030204" pitchFamily="34" charset="0"/>
                <a:cs typeface="Calibri" panose="020F0502020204030204" pitchFamily="34" charset="0"/>
              </a:rPr>
              <a:t>: Where you can define/schedule when your function should run.</a:t>
            </a:r>
          </a:p>
          <a:p>
            <a:pPr marL="457200" indent="-457200">
              <a:buAutoNum type="arabicPeriod"/>
            </a:pP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Process message queues using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6"/>
              </a:rPr>
              <a:t>Queue Storage</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7"/>
              </a:rPr>
              <a:t>Service Bus</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or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8"/>
              </a:rPr>
              <a:t>Event Hubs</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a:t>
            </a:r>
          </a:p>
          <a:p>
            <a:pPr marL="457200" indent="-4572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Above are some examples where some event happened, and Azure functions gets triggered. More time of triggers/cloud services are available which can use to trigger our custom code/function.</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We can also write Azure functions in different languages and do the azure deployment using the external ADO pipelines. We can also avail pricing according to our need.</a:t>
            </a:r>
          </a:p>
        </p:txBody>
      </p:sp>
    </p:spTree>
    <p:extLst>
      <p:ext uri="{BB962C8B-B14F-4D97-AF65-F5344CB8AC3E}">
        <p14:creationId xmlns:p14="http://schemas.microsoft.com/office/powerpoint/2010/main" val="326473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608-EB08-0A15-AC55-7298373A3AB8}"/>
              </a:ext>
            </a:extLst>
          </p:cNvPr>
          <p:cNvSpPr>
            <a:spLocks noGrp="1"/>
          </p:cNvSpPr>
          <p:nvPr>
            <p:ph type="title"/>
          </p:nvPr>
        </p:nvSpPr>
        <p:spPr>
          <a:xfrm>
            <a:off x="304800" y="609600"/>
            <a:ext cx="10805160" cy="707886"/>
          </a:xfrm>
        </p:spPr>
        <p:txBody>
          <a:bodyPr/>
          <a:lstStyle/>
          <a:p>
            <a:r>
              <a:rPr lang="en-US" dirty="0"/>
              <a:t>Durable Function : term to remember</a:t>
            </a:r>
          </a:p>
        </p:txBody>
      </p:sp>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4" name="TextBox 3">
            <a:extLst>
              <a:ext uri="{FF2B5EF4-FFF2-40B4-BE49-F238E27FC236}">
                <a16:creationId xmlns:a16="http://schemas.microsoft.com/office/drawing/2014/main" id="{063723BE-0D15-8DCC-5B94-5E820FDE5249}"/>
              </a:ext>
            </a:extLst>
          </p:cNvPr>
          <p:cNvSpPr txBox="1"/>
          <p:nvPr/>
        </p:nvSpPr>
        <p:spPr>
          <a:xfrm>
            <a:off x="304800" y="1676400"/>
            <a:ext cx="11201400" cy="707886"/>
          </a:xfrm>
          <a:prstGeom prst="rect">
            <a:avLst/>
          </a:prstGeom>
          <a:noFill/>
        </p:spPr>
        <p:txBody>
          <a:bodyPr wrap="square" rtlCol="0">
            <a:spAutoFit/>
          </a:bodyPr>
          <a:lstStyle/>
          <a:p>
            <a:r>
              <a:rPr lang="en-US" sz="2000" i="1" dirty="0">
                <a:solidFill>
                  <a:srgbClr val="171717"/>
                </a:solidFill>
                <a:latin typeface="Calibri" panose="020F0502020204030204" pitchFamily="34" charset="0"/>
                <a:ea typeface="Calibri" panose="020F0502020204030204" pitchFamily="34" charset="0"/>
                <a:cs typeface="Calibri" panose="020F0502020204030204" pitchFamily="34" charset="0"/>
              </a:rPr>
              <a:t>  </a:t>
            </a:r>
            <a:r>
              <a:rPr lang="en-US" sz="2000" b="0"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Durable Functions</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is an extension of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2"/>
              </a:rPr>
              <a:t>Azure Functions</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that lets you write stateful functions in a serverless compute environment.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61CA3DA5-2E4D-22B0-9572-5A0E2B702B87}"/>
              </a:ext>
            </a:extLst>
          </p:cNvPr>
          <p:cNvSpPr txBox="1">
            <a:spLocks/>
          </p:cNvSpPr>
          <p:nvPr/>
        </p:nvSpPr>
        <p:spPr>
          <a:xfrm>
            <a:off x="304800" y="2587377"/>
            <a:ext cx="10805160"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dirty="0"/>
              <a:t>Orchestration: term to remember</a:t>
            </a:r>
          </a:p>
        </p:txBody>
      </p:sp>
      <p:sp>
        <p:nvSpPr>
          <p:cNvPr id="7" name="TextBox 6">
            <a:extLst>
              <a:ext uri="{FF2B5EF4-FFF2-40B4-BE49-F238E27FC236}">
                <a16:creationId xmlns:a16="http://schemas.microsoft.com/office/drawing/2014/main" id="{6E7D170C-7388-947D-3103-3FA3545D77CF}"/>
              </a:ext>
            </a:extLst>
          </p:cNvPr>
          <p:cNvSpPr txBox="1"/>
          <p:nvPr/>
        </p:nvSpPr>
        <p:spPr>
          <a:xfrm>
            <a:off x="457200" y="3439160"/>
            <a:ext cx="11201400" cy="707886"/>
          </a:xfrm>
          <a:prstGeom prst="rect">
            <a:avLst/>
          </a:prstGeom>
          <a:noFill/>
        </p:spPr>
        <p:txBody>
          <a:bodyPr wrap="square" rtlCol="0">
            <a:spAutoFit/>
          </a:bodyPr>
          <a:lstStyle/>
          <a:p>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An orchestration is a collection of functions, or </a:t>
            </a:r>
            <a:r>
              <a:rPr lang="en-US" sz="2000" b="0"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actions</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in Azure Logic Apps, that you can run to complete a complex task</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204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608-EB08-0A15-AC55-7298373A3AB8}"/>
              </a:ext>
            </a:extLst>
          </p:cNvPr>
          <p:cNvSpPr>
            <a:spLocks noGrp="1"/>
          </p:cNvSpPr>
          <p:nvPr>
            <p:ph type="title"/>
          </p:nvPr>
        </p:nvSpPr>
        <p:spPr>
          <a:xfrm>
            <a:off x="304800" y="609600"/>
            <a:ext cx="10805160" cy="707886"/>
          </a:xfrm>
        </p:spPr>
        <p:txBody>
          <a:bodyPr/>
          <a:lstStyle/>
          <a:p>
            <a:r>
              <a:rPr lang="en-US" dirty="0"/>
              <a:t>Comparison between Power Automate Flow and Logic Apps</a:t>
            </a:r>
          </a:p>
        </p:txBody>
      </p:sp>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4" name="TextBox 3">
            <a:extLst>
              <a:ext uri="{FF2B5EF4-FFF2-40B4-BE49-F238E27FC236}">
                <a16:creationId xmlns:a16="http://schemas.microsoft.com/office/drawing/2014/main" id="{063723BE-0D15-8DCC-5B94-5E820FDE5249}"/>
              </a:ext>
            </a:extLst>
          </p:cNvPr>
          <p:cNvSpPr txBox="1"/>
          <p:nvPr/>
        </p:nvSpPr>
        <p:spPr>
          <a:xfrm>
            <a:off x="304800" y="1676400"/>
            <a:ext cx="11201400" cy="1015663"/>
          </a:xfrm>
          <a:prstGeom prst="rect">
            <a:avLst/>
          </a:prstGeom>
          <a:noFill/>
        </p:spPr>
        <p:txBody>
          <a:bodyPr wrap="square" rtlCol="0">
            <a:spAutoFit/>
          </a:bodyPr>
          <a:lstStyle/>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Both are workflows only. Power Automate flow is built on top of the Logic Apps. </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Power automate flows do simple integration and Logic app can also do Advance Integration.</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Non-technical users can use Power automate flows easily and developers can use Logic Apps.</a:t>
            </a:r>
          </a:p>
        </p:txBody>
      </p:sp>
      <p:sp>
        <p:nvSpPr>
          <p:cNvPr id="5" name="Title 1">
            <a:extLst>
              <a:ext uri="{FF2B5EF4-FFF2-40B4-BE49-F238E27FC236}">
                <a16:creationId xmlns:a16="http://schemas.microsoft.com/office/drawing/2014/main" id="{F0BF50F6-FA91-7B83-D95D-4E855703BE2A}"/>
              </a:ext>
            </a:extLst>
          </p:cNvPr>
          <p:cNvSpPr txBox="1">
            <a:spLocks/>
          </p:cNvSpPr>
          <p:nvPr/>
        </p:nvSpPr>
        <p:spPr>
          <a:xfrm>
            <a:off x="304800" y="2971800"/>
            <a:ext cx="10805160"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dirty="0"/>
              <a:t>Comparison between Azure Functions and Logic Apps</a:t>
            </a:r>
          </a:p>
        </p:txBody>
      </p:sp>
      <p:sp>
        <p:nvSpPr>
          <p:cNvPr id="6" name="TextBox 5">
            <a:extLst>
              <a:ext uri="{FF2B5EF4-FFF2-40B4-BE49-F238E27FC236}">
                <a16:creationId xmlns:a16="http://schemas.microsoft.com/office/drawing/2014/main" id="{F71BA26B-50F6-5C10-AC2D-08897BEAFA61}"/>
              </a:ext>
            </a:extLst>
          </p:cNvPr>
          <p:cNvSpPr txBox="1"/>
          <p:nvPr/>
        </p:nvSpPr>
        <p:spPr>
          <a:xfrm>
            <a:off x="304800" y="3939103"/>
            <a:ext cx="11201400" cy="2246769"/>
          </a:xfrm>
          <a:prstGeom prst="rect">
            <a:avLst/>
          </a:prstGeom>
          <a:noFill/>
        </p:spPr>
        <p:txBody>
          <a:bodyPr wrap="square" rtlCol="0">
            <a:spAutoFit/>
          </a:bodyPr>
          <a:lstStyle/>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Azure function we write the code to perform number of actions.</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Azure logic app we write the workflow to execute the number of actions.</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Both provide serverless workloads.</a:t>
            </a:r>
          </a:p>
          <a:p>
            <a:pPr marL="457200" indent="-4572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40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608-EB08-0A15-AC55-7298373A3AB8}"/>
              </a:ext>
            </a:extLst>
          </p:cNvPr>
          <p:cNvSpPr>
            <a:spLocks noGrp="1"/>
          </p:cNvSpPr>
          <p:nvPr>
            <p:ph type="title"/>
          </p:nvPr>
        </p:nvSpPr>
        <p:spPr>
          <a:xfrm>
            <a:off x="304800" y="609600"/>
            <a:ext cx="10805160" cy="707886"/>
          </a:xfrm>
        </p:spPr>
        <p:txBody>
          <a:bodyPr/>
          <a:lstStyle/>
          <a:p>
            <a:r>
              <a:rPr lang="en-US" dirty="0"/>
              <a:t>Web Jobs AND web JOBS SDK</a:t>
            </a:r>
          </a:p>
        </p:txBody>
      </p:sp>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4" name="TextBox 3">
            <a:extLst>
              <a:ext uri="{FF2B5EF4-FFF2-40B4-BE49-F238E27FC236}">
                <a16:creationId xmlns:a16="http://schemas.microsoft.com/office/drawing/2014/main" id="{063723BE-0D15-8DCC-5B94-5E820FDE5249}"/>
              </a:ext>
            </a:extLst>
          </p:cNvPr>
          <p:cNvSpPr txBox="1"/>
          <p:nvPr/>
        </p:nvSpPr>
        <p:spPr>
          <a:xfrm>
            <a:off x="304800" y="1676400"/>
            <a:ext cx="11201400" cy="400110"/>
          </a:xfrm>
          <a:prstGeom prst="rect">
            <a:avLst/>
          </a:prstGeom>
          <a:noFill/>
        </p:spPr>
        <p:txBody>
          <a:bodyPr wrap="square" rtlCol="0">
            <a:sp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E716736-0AD9-3FEA-8BBE-03C82112FD3F}"/>
              </a:ext>
            </a:extLst>
          </p:cNvPr>
          <p:cNvSpPr txBox="1"/>
          <p:nvPr/>
        </p:nvSpPr>
        <p:spPr>
          <a:xfrm>
            <a:off x="304800" y="1317486"/>
            <a:ext cx="10586720" cy="2246769"/>
          </a:xfrm>
          <a:prstGeom prst="rect">
            <a:avLst/>
          </a:prstGeom>
          <a:noFill/>
        </p:spPr>
        <p:txBody>
          <a:bodyPr wrap="square" rtlCol="0">
            <a:spAutoFit/>
          </a:bodyPr>
          <a:lstStyle/>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Web Jobs and Web Jobs SDK are also code which we write in Azure functions.</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But as compared to these 2, azure support more programming language and pricing options are better.</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We can go for Azure function but in case we have to do some customization in </a:t>
            </a:r>
            <a:r>
              <a:rPr lang="en-US" sz="2000" dirty="0" err="1">
                <a:latin typeface="Calibri" panose="020F0502020204030204" pitchFamily="34" charset="0"/>
                <a:ea typeface="Calibri" panose="020F0502020204030204" pitchFamily="34" charset="0"/>
                <a:cs typeface="Calibri" panose="020F0502020204030204" pitchFamily="34" charset="0"/>
              </a:rPr>
              <a:t>host.json</a:t>
            </a:r>
            <a:r>
              <a:rPr lang="en-US" sz="2000" dirty="0">
                <a:latin typeface="Calibri" panose="020F0502020204030204" pitchFamily="34" charset="0"/>
                <a:ea typeface="Calibri" panose="020F0502020204030204" pitchFamily="34" charset="0"/>
                <a:cs typeface="Calibri" panose="020F0502020204030204" pitchFamily="34" charset="0"/>
              </a:rPr>
              <a:t> file or we want custom retry policy for Azure storage then we can go for Web jobs.</a:t>
            </a:r>
          </a:p>
          <a:p>
            <a:pPr marL="457200" indent="-4572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Web jobs can be run under Azure service app plan, but web jobs SDK is a consoled application which can run anywhere like even in the on-premise servers. </a:t>
            </a:r>
          </a:p>
        </p:txBody>
      </p:sp>
      <p:sp>
        <p:nvSpPr>
          <p:cNvPr id="8" name="Rectangle 7">
            <a:extLst>
              <a:ext uri="{FF2B5EF4-FFF2-40B4-BE49-F238E27FC236}">
                <a16:creationId xmlns:a16="http://schemas.microsoft.com/office/drawing/2014/main" id="{D6724C55-BC72-B707-7716-E7EE3F9FBF6F}"/>
              </a:ext>
            </a:extLst>
          </p:cNvPr>
          <p:cNvSpPr/>
          <p:nvPr/>
        </p:nvSpPr>
        <p:spPr>
          <a:xfrm>
            <a:off x="457200" y="4191000"/>
            <a:ext cx="10896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panose="020F0502020204030204" pitchFamily="34" charset="0"/>
                <a:ea typeface="Calibri" panose="020F0502020204030204" pitchFamily="34" charset="0"/>
                <a:cs typeface="Calibri" panose="020F0502020204030204" pitchFamily="34" charset="0"/>
              </a:rPr>
              <a:t>We can use anything like power automate flows, azure logic apps, azure functions, web jobs anything as per our need . We can connect each other easily; we can call flows from logic apps or azure function from power automate flow. So, anything is possible.</a:t>
            </a:r>
          </a:p>
          <a:p>
            <a:r>
              <a:rPr lang="en-US" dirty="0">
                <a:latin typeface="Calibri" panose="020F0502020204030204" pitchFamily="34" charset="0"/>
                <a:ea typeface="Calibri" panose="020F0502020204030204" pitchFamily="34" charset="0"/>
                <a:cs typeface="Calibri" panose="020F0502020204030204" pitchFamily="34" charset="0"/>
              </a:rPr>
              <a:t>They all integrate with each other as well as with the external services.</a:t>
            </a:r>
          </a:p>
        </p:txBody>
      </p:sp>
    </p:spTree>
    <p:extLst>
      <p:ext uri="{BB962C8B-B14F-4D97-AF65-F5344CB8AC3E}">
        <p14:creationId xmlns:p14="http://schemas.microsoft.com/office/powerpoint/2010/main" val="349982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8608-EB08-0A15-AC55-7298373A3AB8}"/>
              </a:ext>
            </a:extLst>
          </p:cNvPr>
          <p:cNvSpPr>
            <a:spLocks noGrp="1"/>
          </p:cNvSpPr>
          <p:nvPr>
            <p:ph type="title"/>
          </p:nvPr>
        </p:nvSpPr>
        <p:spPr>
          <a:xfrm>
            <a:off x="304800" y="609600"/>
            <a:ext cx="10805160" cy="707886"/>
          </a:xfrm>
        </p:spPr>
        <p:txBody>
          <a:bodyPr/>
          <a:lstStyle/>
          <a:p>
            <a:r>
              <a:rPr lang="en-US" dirty="0">
                <a:hlinkClick r:id="rId2"/>
              </a:rPr>
              <a:t>Hosting Plan</a:t>
            </a:r>
            <a:endParaRPr lang="en-US" dirty="0"/>
          </a:p>
        </p:txBody>
      </p:sp>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4" name="TextBox 3">
            <a:extLst>
              <a:ext uri="{FF2B5EF4-FFF2-40B4-BE49-F238E27FC236}">
                <a16:creationId xmlns:a16="http://schemas.microsoft.com/office/drawing/2014/main" id="{063723BE-0D15-8DCC-5B94-5E820FDE5249}"/>
              </a:ext>
            </a:extLst>
          </p:cNvPr>
          <p:cNvSpPr txBox="1"/>
          <p:nvPr/>
        </p:nvSpPr>
        <p:spPr>
          <a:xfrm>
            <a:off x="279400" y="1317486"/>
            <a:ext cx="11201400" cy="1938992"/>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We need a function app in which we can create an Azure function. There are different type of hosting plans available for the function app.</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When you create a function app in Azure, you must choose a hosting plan for your app. There are three basic hosting plans available for Azure Functions: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3"/>
              </a:rPr>
              <a:t>Consumption plan</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Premium plan</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and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Dedicated (App Service) plan</a:t>
            </a:r>
            <a:r>
              <a:rPr lang="en-US" sz="20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Accordin</a:t>
            </a:r>
            <a:r>
              <a:rPr lang="en-US" sz="2000" dirty="0">
                <a:solidFill>
                  <a:srgbClr val="171717"/>
                </a:solidFill>
                <a:latin typeface="Calibri" panose="020F0502020204030204" pitchFamily="34" charset="0"/>
                <a:ea typeface="Calibri" panose="020F0502020204030204" pitchFamily="34" charset="0"/>
                <a:cs typeface="Calibri" panose="020F0502020204030204" pitchFamily="34" charset="0"/>
              </a:rPr>
              <a:t>g to the plan we choose there are different timeout duration for azure functions.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Table 7">
            <a:extLst>
              <a:ext uri="{FF2B5EF4-FFF2-40B4-BE49-F238E27FC236}">
                <a16:creationId xmlns:a16="http://schemas.microsoft.com/office/drawing/2014/main" id="{8651D927-32AD-A740-49A1-74BC3AD224BA}"/>
              </a:ext>
            </a:extLst>
          </p:cNvPr>
          <p:cNvGraphicFramePr>
            <a:graphicFrameLocks noGrp="1"/>
          </p:cNvGraphicFramePr>
          <p:nvPr>
            <p:extLst>
              <p:ext uri="{D42A27DB-BD31-4B8C-83A1-F6EECF244321}">
                <p14:modId xmlns:p14="http://schemas.microsoft.com/office/powerpoint/2010/main" val="4041984096"/>
              </p:ext>
            </p:extLst>
          </p:nvPr>
        </p:nvGraphicFramePr>
        <p:xfrm>
          <a:off x="533400" y="3685638"/>
          <a:ext cx="11201400" cy="2242722"/>
        </p:xfrm>
        <a:graphic>
          <a:graphicData uri="http://schemas.openxmlformats.org/drawingml/2006/table">
            <a:tbl>
              <a:tblPr firstRow="1" bandRow="1">
                <a:tableStyleId>{BDBED569-4797-4DF1-A0F4-6AAB3CD982D8}</a:tableStyleId>
              </a:tblPr>
              <a:tblGrid>
                <a:gridCol w="5600700">
                  <a:extLst>
                    <a:ext uri="{9D8B030D-6E8A-4147-A177-3AD203B41FA5}">
                      <a16:colId xmlns:a16="http://schemas.microsoft.com/office/drawing/2014/main" val="3772015437"/>
                    </a:ext>
                  </a:extLst>
                </a:gridCol>
                <a:gridCol w="5600700">
                  <a:extLst>
                    <a:ext uri="{9D8B030D-6E8A-4147-A177-3AD203B41FA5}">
                      <a16:colId xmlns:a16="http://schemas.microsoft.com/office/drawing/2014/main" val="2160750975"/>
                    </a:ext>
                  </a:extLst>
                </a:gridCol>
              </a:tblGrid>
              <a:tr h="505362">
                <a:tc>
                  <a:txBody>
                    <a:bodyPr/>
                    <a:lstStyle/>
                    <a:p>
                      <a:r>
                        <a:rPr lang="en-US" sz="12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Plan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Benefits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66204140"/>
                  </a:ext>
                </a:extLst>
              </a:tr>
              <a:tr h="1433781">
                <a:tc>
                  <a:txBody>
                    <a:bodyPr/>
                    <a:lstStyle/>
                    <a:p>
                      <a:r>
                        <a:rPr lang="en-US" sz="1200" b="1"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Consumption plan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Scale automatically and only pay for compute resources when your functions are running.</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 the Consumption plan, instances of the Functions host are dynamically added and removed based on the number of incoming events.</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Default hosting plan.</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Pay only when your functions are running.</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Scales automatically, even during periods of high load.</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0185617"/>
                  </a:ext>
                </a:extLst>
              </a:tr>
            </a:tbl>
          </a:graphicData>
        </a:graphic>
      </p:graphicFrame>
      <p:sp>
        <p:nvSpPr>
          <p:cNvPr id="8" name="TextBox 7">
            <a:extLst>
              <a:ext uri="{FF2B5EF4-FFF2-40B4-BE49-F238E27FC236}">
                <a16:creationId xmlns:a16="http://schemas.microsoft.com/office/drawing/2014/main" id="{11BBF7C9-0407-8BC9-2190-670AF4D4ED9C}"/>
              </a:ext>
            </a:extLst>
          </p:cNvPr>
          <p:cNvSpPr txBox="1"/>
          <p:nvPr/>
        </p:nvSpPr>
        <p:spPr>
          <a:xfrm>
            <a:off x="2743200" y="1143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549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2AAB25-9D54-691D-3CD8-C6C44B83B50D}"/>
              </a:ext>
            </a:extLst>
          </p:cNvPr>
          <p:cNvSpPr>
            <a:spLocks noGrp="1"/>
          </p:cNvSpPr>
          <p:nvPr>
            <p:ph type="sldNum" sz="quarter" idx="4"/>
          </p:nvPr>
        </p:nvSpPr>
        <p:spPr>
          <a:xfrm>
            <a:off x="628789" y="6248400"/>
            <a:ext cx="285612" cy="457200"/>
          </a:xfrm>
        </p:spPr>
        <p:txBody>
          <a:bodyPr/>
          <a:lstStyle/>
          <a:p>
            <a:fld id="{4FAB73BC-B049-4115-A692-8D63A059BFB8}" type="slidenum">
              <a:rPr lang="en-US" sz="1800" noProof="0" smtClean="0">
                <a:latin typeface="Calibri" panose="020F0502020204030204" pitchFamily="34" charset="0"/>
                <a:ea typeface="Calibri" panose="020F0502020204030204" pitchFamily="34" charset="0"/>
                <a:cs typeface="Calibri" panose="020F0502020204030204" pitchFamily="34" charset="0"/>
              </a:rPr>
              <a:pPr/>
              <a:t>9</a:t>
            </a:fld>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Table 10">
            <a:extLst>
              <a:ext uri="{FF2B5EF4-FFF2-40B4-BE49-F238E27FC236}">
                <a16:creationId xmlns:a16="http://schemas.microsoft.com/office/drawing/2014/main" id="{B437AEFC-6C68-9C8B-E120-CFB9BDBD505E}"/>
              </a:ext>
            </a:extLst>
          </p:cNvPr>
          <p:cNvGraphicFramePr>
            <a:graphicFrameLocks noGrp="1"/>
          </p:cNvGraphicFramePr>
          <p:nvPr>
            <p:extLst>
              <p:ext uri="{D42A27DB-BD31-4B8C-83A1-F6EECF244321}">
                <p14:modId xmlns:p14="http://schemas.microsoft.com/office/powerpoint/2010/main" val="2929839507"/>
              </p:ext>
            </p:extLst>
          </p:nvPr>
        </p:nvGraphicFramePr>
        <p:xfrm>
          <a:off x="228600" y="403012"/>
          <a:ext cx="11409490" cy="6429588"/>
        </p:xfrm>
        <a:graphic>
          <a:graphicData uri="http://schemas.openxmlformats.org/drawingml/2006/table">
            <a:tbl>
              <a:tblPr firstRow="1" bandRow="1">
                <a:tableStyleId>{BDBED569-4797-4DF1-A0F4-6AAB3CD982D8}</a:tableStyleId>
              </a:tblPr>
              <a:tblGrid>
                <a:gridCol w="1655890">
                  <a:extLst>
                    <a:ext uri="{9D8B030D-6E8A-4147-A177-3AD203B41FA5}">
                      <a16:colId xmlns:a16="http://schemas.microsoft.com/office/drawing/2014/main" val="3751535351"/>
                    </a:ext>
                  </a:extLst>
                </a:gridCol>
                <a:gridCol w="9753600">
                  <a:extLst>
                    <a:ext uri="{9D8B030D-6E8A-4147-A177-3AD203B41FA5}">
                      <a16:colId xmlns:a16="http://schemas.microsoft.com/office/drawing/2014/main" val="1395187319"/>
                    </a:ext>
                  </a:extLst>
                </a:gridCol>
              </a:tblGrid>
              <a:tr h="1477434">
                <a:tc>
                  <a:txBody>
                    <a:bodyPr/>
                    <a:lstStyle/>
                    <a:p>
                      <a:r>
                        <a:rPr lang="en-US" sz="1200" b="1" i="0" u="sng"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Premium plan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Automatically scales based on demand using pre-warmed workers, which run applications with no delay after being idle, runs on more powerful instances, and connects to virtual networks.</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the Azure Functions Premium plan in the following situations: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Your function apps run continuously, or nearly continuously.</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have a high number of small executions and a high execution bill, but low GB seconds in the Consumption plan.</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need more CPU or memory options than what is provided by the Consumption plan.</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Your code needs to run longer than the maximum execution time allowed on the Consumption plan.</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require features that aren't available on the Consumption plan, such as virtual network connectivity.</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want to provide a custom Linux image on which to run your functions.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40450109"/>
                  </a:ext>
                </a:extLst>
              </a:tr>
              <a:tr h="1477434">
                <a:tc>
                  <a:txBody>
                    <a:bodyPr/>
                    <a:lstStyle/>
                    <a:p>
                      <a:r>
                        <a:rPr lang="en-US" sz="1200" b="1"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Dedicated plan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Run your functions within an App Service plan at regular </a:t>
                      </a:r>
                      <a:r>
                        <a:rPr lang="en-US" sz="1200" b="0"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App Service plan rates</a:t>
                      </a: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Best for long-running scenarios where </a:t>
                      </a:r>
                      <a:r>
                        <a:rPr lang="en-US" sz="1200" b="0"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5"/>
                        </a:rPr>
                        <a:t>Durable Functions</a:t>
                      </a: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can't be used. Consider an App Service plan in the following situations:</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You have existing, underutilized VMs that are already running other App Service instances.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Predictive scaling and costs are required.</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79539428"/>
                  </a:ext>
                </a:extLst>
              </a:tr>
              <a:tr h="1477434">
                <a:tc>
                  <a:txBody>
                    <a:bodyPr/>
                    <a:lstStyle/>
                    <a:p>
                      <a:r>
                        <a:rPr lang="en-US" sz="1200" b="1" i="0" u="sng"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ASE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App Service Environment (ASE) is an App Service feature that provides a fully isolated and dedicated environment for securely running App Service apps at high scale.</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ASEs are appropriate for application workloads that require:</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Very high scale.</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Full compute isolation and secure network access.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High memory usage.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05904640"/>
                  </a:ext>
                </a:extLst>
              </a:tr>
              <a:tr h="1477434">
                <a:tc>
                  <a:txBody>
                    <a:bodyPr/>
                    <a:lstStyle/>
                    <a:p>
                      <a:r>
                        <a:rPr lang="en-US" sz="12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Kubernetes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200" b="0"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6"/>
                        </a:rPr>
                        <a:t>Direct</a:t>
                      </a: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or</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7"/>
                        </a:rPr>
                        <a:t>Azure Arc</a:t>
                      </a: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Kubernetes provides a fully isolated and dedicated environment running on top of the Kubernetes platform.</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Kubernetes is appropriate for application workloads that require:</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Custom hardware requirements.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Isolation and secure network access.</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Ability to run in hybrid or multi-cloud environment.</a:t>
                      </a: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Run alongside existing Kubernetes applications and services.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46031654"/>
                  </a:ext>
                </a:extLst>
              </a:tr>
            </a:tbl>
          </a:graphicData>
        </a:graphic>
      </p:graphicFrame>
    </p:spTree>
    <p:extLst>
      <p:ext uri="{BB962C8B-B14F-4D97-AF65-F5344CB8AC3E}">
        <p14:creationId xmlns:p14="http://schemas.microsoft.com/office/powerpoint/2010/main" val="197148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Modern classic block presentation</Template>
  <TotalTime>7123</TotalTime>
  <Words>1643</Words>
  <Application>Microsoft Office PowerPoint</Application>
  <PresentationFormat>Widescreen</PresentationFormat>
  <Paragraphs>108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Tw Cen MT</vt:lpstr>
      <vt:lpstr>Tw Cen MT Condensed</vt:lpstr>
      <vt:lpstr>Wingdings</vt:lpstr>
      <vt:lpstr>Wingdings 3</vt:lpstr>
      <vt:lpstr>ModernClassicBlock-3</vt:lpstr>
      <vt:lpstr>Azure funtions</vt:lpstr>
      <vt:lpstr>Azure Functions</vt:lpstr>
      <vt:lpstr>Introduction</vt:lpstr>
      <vt:lpstr>Event triggers</vt:lpstr>
      <vt:lpstr>Durable Function : term to remember</vt:lpstr>
      <vt:lpstr>Comparison between Power Automate Flow and Logic Apps</vt:lpstr>
      <vt:lpstr>Web Jobs AND web JOBS SDK</vt:lpstr>
      <vt:lpstr>Hosting Plan</vt:lpstr>
      <vt:lpstr>PowerPoint Presentation</vt:lpstr>
      <vt:lpstr>Create Your First C# Function in Azure using Vs</vt:lpstr>
      <vt:lpstr>PowerPoint Presentation</vt:lpstr>
      <vt:lpstr>PowerPoint Presentation</vt:lpstr>
      <vt:lpstr>PowerPoint Presentation</vt:lpstr>
      <vt:lpstr>Publish Project to Azure</vt:lpstr>
      <vt:lpstr>Clean Up Resource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funtions</dc:title>
  <dc:creator>Anshika Agrawal</dc:creator>
  <cp:lastModifiedBy>Anshika Agrawal</cp:lastModifiedBy>
  <cp:revision>12</cp:revision>
  <dcterms:created xsi:type="dcterms:W3CDTF">2023-01-19T11:47:49Z</dcterms:created>
  <dcterms:modified xsi:type="dcterms:W3CDTF">2023-01-24T14:11:00Z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