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60" r:id="rId5"/>
    <p:sldId id="258" r:id="rId6"/>
    <p:sldId id="261" r:id="rId7"/>
    <p:sldId id="269" r:id="rId8"/>
    <p:sldId id="262" r:id="rId9"/>
    <p:sldId id="266" r:id="rId10"/>
    <p:sldId id="263" r:id="rId11"/>
    <p:sldId id="270" r:id="rId12"/>
    <p:sldId id="264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6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4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3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1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2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4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3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2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3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EF9BC-0297-410E-8A08-D5432C876EAF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506613-27A1-417F-AD04-3D52AA0F0B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Mental Health using Instagram Posts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MINOR PROJECT - 1</a:t>
            </a:r>
          </a:p>
          <a:p>
            <a:pPr marL="0" indent="0">
              <a:buNone/>
            </a:pPr>
            <a:r>
              <a:rPr lang="en-US" b="1" u="sng" dirty="0"/>
              <a:t>Team members:</a:t>
            </a:r>
          </a:p>
          <a:p>
            <a:pPr marL="0" indent="0">
              <a:buNone/>
            </a:pPr>
            <a:r>
              <a:rPr lang="en-US" dirty="0"/>
              <a:t>Anshika Bajpai (9917103009)</a:t>
            </a:r>
          </a:p>
          <a:p>
            <a:pPr marL="0" indent="0">
              <a:buNone/>
            </a:pPr>
            <a:r>
              <a:rPr lang="en-US" dirty="0"/>
              <a:t>Vishal Kumar (9917103204)</a:t>
            </a:r>
          </a:p>
          <a:p>
            <a:pPr marL="0" indent="0">
              <a:buNone/>
            </a:pPr>
            <a:r>
              <a:rPr lang="en-US" dirty="0"/>
              <a:t>Rohan Kumar (9917103227)</a:t>
            </a:r>
          </a:p>
          <a:p>
            <a:pPr marL="0" indent="0">
              <a:buNone/>
            </a:pPr>
            <a:r>
              <a:rPr lang="en-US" b="1" u="sng" dirty="0"/>
              <a:t>Under supervision of: </a:t>
            </a:r>
          </a:p>
          <a:p>
            <a:pPr marL="0" indent="0">
              <a:buNone/>
            </a:pPr>
            <a:r>
              <a:rPr lang="en-US" dirty="0"/>
              <a:t>Mrs. Anuradha Gupta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82000" y="3165764"/>
            <a:ext cx="2216727" cy="20435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739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8E2E-48CC-493E-B3B4-FF29589A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5" y="225082"/>
            <a:ext cx="10688890" cy="5621535"/>
          </a:xfrm>
        </p:spPr>
        <p:txBody>
          <a:bodyPr>
            <a:noAutofit/>
          </a:bodyPr>
          <a:lstStyle/>
          <a:p>
            <a:pPr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FEATURES</a:t>
            </a:r>
          </a:p>
          <a:p>
            <a:r>
              <a:rPr lang="en-IN" dirty="0"/>
              <a:t>All the image features extracted were analysed and trained using Random Forest Classifier and the accuracy was compared.</a:t>
            </a:r>
          </a:p>
          <a:p>
            <a:r>
              <a:rPr lang="en-IN" dirty="0"/>
              <a:t> To enhance the accuracy Correlation graph mapping using heatmap, RFE, Grid Search, Confusion Matrix, ROC-AUC curve and Cross Validation approaches evaluated.</a:t>
            </a:r>
            <a:endParaRPr lang="en-US" dirty="0"/>
          </a:p>
          <a:p>
            <a:r>
              <a:rPr lang="en-IN" dirty="0"/>
              <a:t>The text is tokenized, entered in text analysis RNN model.</a:t>
            </a:r>
          </a:p>
          <a:p>
            <a:pPr>
              <a:buNone/>
            </a:pPr>
            <a:r>
              <a:rPr lang="en-IN" dirty="0"/>
              <a:t>RESULTS</a:t>
            </a:r>
          </a:p>
          <a:p>
            <a:r>
              <a:rPr lang="en-IN" dirty="0"/>
              <a:t>After successful training and testing of dataset using all the approaches mentioned above, Random Forest Classifier were having the accuracy of 44%</a:t>
            </a:r>
          </a:p>
        </p:txBody>
      </p:sp>
    </p:spTree>
    <p:extLst>
      <p:ext uri="{BB962C8B-B14F-4D97-AF65-F5344CB8AC3E}">
        <p14:creationId xmlns:p14="http://schemas.microsoft.com/office/powerpoint/2010/main" val="4993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88F8-E4CC-4D4F-A438-CD912E8F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801"/>
            <a:ext cx="10018713" cy="5486400"/>
          </a:xfrm>
        </p:spPr>
        <p:txBody>
          <a:bodyPr/>
          <a:lstStyle/>
          <a:p>
            <a:r>
              <a:rPr lang="en-IN" dirty="0"/>
              <a:t>With RNN model the accuracy of label classification were:</a:t>
            </a:r>
          </a:p>
          <a:p>
            <a:pPr marL="0" indent="0">
              <a:buNone/>
            </a:pPr>
            <a:r>
              <a:rPr lang="en-US" dirty="0"/>
              <a:t>							Training				Testing</a:t>
            </a:r>
          </a:p>
          <a:p>
            <a:pPr marL="0" indent="0">
              <a:buNone/>
            </a:pPr>
            <a:r>
              <a:rPr lang="en-US" dirty="0"/>
              <a:t>		Angry				61.36%				56.30%</a:t>
            </a:r>
          </a:p>
          <a:p>
            <a:pPr marL="0" indent="0">
              <a:buNone/>
            </a:pPr>
            <a:r>
              <a:rPr lang="en-US" dirty="0"/>
              <a:t>		Happy				20.38%				22.56%</a:t>
            </a:r>
          </a:p>
          <a:p>
            <a:pPr marL="0" indent="0">
              <a:buNone/>
            </a:pPr>
            <a:r>
              <a:rPr lang="en-US" dirty="0"/>
              <a:t>		Depression		66.49%				72.86%</a:t>
            </a:r>
          </a:p>
          <a:p>
            <a:pPr marL="0" indent="0">
              <a:buNone/>
            </a:pPr>
            <a:r>
              <a:rPr lang="en-US" dirty="0"/>
              <a:t>		Fear				78.33%					81.95%</a:t>
            </a:r>
          </a:p>
          <a:p>
            <a:r>
              <a:rPr lang="en-US" dirty="0"/>
              <a:t>Some judging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A8B5-FA9F-41B2-9452-B6664B4F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62" y="4733924"/>
            <a:ext cx="453587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8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FC4-45A3-42B6-965A-3028A59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76" y="534573"/>
            <a:ext cx="10018713" cy="76200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993D-CB1B-402B-B2C7-274D833F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762001"/>
            <a:ext cx="10707691" cy="6095998"/>
          </a:xfrm>
        </p:spPr>
        <p:txBody>
          <a:bodyPr/>
          <a:lstStyle/>
          <a:p>
            <a:r>
              <a:rPr lang="en-IN" dirty="0"/>
              <a:t>Our model uses a new approach to detect the mental state of the person by using </a:t>
            </a:r>
            <a:r>
              <a:rPr lang="en-IN" u="sng" dirty="0"/>
              <a:t>multi-label mental health classification task</a:t>
            </a:r>
            <a:r>
              <a:rPr lang="en-IN" dirty="0"/>
              <a:t>. Unlike any other model which uses either  texts or images based on surveys and questionnaire or uses </a:t>
            </a:r>
            <a:r>
              <a:rPr lang="en-IN" u="sng" dirty="0"/>
              <a:t>binary classification</a:t>
            </a:r>
            <a:r>
              <a:rPr lang="en-IN" dirty="0"/>
              <a:t>, our model uses the whole online post including the generally ignored </a:t>
            </a:r>
            <a:r>
              <a:rPr lang="en-IN" u="sng" dirty="0"/>
              <a:t>likes count, emoticons and timestamp</a:t>
            </a:r>
            <a:r>
              <a:rPr lang="en-IN" dirty="0"/>
              <a:t>.</a:t>
            </a:r>
            <a:endParaRPr lang="en-US" dirty="0"/>
          </a:p>
          <a:p>
            <a:r>
              <a:rPr lang="en-IN" dirty="0"/>
              <a:t>Our model involves both </a:t>
            </a:r>
            <a:r>
              <a:rPr lang="en-IN" u="sng" dirty="0"/>
              <a:t>deep learning and machine learning models </a:t>
            </a:r>
            <a:r>
              <a:rPr lang="en-IN" dirty="0"/>
              <a:t>for better efficiency. The key components of the models were </a:t>
            </a:r>
            <a:r>
              <a:rPr lang="en-IN" u="sng" dirty="0"/>
              <a:t>embedding module, image features and the flags</a:t>
            </a:r>
            <a:r>
              <a:rPr lang="en-IN" dirty="0"/>
              <a:t>. The multi-label classification shows the post relativity towards a particular label allowing us to conclude the overall post’s mental state.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1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13A-300B-4682-B4F2-0D0D87FC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97" y="0"/>
            <a:ext cx="10018713" cy="1752599"/>
          </a:xfrm>
        </p:spPr>
        <p:txBody>
          <a:bodyPr>
            <a:normAutofit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5C33E-E560-4D2B-8FC8-DDDE131B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0" y="657225"/>
            <a:ext cx="10018713" cy="5543549"/>
          </a:xfrm>
        </p:spPr>
        <p:txBody>
          <a:bodyPr/>
          <a:lstStyle/>
          <a:p>
            <a:r>
              <a:rPr lang="en-US" dirty="0"/>
              <a:t> We created dataset that can be used in future for further implementation as per requirements. </a:t>
            </a:r>
          </a:p>
          <a:p>
            <a:r>
              <a:rPr lang="en-US" dirty="0"/>
              <a:t>We provided an opportunity to study a new platform that has certain limitations.</a:t>
            </a:r>
          </a:p>
          <a:p>
            <a:r>
              <a:rPr lang="en-US" dirty="0"/>
              <a:t>Further implementation on this model can be done using soft computing method which gives fuzzy values as a result.</a:t>
            </a:r>
          </a:p>
          <a:p>
            <a:r>
              <a:rPr lang="en-US" dirty="0"/>
              <a:t>Our model can be improved to judge multiple posts at a time instead of a single post, as of now.</a:t>
            </a:r>
          </a:p>
        </p:txBody>
      </p:sp>
    </p:spTree>
    <p:extLst>
      <p:ext uri="{BB962C8B-B14F-4D97-AF65-F5344CB8AC3E}">
        <p14:creationId xmlns:p14="http://schemas.microsoft.com/office/powerpoint/2010/main" val="199675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58983"/>
            <a:ext cx="10018713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2738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A8A7-7657-4A0D-8C9B-40A8172B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656" y="446614"/>
            <a:ext cx="9144000" cy="1259132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6C3C8-3890-4294-A90D-E8577D73B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184" y="1896403"/>
            <a:ext cx="9551963" cy="3885417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Social media platforms present a promising new opportunity for early detection of user’s mental health. Analyzing mental health based on these platforms can benefit many applications in public health and social welfare.</a:t>
            </a:r>
          </a:p>
          <a:p>
            <a:pPr algn="l"/>
            <a:r>
              <a:rPr lang="en-US" dirty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Most research done in detecting mental health only focused on single labelled classification </a:t>
            </a:r>
            <a:r>
              <a:rPr lang="en-US" dirty="0"/>
              <a:t>and ignored the co-existence of multiple mental state labels in one instance.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42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B344-D7FC-46BC-8A7B-FEF48242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52" y="1"/>
            <a:ext cx="10515600" cy="900332"/>
          </a:xfrm>
        </p:spPr>
        <p:txBody>
          <a:bodyPr/>
          <a:lstStyle/>
          <a:p>
            <a:pPr algn="ctr"/>
            <a:r>
              <a:rPr lang="en-IN" dirty="0"/>
              <a:t>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86CC-2241-4AFE-BC1F-B64046AA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80159"/>
            <a:ext cx="10515600" cy="5809957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b="1" dirty="0"/>
              <a:t>1. Mental Health Screening tools/sites</a:t>
            </a:r>
          </a:p>
          <a:p>
            <a:pPr marL="457200" indent="-457200">
              <a:buNone/>
            </a:pPr>
            <a:r>
              <a:rPr lang="en-IN" dirty="0"/>
              <a:t>    B</a:t>
            </a:r>
            <a:r>
              <a:rPr lang="en-US" dirty="0"/>
              <a:t>est. to analyze mental health, can find the exact cause and can help in recovery. For example: Society Anxiety Test, OCD Test, Depression Test.</a:t>
            </a:r>
            <a:endParaRPr lang="en-IN" dirty="0"/>
          </a:p>
          <a:p>
            <a:pPr marL="0" indent="0">
              <a:buFont typeface="Wingdings" pitchFamily="2" charset="2"/>
              <a:buChar char="Ø"/>
            </a:pPr>
            <a:r>
              <a:rPr lang="en-US" dirty="0"/>
              <a:t>Limitations – </a:t>
            </a:r>
            <a:endParaRPr lang="en-IN" dirty="0"/>
          </a:p>
          <a:p>
            <a:pPr lvl="0"/>
            <a:r>
              <a:rPr lang="en-US" dirty="0"/>
              <a:t>Based on survey</a:t>
            </a:r>
            <a:endParaRPr lang="en-IN" dirty="0"/>
          </a:p>
          <a:p>
            <a:pPr lvl="0"/>
            <a:r>
              <a:rPr lang="en-US" dirty="0"/>
              <a:t>Questionnaires</a:t>
            </a:r>
            <a:endParaRPr lang="en-IN" dirty="0"/>
          </a:p>
          <a:p>
            <a:pPr lvl="0"/>
            <a:r>
              <a:rPr lang="en-US" dirty="0"/>
              <a:t>Presence of mind and consciousness required during questionnaire</a:t>
            </a:r>
            <a:endParaRPr lang="en-IN" dirty="0"/>
          </a:p>
          <a:p>
            <a:pPr lvl="0"/>
            <a:r>
              <a:rPr lang="en-US" dirty="0"/>
              <a:t>Ignores unconscious behavior (on low level tests)</a:t>
            </a:r>
            <a:endParaRPr lang="en-IN" dirty="0"/>
          </a:p>
          <a:p>
            <a:pPr lvl="0"/>
            <a:r>
              <a:rPr lang="en-US" dirty="0"/>
              <a:t>Do not analyze social media post on day to day basis</a:t>
            </a:r>
          </a:p>
          <a:p>
            <a:pPr marL="457200" indent="-457200">
              <a:buNone/>
            </a:pPr>
            <a:r>
              <a:rPr lang="en-US" dirty="0"/>
              <a:t> 2. </a:t>
            </a:r>
            <a:r>
              <a:rPr lang="en-US" b="1" dirty="0"/>
              <a:t>Android/IOS Applications</a:t>
            </a:r>
            <a:endParaRPr lang="en-IN" dirty="0"/>
          </a:p>
          <a:p>
            <a:pPr>
              <a:buNone/>
            </a:pPr>
            <a:r>
              <a:rPr lang="en-US" dirty="0"/>
              <a:t>	Apps are designed to “ overcome stress and negative thoughts ” and can be downloaded on mobile phones. Provides various games and real life tips to implement on daily lifestyle to improve it. For example: Headspace, </a:t>
            </a:r>
            <a:r>
              <a:rPr lang="en-US" dirty="0" err="1"/>
              <a:t>Talklife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4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B344-D7FC-46BC-8A7B-FEF48242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86CC-2241-4AFE-BC1F-B64046AA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16" y="478302"/>
            <a:ext cx="10018713" cy="2950698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dirty="0"/>
              <a:t> Limitations –</a:t>
            </a:r>
            <a:endParaRPr lang="en-IN" dirty="0"/>
          </a:p>
          <a:p>
            <a:pPr lvl="0"/>
            <a:r>
              <a:rPr lang="en-US" dirty="0"/>
              <a:t>Does not keep track record of social media life</a:t>
            </a:r>
            <a:endParaRPr lang="en-IN" dirty="0"/>
          </a:p>
          <a:p>
            <a:pPr lvl="0"/>
            <a:r>
              <a:rPr lang="en-US" dirty="0"/>
              <a:t>Ultimately leads to questionnaire</a:t>
            </a:r>
            <a:endParaRPr lang="en-IN" dirty="0"/>
          </a:p>
          <a:p>
            <a:pPr lvl="0"/>
            <a:r>
              <a:rPr lang="en-US" dirty="0"/>
              <a:t>Cannot analyze the views expressed on social media</a:t>
            </a:r>
          </a:p>
          <a:p>
            <a:pPr lvl="0"/>
            <a:r>
              <a:rPr lang="en-US" dirty="0"/>
              <a:t>Do not consider unconscious behavior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B484EF-3A02-4AA9-A8C8-CCB80023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74014"/>
              </p:ext>
            </p:extLst>
          </p:nvPr>
        </p:nvGraphicFramePr>
        <p:xfrm>
          <a:off x="970671" y="3185852"/>
          <a:ext cx="10916528" cy="2543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9132">
                  <a:extLst>
                    <a:ext uri="{9D8B030D-6E8A-4147-A177-3AD203B41FA5}">
                      <a16:colId xmlns:a16="http://schemas.microsoft.com/office/drawing/2014/main" val="2876796711"/>
                    </a:ext>
                  </a:extLst>
                </a:gridCol>
                <a:gridCol w="2729132">
                  <a:extLst>
                    <a:ext uri="{9D8B030D-6E8A-4147-A177-3AD203B41FA5}">
                      <a16:colId xmlns:a16="http://schemas.microsoft.com/office/drawing/2014/main" val="2913194582"/>
                    </a:ext>
                  </a:extLst>
                </a:gridCol>
                <a:gridCol w="2729132">
                  <a:extLst>
                    <a:ext uri="{9D8B030D-6E8A-4147-A177-3AD203B41FA5}">
                      <a16:colId xmlns:a16="http://schemas.microsoft.com/office/drawing/2014/main" val="2560844499"/>
                    </a:ext>
                  </a:extLst>
                </a:gridCol>
                <a:gridCol w="2729132">
                  <a:extLst>
                    <a:ext uri="{9D8B030D-6E8A-4147-A177-3AD203B41FA5}">
                      <a16:colId xmlns:a16="http://schemas.microsoft.com/office/drawing/2014/main" val="2311218370"/>
                    </a:ext>
                  </a:extLst>
                </a:gridCol>
              </a:tblGrid>
              <a:tr h="4324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6190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r>
                        <a:rPr lang="en-IN" dirty="0"/>
                        <a:t>Survey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27959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r>
                        <a:rPr lang="en-IN" dirty="0"/>
                        <a:t>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678253"/>
                  </a:ext>
                </a:extLst>
              </a:tr>
              <a:tr h="377821">
                <a:tc>
                  <a:txBody>
                    <a:bodyPr/>
                    <a:lstStyle/>
                    <a:p>
                      <a:r>
                        <a:rPr lang="en-IN" dirty="0"/>
                        <a:t>Based on online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28519"/>
                  </a:ext>
                </a:extLst>
              </a:tr>
              <a:tr h="436098">
                <a:tc>
                  <a:txBody>
                    <a:bodyPr/>
                    <a:lstStyle/>
                    <a:p>
                      <a:r>
                        <a:rPr lang="en-IN" dirty="0"/>
                        <a:t>Based on past records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 be modified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74207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r>
                        <a:rPr lang="en-IN" dirty="0"/>
                        <a:t>Unconscious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5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8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0FF9-E6F1-4D9B-B0E4-2726DDB5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3D75-D9AE-4770-AC07-443799E3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18" y="1375458"/>
            <a:ext cx="10894256" cy="1691299"/>
          </a:xfrm>
        </p:spPr>
        <p:txBody>
          <a:bodyPr>
            <a:normAutofit/>
          </a:bodyPr>
          <a:lstStyle/>
          <a:p>
            <a:r>
              <a:rPr lang="en-US" dirty="0"/>
              <a:t>This project will consist of various datasets that are been recorded to analyze the persons behavior and mental state. This can result as a machine learning and deep learning model being an evaluator of mental health which will help in getting to know user’s mind better.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83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C989-C070-4DCA-AAE3-F8F3AA2A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987" y="-4116"/>
            <a:ext cx="9943122" cy="885824"/>
          </a:xfrm>
        </p:spPr>
        <p:txBody>
          <a:bodyPr/>
          <a:lstStyle/>
          <a:p>
            <a:pPr algn="ctr"/>
            <a:r>
              <a:rPr lang="en-IN" dirty="0"/>
              <a:t>PROPOSED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CCA0-5BCB-47FA-9291-57CFD2C3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191" y="815033"/>
            <a:ext cx="10018713" cy="56413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/>
              <a:t>1) Dataset:</a:t>
            </a:r>
          </a:p>
          <a:p>
            <a:r>
              <a:rPr lang="en-IN" dirty="0"/>
              <a:t>Data was extracted on the basis of keywords(also known as query terms).</a:t>
            </a:r>
          </a:p>
          <a:p>
            <a:r>
              <a:rPr lang="en-IN" dirty="0"/>
              <a:t>15 keywords per label (labels: Anger, Depressed, Fear, Happy)</a:t>
            </a:r>
          </a:p>
          <a:p>
            <a:r>
              <a:rPr lang="en-IN" dirty="0"/>
              <a:t>Data was filtered 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Posts discarded that contains irrelevant keywords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Posts discarded that were not in English language</a:t>
            </a:r>
          </a:p>
          <a:p>
            <a:pPr marL="0" indent="0">
              <a:buNone/>
            </a:pPr>
            <a:r>
              <a:rPr lang="en-IN" dirty="0"/>
              <a:t>2) Image analysis:</a:t>
            </a:r>
          </a:p>
          <a:p>
            <a:r>
              <a:rPr lang="en-IN" dirty="0"/>
              <a:t>HSV details evaluated</a:t>
            </a:r>
          </a:p>
          <a:p>
            <a:r>
              <a:rPr lang="en-IN" dirty="0"/>
              <a:t>Face count in photographs evaluated</a:t>
            </a:r>
          </a:p>
          <a:p>
            <a:r>
              <a:rPr lang="en-IN" dirty="0"/>
              <a:t>Random forest classifier used</a:t>
            </a:r>
          </a:p>
        </p:txBody>
      </p:sp>
      <p:pic>
        <p:nvPicPr>
          <p:cNvPr id="4" name="Picture 3" descr="hsv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63" y="2442622"/>
            <a:ext cx="1859309" cy="1968895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63" y="2446482"/>
            <a:ext cx="1859309" cy="1965035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/>
          <a:srcRect l="63041" t="17355" r="6660" b="16629"/>
          <a:stretch>
            <a:fillRect/>
          </a:stretch>
        </p:blipFill>
        <p:spPr>
          <a:xfrm>
            <a:off x="8852792" y="4533900"/>
            <a:ext cx="1992525" cy="22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FF9D-F7EB-49FF-A133-6C5A0D45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542925"/>
            <a:ext cx="9826623" cy="631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3) Text pre-processing:</a:t>
            </a:r>
          </a:p>
          <a:p>
            <a:r>
              <a:rPr lang="en-US" dirty="0"/>
              <a:t>First the caption part of the post were split into training and testing sets where testing included 200 posts of each and training included remaining.</a:t>
            </a:r>
          </a:p>
          <a:p>
            <a:r>
              <a:rPr lang="en-US" dirty="0"/>
              <a:t>Then the caption part of the posts were tokenized and the irrelevant word like typos, words starting with ‘#’ and ‘@’, grammatically incorrect word were filtered out.</a:t>
            </a:r>
          </a:p>
          <a:p>
            <a:r>
              <a:rPr lang="en-US" dirty="0"/>
              <a:t>After the above process the texts remaining for processing for each label were:</a:t>
            </a:r>
          </a:p>
          <a:p>
            <a:pPr marL="0" indent="0">
              <a:buNone/>
            </a:pPr>
            <a:r>
              <a:rPr lang="en-US" dirty="0"/>
              <a:t>							Training				Testing</a:t>
            </a:r>
          </a:p>
          <a:p>
            <a:pPr marL="0" indent="0">
              <a:buNone/>
            </a:pPr>
            <a:r>
              <a:rPr lang="en-US" dirty="0"/>
              <a:t>		Angry				2086					194</a:t>
            </a:r>
          </a:p>
          <a:p>
            <a:pPr marL="0" indent="0">
              <a:buNone/>
            </a:pPr>
            <a:r>
              <a:rPr lang="en-US" dirty="0"/>
              <a:t>		Happy				2684					195</a:t>
            </a:r>
          </a:p>
          <a:p>
            <a:pPr marL="0" indent="0">
              <a:buNone/>
            </a:pPr>
            <a:r>
              <a:rPr lang="en-US" dirty="0"/>
              <a:t>		Depression		2122					199</a:t>
            </a:r>
          </a:p>
          <a:p>
            <a:pPr marL="0" indent="0">
              <a:buNone/>
            </a:pPr>
            <a:r>
              <a:rPr lang="en-US" dirty="0"/>
              <a:t>		Fear				3014					194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3C8695-4966-4E59-8609-1A09F3DBA8B7}"/>
              </a:ext>
            </a:extLst>
          </p:cNvPr>
          <p:cNvSpPr txBox="1">
            <a:spLocks/>
          </p:cNvSpPr>
          <p:nvPr/>
        </p:nvSpPr>
        <p:spPr>
          <a:xfrm>
            <a:off x="0" y="281354"/>
            <a:ext cx="12192000" cy="6576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		4) Text analysis: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5) Flags: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2 flags for extra features are considered</a:t>
            </a:r>
          </a:p>
          <a:p>
            <a:pPr marL="514350" indent="-514350">
              <a:buNone/>
            </a:pPr>
            <a:r>
              <a:rPr lang="en-IN" dirty="0"/>
              <a:t>				</a:t>
            </a:r>
            <a:r>
              <a:rPr lang="en-IN" dirty="0" err="1"/>
              <a:t>i</a:t>
            </a:r>
            <a:r>
              <a:rPr lang="en-IN" dirty="0"/>
              <a:t>) Indoor-Outdoor</a:t>
            </a:r>
          </a:p>
          <a:p>
            <a:pPr marL="514350" indent="-514350">
              <a:buNone/>
            </a:pPr>
            <a:r>
              <a:rPr lang="en-IN" dirty="0"/>
              <a:t>				ii) Emoticons</a:t>
            </a:r>
          </a:p>
          <a:p>
            <a:pPr marL="0" indent="0">
              <a:buNone/>
            </a:pPr>
            <a:r>
              <a:rPr lang="en-IN" dirty="0"/>
              <a:t>		6) Feature extraction:</a:t>
            </a:r>
          </a:p>
          <a:p>
            <a:pPr marL="514350" indent="-514350">
              <a:buNone/>
            </a:pPr>
            <a:r>
              <a:rPr lang="en-IN" dirty="0"/>
              <a:t>				</a:t>
            </a:r>
            <a:r>
              <a:rPr lang="en-IN" dirty="0" err="1"/>
              <a:t>i</a:t>
            </a:r>
            <a:r>
              <a:rPr lang="en-IN" dirty="0"/>
              <a:t>) POS tagging</a:t>
            </a:r>
          </a:p>
          <a:p>
            <a:pPr marL="514350" indent="-514350">
              <a:buNone/>
            </a:pPr>
            <a:r>
              <a:rPr lang="en-IN" dirty="0"/>
              <a:t>				ii) TF-IDF</a:t>
            </a:r>
          </a:p>
          <a:p>
            <a:pPr marL="514350" indent="-514350">
              <a:buNone/>
            </a:pPr>
            <a:r>
              <a:rPr lang="en-IN" dirty="0"/>
              <a:t>				iii) sentiment </a:t>
            </a:r>
            <a:r>
              <a:rPr lang="en-IN" dirty="0" err="1"/>
              <a:t>analyzer</a:t>
            </a:r>
            <a:endParaRPr lang="en-IN" dirty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7D15EE-2792-4498-ADCD-7CC9F2F9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498" y="365126"/>
            <a:ext cx="859302" cy="315911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F618C-A361-4B6D-A023-9C8273BB46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305" y="879377"/>
            <a:ext cx="9218195" cy="241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20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31-3A5A-466A-9B1D-5D077C07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46" y="0"/>
            <a:ext cx="10018713" cy="1041009"/>
          </a:xfrm>
        </p:spPr>
        <p:txBody>
          <a:bodyPr/>
          <a:lstStyle/>
          <a:p>
            <a:pPr algn="ctr"/>
            <a:r>
              <a:rPr lang="en-IN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8E2E-48CC-493E-B3B4-FF29589A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98" y="1266092"/>
            <a:ext cx="10841502" cy="5591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DATASET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9630 posts extracted using  APIFY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Post information like likes count, followers count, following count, post counts, etc. was extracted via URL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HSV details were recorded successfully using OpenCV2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Number of human faces detected using OpenCV2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Sentiment Score, TF-IDF weights, POS tagging values recorded using sklearn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Flag is set to ‘1’ and ‘2’ if image clicked in indoor and outdoor respectively.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By these data the flags as assumed to be set to ‘0’ as their value does not fit the model condition.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31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1039</TotalTime>
  <Words>830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Courier New</vt:lpstr>
      <vt:lpstr>Wingdings</vt:lpstr>
      <vt:lpstr>Parallax</vt:lpstr>
      <vt:lpstr>Analyzing Mental Health using Instagram Posts</vt:lpstr>
      <vt:lpstr>PROBLEM STATEMENT</vt:lpstr>
      <vt:lpstr>STATE-OF-THE-ART</vt:lpstr>
      <vt:lpstr> </vt:lpstr>
      <vt:lpstr>OBJECTIVES</vt:lpstr>
      <vt:lpstr>PROPOSED DESIGN AND IMPLEMENTATION</vt:lpstr>
      <vt:lpstr>PowerPoint Presentation</vt:lpstr>
      <vt:lpstr>   </vt:lpstr>
      <vt:lpstr>RESULT AND ANALYSIS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anshika bajpai</dc:creator>
  <cp:lastModifiedBy>anshika bajpai</cp:lastModifiedBy>
  <cp:revision>56</cp:revision>
  <dcterms:created xsi:type="dcterms:W3CDTF">2019-10-02T11:20:38Z</dcterms:created>
  <dcterms:modified xsi:type="dcterms:W3CDTF">2022-02-27T12:01:15Z</dcterms:modified>
</cp:coreProperties>
</file>