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sldIdLst>
    <p:sldId id="256" r:id="rId5"/>
    <p:sldId id="257" r:id="rId6"/>
    <p:sldId id="270" r:id="rId7"/>
    <p:sldId id="261" r:id="rId8"/>
    <p:sldId id="262" r:id="rId9"/>
    <p:sldId id="263" r:id="rId10"/>
    <p:sldId id="264" r:id="rId11"/>
    <p:sldId id="258" r:id="rId12"/>
    <p:sldId id="265" r:id="rId13"/>
    <p:sldId id="266" r:id="rId14"/>
    <p:sldId id="268" r:id="rId15"/>
    <p:sldId id="269" r:id="rId16"/>
    <p:sldId id="267" r:id="rId17"/>
    <p:sldId id="271" r:id="rId18"/>
    <p:sldId id="274" r:id="rId19"/>
    <p:sldId id="273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A3E2"/>
    <a:srgbClr val="81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3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9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2284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02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54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97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22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0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1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7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8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8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5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7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57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0" name="Rectangle 59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4" name="Picture 53" descr="An abstract genetic concept">
            <a:extLst>
              <a:ext uri="{FF2B5EF4-FFF2-40B4-BE49-F238E27FC236}">
                <a16:creationId xmlns:a16="http://schemas.microsoft.com/office/drawing/2014/main" id="{6A5E3C89-1F76-0E44-187C-9EBD4F479F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24451" b="19282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64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7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8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0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1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3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9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0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1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01D46A-D2D3-AE99-0AE2-F1F621B8B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IN" sz="3000" b="0" i="0" u="none" strike="noStrike" dirty="0">
                <a:effectLst/>
                <a:latin typeface="Arial" panose="020B0604020202020204" pitchFamily="34" charset="0"/>
              </a:rPr>
              <a:t>Solving Optimal Arborescence using</a:t>
            </a:r>
            <a:br>
              <a:rPr lang="en-IN" sz="3000" b="0" i="0" u="none" strike="noStrike" dirty="0">
                <a:effectLst/>
                <a:latin typeface="Arial" panose="020B0604020202020204" pitchFamily="34" charset="0"/>
              </a:rPr>
            </a:br>
            <a:r>
              <a:rPr lang="en-IN" sz="3000" b="1" i="0" u="none" strike="noStrike" dirty="0">
                <a:effectLst/>
                <a:latin typeface="Arial" panose="020B0604020202020204" pitchFamily="34" charset="0"/>
              </a:rPr>
              <a:t>Chu-Liu-Edmonds’ Algorithm</a:t>
            </a:r>
            <a:endParaRPr lang="en-IN" sz="3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3308C-AFFA-7E3A-824C-8E4EB0133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 Project- Algorithm Design and analysis</a:t>
            </a:r>
          </a:p>
          <a:p>
            <a:pPr algn="ctr"/>
            <a:r>
              <a:rPr lang="en-US" dirty="0"/>
              <a:t>Course instructor- Dr. </a:t>
            </a:r>
            <a:r>
              <a:rPr lang="en-US" dirty="0" err="1"/>
              <a:t>Apurav</a:t>
            </a:r>
            <a:r>
              <a:rPr lang="en-US" dirty="0"/>
              <a:t> </a:t>
            </a:r>
            <a:r>
              <a:rPr lang="en-US" dirty="0" err="1"/>
              <a:t>mudgal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1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D9A1D9-772A-6940-AED8-7522711C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87059"/>
            <a:ext cx="5934508" cy="1639886"/>
          </a:xfrm>
        </p:spPr>
        <p:txBody>
          <a:bodyPr>
            <a:normAutofit/>
          </a:bodyPr>
          <a:lstStyle/>
          <a:p>
            <a:r>
              <a:rPr lang="en-IN" b="0" i="0" u="none" strike="noStrike" dirty="0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  <a:t>Step 2a</a:t>
            </a:r>
            <a:endParaRPr lang="en-IN" dirty="0">
              <a:solidFill>
                <a:srgbClr val="81FEFF"/>
              </a:solidFill>
              <a:latin typeface="Bodoni MT" panose="02070603080606020203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00486A-9D1F-2DDD-3F57-5E60F47C7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09" y="1726944"/>
            <a:ext cx="9909181" cy="4300993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000" b="0" i="0" u="none" strike="noStrike" dirty="0">
                <a:effectLst/>
                <a:latin typeface="Bodoni MT" panose="02070603080606020203" pitchFamily="18" charset="0"/>
              </a:rPr>
              <a:t>We now decide to find optimal arborescence on graph G, with root r, with weight function w’.</a:t>
            </a:r>
            <a:endParaRPr lang="en-US" sz="2000" b="0" dirty="0">
              <a:effectLst/>
              <a:latin typeface="Bodoni MT" panose="02070603080606020203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000" b="0" i="0" u="none" strike="noStrike" dirty="0">
                <a:effectLst/>
                <a:latin typeface="Bodoni MT" panose="02070603080606020203" pitchFamily="18" charset="0"/>
              </a:rPr>
              <a:t>Observation 1- All edges in F* now have weight 0.</a:t>
            </a:r>
            <a:endParaRPr lang="en-US" sz="2000" b="0" dirty="0">
              <a:effectLst/>
              <a:latin typeface="Bodoni MT" panose="02070603080606020203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000" b="0" i="0" u="none" strike="noStrike" dirty="0">
                <a:effectLst/>
                <a:latin typeface="Bodoni MT" panose="02070603080606020203" pitchFamily="18" charset="0"/>
              </a:rPr>
              <a:t>Observation 2- All edges involved in the cycle thus have weight 0.</a:t>
            </a:r>
            <a:endParaRPr lang="en-US" sz="2000" b="0" dirty="0">
              <a:effectLst/>
              <a:latin typeface="Bodoni MT" panose="02070603080606020203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000" b="0" i="0" u="none" strike="noStrike" dirty="0">
                <a:effectLst/>
                <a:latin typeface="Bodoni MT" panose="02070603080606020203" pitchFamily="18" charset="0"/>
              </a:rPr>
              <a:t>Intuition- If we find an optimal arborescence, we can use as many edges form the cycle as we want, as using them does not increase cost. (weight = 0.)</a:t>
            </a:r>
            <a:endParaRPr lang="en-US" sz="2000" b="0" dirty="0">
              <a:effectLst/>
              <a:latin typeface="Bodoni MT" panose="02070603080606020203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2000" b="0" i="0" u="none" strike="noStrike" dirty="0">
              <a:solidFill>
                <a:srgbClr val="81FEFF"/>
              </a:solidFill>
              <a:effectLst/>
              <a:latin typeface="Bodoni MT" panose="02070603080606020203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  <a:t>We can thus consider the cycle as a “</a:t>
            </a:r>
            <a:r>
              <a:rPr lang="en-US" sz="2000" b="0" i="0" u="none" strike="noStrike" dirty="0" err="1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  <a:t>supernode</a:t>
            </a:r>
            <a:r>
              <a:rPr lang="en-US" sz="2000" b="0" i="0" u="none" strike="noStrike" dirty="0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  <a:t>” - ignoring the edges involved in the cycle, to find an optimal arborescence</a:t>
            </a:r>
            <a:r>
              <a:rPr lang="en-US" sz="2000" b="0" i="0" u="none" strike="noStrike" dirty="0">
                <a:effectLst/>
                <a:latin typeface="Bodoni MT" panose="02070603080606020203" pitchFamily="18" charset="0"/>
              </a:rPr>
              <a:t>.</a:t>
            </a:r>
            <a:endParaRPr lang="en-US" sz="2000" b="0" dirty="0">
              <a:effectLst/>
              <a:latin typeface="Bodoni MT" panose="02070603080606020203" pitchFamily="18" charset="0"/>
            </a:endParaRPr>
          </a:p>
          <a:p>
            <a:br>
              <a:rPr lang="en-US" sz="2400" dirty="0"/>
            </a:br>
            <a:br>
              <a:rPr lang="en-US" sz="2000" dirty="0">
                <a:latin typeface="Bodoni MT" panose="02070603080606020203" pitchFamily="18" charset="0"/>
              </a:rPr>
            </a:br>
            <a:endParaRPr lang="en-IN" sz="2000" dirty="0">
              <a:latin typeface="Bodoni MT" panose="020706030806060202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4950AE-9C6A-FC90-EAEA-B051EB8C218C}"/>
              </a:ext>
            </a:extLst>
          </p:cNvPr>
          <p:cNvSpPr/>
          <p:nvPr/>
        </p:nvSpPr>
        <p:spPr>
          <a:xfrm>
            <a:off x="1249643" y="4975934"/>
            <a:ext cx="9800947" cy="754602"/>
          </a:xfrm>
          <a:prstGeom prst="rect">
            <a:avLst/>
          </a:prstGeom>
          <a:noFill/>
          <a:ln>
            <a:solidFill>
              <a:srgbClr val="45A3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20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D9A1D9-772A-6940-AED8-7522711C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87059"/>
            <a:ext cx="5934508" cy="1639886"/>
          </a:xfrm>
        </p:spPr>
        <p:txBody>
          <a:bodyPr>
            <a:normAutofit/>
          </a:bodyPr>
          <a:lstStyle/>
          <a:p>
            <a:r>
              <a:rPr lang="en-IN" b="0" i="0" u="none" strike="noStrike" dirty="0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  <a:t>Step 2B</a:t>
            </a:r>
            <a:endParaRPr lang="en-IN" dirty="0">
              <a:solidFill>
                <a:srgbClr val="81FEFF"/>
              </a:solidFill>
              <a:latin typeface="Bodoni MT" panose="02070603080606020203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00486A-9D1F-2DDD-3F57-5E60F47C7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09" y="1726944"/>
            <a:ext cx="9909181" cy="4300993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2000" b="0" i="0" u="none" strike="noStrike" dirty="0">
                <a:effectLst/>
                <a:latin typeface="Bodoni MT" panose="02070603080606020203" pitchFamily="18" charset="0"/>
              </a:rPr>
              <a:t>Define graph G’(V’, E’) from G(V, E) such that</a:t>
            </a:r>
            <a:br>
              <a:rPr lang="en-IN" sz="2000" b="0" i="0" u="none" strike="noStrike" dirty="0">
                <a:effectLst/>
                <a:latin typeface="Bodoni MT" panose="02070603080606020203" pitchFamily="18" charset="0"/>
              </a:rPr>
            </a:br>
            <a:r>
              <a:rPr lang="en-IN" sz="2000" b="0" i="0" u="none" strike="noStrike" dirty="0">
                <a:effectLst/>
                <a:latin typeface="Bodoni MT" panose="02070603080606020203" pitchFamily="18" charset="0"/>
              </a:rPr>
              <a:t>1. V’ = V - {nodes in cycle} ∪ {</a:t>
            </a:r>
            <a:r>
              <a:rPr lang="en-IN" sz="2000" b="0" i="0" u="none" strike="noStrike" dirty="0" err="1">
                <a:effectLst/>
                <a:latin typeface="Bodoni MT" panose="02070603080606020203" pitchFamily="18" charset="0"/>
              </a:rPr>
              <a:t>supernode</a:t>
            </a:r>
            <a:r>
              <a:rPr lang="en-IN" sz="2000" b="0" i="0" u="none" strike="noStrike" dirty="0">
                <a:effectLst/>
                <a:latin typeface="Bodoni MT" panose="02070603080606020203" pitchFamily="18" charset="0"/>
              </a:rPr>
              <a:t> n*}</a:t>
            </a:r>
            <a:br>
              <a:rPr lang="en-IN" sz="2000" b="0" i="0" u="none" strike="noStrike" dirty="0">
                <a:effectLst/>
                <a:latin typeface="Bodoni MT" panose="02070603080606020203" pitchFamily="18" charset="0"/>
              </a:rPr>
            </a:br>
            <a:r>
              <a:rPr lang="en-IN" sz="2000" b="0" i="0" u="none" strike="noStrike" dirty="0">
                <a:effectLst/>
                <a:latin typeface="Bodoni MT" panose="02070603080606020203" pitchFamily="18" charset="0"/>
              </a:rPr>
              <a:t>2. E’ is such that, ∀ (u, v) ∈ E,</a:t>
            </a:r>
            <a:endParaRPr lang="en-IN" sz="2000" b="0" dirty="0">
              <a:effectLst/>
              <a:latin typeface="Bodoni MT" panose="02070603080606020203" pitchFamily="18" charset="0"/>
            </a:endParaRPr>
          </a:p>
          <a:p>
            <a:pPr lvl="1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effectLst/>
                <a:latin typeface="Bodoni MT" panose="02070603080606020203" pitchFamily="18" charset="0"/>
              </a:rPr>
              <a:t>If (u, v) is an incoming edge to cycle,</a:t>
            </a:r>
            <a:br>
              <a:rPr lang="en-IN" sz="2000" b="0" i="0" u="none" strike="noStrike" dirty="0">
                <a:effectLst/>
                <a:latin typeface="Bodoni MT" panose="02070603080606020203" pitchFamily="18" charset="0"/>
              </a:rPr>
            </a:br>
            <a:r>
              <a:rPr lang="en-IN" sz="2000" b="0" i="0" u="none" strike="noStrike" dirty="0">
                <a:effectLst/>
                <a:latin typeface="Bodoni MT" panose="02070603080606020203" pitchFamily="18" charset="0"/>
              </a:rPr>
              <a:t>(u, n*) ∈ E’ AND </a:t>
            </a:r>
            <a:r>
              <a:rPr lang="en-IN" sz="2000" b="0" i="0" u="none" strike="noStrike" dirty="0" err="1">
                <a:effectLst/>
                <a:latin typeface="Bodoni MT" panose="02070603080606020203" pitchFamily="18" charset="0"/>
              </a:rPr>
              <a:t>w’</a:t>
            </a:r>
            <a:r>
              <a:rPr lang="en-IN" sz="2000" b="0" i="0" u="none" strike="noStrike" baseline="-25000" dirty="0" err="1">
                <a:effectLst/>
                <a:latin typeface="Bodoni MT" panose="02070603080606020203" pitchFamily="18" charset="0"/>
              </a:rPr>
              <a:t>G</a:t>
            </a:r>
            <a:r>
              <a:rPr lang="en-IN" sz="2000" b="0" i="0" u="none" strike="noStrike" baseline="-25000" dirty="0">
                <a:effectLst/>
                <a:latin typeface="Bodoni MT" panose="02070603080606020203" pitchFamily="18" charset="0"/>
              </a:rPr>
              <a:t>’</a:t>
            </a:r>
            <a:r>
              <a:rPr lang="en-IN" sz="2000" b="0" i="0" u="none" strike="noStrike" dirty="0">
                <a:effectLst/>
                <a:latin typeface="Bodoni MT" panose="02070603080606020203" pitchFamily="18" charset="0"/>
              </a:rPr>
              <a:t>(u, n*) = min</a:t>
            </a:r>
            <a:r>
              <a:rPr lang="en-IN" sz="2000" b="0" i="0" u="none" strike="noStrike" baseline="-25000" dirty="0">
                <a:effectLst/>
                <a:latin typeface="Bodoni MT" panose="02070603080606020203" pitchFamily="18" charset="0"/>
              </a:rPr>
              <a:t>(u, v) is incoming to cycle</a:t>
            </a:r>
            <a:r>
              <a:rPr lang="en-IN" sz="2000" b="0" i="0" u="none" strike="noStrike" dirty="0">
                <a:effectLst/>
                <a:latin typeface="Bodoni MT" panose="02070603080606020203" pitchFamily="18" charset="0"/>
              </a:rPr>
              <a:t> (</a:t>
            </a:r>
            <a:r>
              <a:rPr lang="en-IN" sz="2000" b="0" i="0" u="none" strike="noStrike" dirty="0" err="1">
                <a:effectLst/>
                <a:latin typeface="Bodoni MT" panose="02070603080606020203" pitchFamily="18" charset="0"/>
              </a:rPr>
              <a:t>w’</a:t>
            </a:r>
            <a:r>
              <a:rPr lang="en-IN" sz="2000" b="0" i="0" u="none" strike="noStrike" baseline="-25000" dirty="0" err="1">
                <a:effectLst/>
                <a:latin typeface="Bodoni MT" panose="02070603080606020203" pitchFamily="18" charset="0"/>
              </a:rPr>
              <a:t>G</a:t>
            </a:r>
            <a:r>
              <a:rPr lang="en-IN" sz="2000" b="0" i="0" u="none" strike="noStrike" dirty="0">
                <a:effectLst/>
                <a:latin typeface="Bodoni MT" panose="02070603080606020203" pitchFamily="18" charset="0"/>
              </a:rPr>
              <a:t>(u, v))</a:t>
            </a:r>
          </a:p>
          <a:p>
            <a:pPr lvl="1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effectLst/>
                <a:latin typeface="Bodoni MT" panose="02070603080606020203" pitchFamily="18" charset="0"/>
              </a:rPr>
              <a:t>If (u, v) is an outgoing edge for cycle</a:t>
            </a:r>
            <a:br>
              <a:rPr lang="en-IN" sz="2000" b="0" i="0" u="none" strike="noStrike" dirty="0">
                <a:effectLst/>
                <a:latin typeface="Bodoni MT" panose="02070603080606020203" pitchFamily="18" charset="0"/>
              </a:rPr>
            </a:br>
            <a:r>
              <a:rPr lang="en-IN" sz="2000" b="0" i="0" u="none" strike="noStrike" dirty="0">
                <a:effectLst/>
                <a:latin typeface="Bodoni MT" panose="02070603080606020203" pitchFamily="18" charset="0"/>
              </a:rPr>
              <a:t>(n*, v) ∈ E’ AND </a:t>
            </a:r>
            <a:r>
              <a:rPr lang="en-IN" sz="2000" b="0" i="0" u="none" strike="noStrike" dirty="0" err="1">
                <a:effectLst/>
                <a:latin typeface="Bodoni MT" panose="02070603080606020203" pitchFamily="18" charset="0"/>
              </a:rPr>
              <a:t>w’</a:t>
            </a:r>
            <a:r>
              <a:rPr lang="en-IN" sz="2000" b="0" i="0" u="none" strike="noStrike" baseline="-25000" dirty="0" err="1">
                <a:effectLst/>
                <a:latin typeface="Bodoni MT" panose="02070603080606020203" pitchFamily="18" charset="0"/>
              </a:rPr>
              <a:t>G</a:t>
            </a:r>
            <a:r>
              <a:rPr lang="en-IN" sz="2000" b="0" i="0" u="none" strike="noStrike" baseline="-25000" dirty="0">
                <a:effectLst/>
                <a:latin typeface="Bodoni MT" panose="02070603080606020203" pitchFamily="18" charset="0"/>
              </a:rPr>
              <a:t>’</a:t>
            </a:r>
            <a:r>
              <a:rPr lang="en-IN" sz="2000" b="0" i="0" u="none" strike="noStrike" dirty="0">
                <a:effectLst/>
                <a:latin typeface="Bodoni MT" panose="02070603080606020203" pitchFamily="18" charset="0"/>
              </a:rPr>
              <a:t>(n*, v) = min</a:t>
            </a:r>
            <a:r>
              <a:rPr lang="en-IN" sz="2000" b="0" i="0" u="none" strike="noStrike" baseline="-25000" dirty="0">
                <a:effectLst/>
                <a:latin typeface="Bodoni MT" panose="02070603080606020203" pitchFamily="18" charset="0"/>
              </a:rPr>
              <a:t>(u, v) is outgoing for cycle</a:t>
            </a:r>
            <a:r>
              <a:rPr lang="en-IN" sz="2000" b="0" i="0" u="none" strike="noStrike" dirty="0">
                <a:effectLst/>
                <a:latin typeface="Bodoni MT" panose="02070603080606020203" pitchFamily="18" charset="0"/>
              </a:rPr>
              <a:t> (</a:t>
            </a:r>
            <a:r>
              <a:rPr lang="en-IN" sz="2000" b="0" i="0" u="none" strike="noStrike" dirty="0" err="1">
                <a:effectLst/>
                <a:latin typeface="Bodoni MT" panose="02070603080606020203" pitchFamily="18" charset="0"/>
              </a:rPr>
              <a:t>w’</a:t>
            </a:r>
            <a:r>
              <a:rPr lang="en-IN" sz="2000" b="0" i="0" u="none" strike="noStrike" baseline="-25000" dirty="0" err="1">
                <a:effectLst/>
                <a:latin typeface="Bodoni MT" panose="02070603080606020203" pitchFamily="18" charset="0"/>
              </a:rPr>
              <a:t>G</a:t>
            </a:r>
            <a:r>
              <a:rPr lang="en-IN" sz="2000" b="0" i="0" u="none" strike="noStrike" dirty="0">
                <a:effectLst/>
                <a:latin typeface="Bodoni MT" panose="02070603080606020203" pitchFamily="18" charset="0"/>
              </a:rPr>
              <a:t>(u, v))</a:t>
            </a:r>
          </a:p>
          <a:p>
            <a:pPr lvl="1"/>
            <a:r>
              <a:rPr lang="en-IN" sz="2000" b="0" i="0" u="none" strike="noStrike" dirty="0">
                <a:effectLst/>
                <a:latin typeface="Bodoni MT" panose="02070603080606020203" pitchFamily="18" charset="0"/>
              </a:rPr>
              <a:t>If (u, v) is an external edge to cycle</a:t>
            </a:r>
            <a:br>
              <a:rPr lang="en-IN" sz="2000" b="0" i="0" u="none" strike="noStrike" dirty="0">
                <a:effectLst/>
                <a:latin typeface="Bodoni MT" panose="02070603080606020203" pitchFamily="18" charset="0"/>
              </a:rPr>
            </a:br>
            <a:r>
              <a:rPr lang="en-IN" sz="2000" b="0" i="0" u="none" strike="noStrike" dirty="0">
                <a:effectLst/>
                <a:latin typeface="Bodoni MT" panose="02070603080606020203" pitchFamily="18" charset="0"/>
              </a:rPr>
              <a:t>(u, v) ∈ E’  AND </a:t>
            </a:r>
            <a:r>
              <a:rPr lang="en-IN" sz="2000" b="0" i="0" u="none" strike="noStrike" dirty="0" err="1">
                <a:effectLst/>
                <a:latin typeface="Bodoni MT" panose="02070603080606020203" pitchFamily="18" charset="0"/>
              </a:rPr>
              <a:t>w’</a:t>
            </a:r>
            <a:r>
              <a:rPr lang="en-IN" sz="2000" b="0" i="0" u="none" strike="noStrike" baseline="-25000" dirty="0" err="1">
                <a:effectLst/>
                <a:latin typeface="Bodoni MT" panose="02070603080606020203" pitchFamily="18" charset="0"/>
              </a:rPr>
              <a:t>G</a:t>
            </a:r>
            <a:r>
              <a:rPr lang="en-IN" sz="2000" b="0" i="0" u="none" strike="noStrike" baseline="-25000" dirty="0">
                <a:effectLst/>
                <a:latin typeface="Bodoni MT" panose="02070603080606020203" pitchFamily="18" charset="0"/>
              </a:rPr>
              <a:t>’</a:t>
            </a:r>
            <a:r>
              <a:rPr lang="en-IN" sz="2000" b="0" i="0" u="none" strike="noStrike" dirty="0">
                <a:effectLst/>
                <a:latin typeface="Bodoni MT" panose="02070603080606020203" pitchFamily="18" charset="0"/>
              </a:rPr>
              <a:t>(u, v) = </a:t>
            </a:r>
            <a:r>
              <a:rPr lang="en-IN" sz="2000" b="0" i="0" u="none" strike="noStrike" dirty="0" err="1">
                <a:effectLst/>
                <a:latin typeface="Bodoni MT" panose="02070603080606020203" pitchFamily="18" charset="0"/>
              </a:rPr>
              <a:t>w’</a:t>
            </a:r>
            <a:r>
              <a:rPr lang="en-IN" sz="2000" b="0" i="0" u="none" strike="noStrike" baseline="-25000" dirty="0" err="1">
                <a:effectLst/>
                <a:latin typeface="Bodoni MT" panose="02070603080606020203" pitchFamily="18" charset="0"/>
              </a:rPr>
              <a:t>G</a:t>
            </a:r>
            <a:r>
              <a:rPr lang="en-IN" sz="2000" b="0" i="0" u="none" strike="noStrike" dirty="0">
                <a:effectLst/>
                <a:latin typeface="Bodoni MT" panose="02070603080606020203" pitchFamily="18" charset="0"/>
              </a:rPr>
              <a:t>(u, v)</a:t>
            </a:r>
            <a:endParaRPr lang="en-US" sz="2000" b="0" i="0" u="none" strike="noStrike" dirty="0">
              <a:effectLst/>
              <a:latin typeface="Bodoni MT" panose="02070603080606020203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effectLst/>
              <a:latin typeface="Bodoni MT" panose="02070603080606020203" pitchFamily="18" charset="0"/>
            </a:endParaRPr>
          </a:p>
          <a:p>
            <a:br>
              <a:rPr lang="en-US" sz="2400" dirty="0"/>
            </a:br>
            <a:br>
              <a:rPr lang="en-US" sz="2000" dirty="0">
                <a:latin typeface="Bodoni MT" panose="02070603080606020203" pitchFamily="18" charset="0"/>
              </a:rPr>
            </a:br>
            <a:endParaRPr lang="en-IN" sz="20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37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B15A16B-7A1D-BCEF-5D6D-AC0F690C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4" y="615599"/>
            <a:ext cx="9905998" cy="1478570"/>
          </a:xfrm>
        </p:spPr>
        <p:txBody>
          <a:bodyPr>
            <a:normAutofit/>
          </a:bodyPr>
          <a:lstStyle/>
          <a:p>
            <a:r>
              <a:rPr lang="en-IN" sz="3200" b="0" i="0" u="none" strike="noStrike" dirty="0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  <a:t>Step 3</a:t>
            </a:r>
            <a:endParaRPr lang="en-IN" sz="3200" dirty="0">
              <a:solidFill>
                <a:srgbClr val="81FEFF"/>
              </a:solidFill>
              <a:latin typeface="Bodoni MT" panose="02070603080606020203" pitchFamily="18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AB9123D-1F65-2B1C-C14A-274F310EE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624" y="1855433"/>
            <a:ext cx="5459766" cy="3935767"/>
          </a:xfrm>
        </p:spPr>
        <p:txBody>
          <a:bodyPr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0" i="0" u="none" strike="noStrike" dirty="0">
                <a:effectLst/>
                <a:latin typeface="Bodoni MT" panose="02070603080606020203" pitchFamily="18" charset="0"/>
              </a:rPr>
              <a:t>We now recursively find T’ = optimal arborescence of graph G’(V’, E’) with </a:t>
            </a:r>
            <a:r>
              <a:rPr lang="en-US" sz="2000" b="0" i="0" u="none" strike="noStrike" dirty="0" err="1">
                <a:effectLst/>
                <a:latin typeface="Bodoni MT" panose="02070603080606020203" pitchFamily="18" charset="0"/>
              </a:rPr>
              <a:t>w’G</a:t>
            </a:r>
            <a:r>
              <a:rPr lang="en-US" sz="2000" b="0" i="0" u="none" strike="noStrike" dirty="0">
                <a:effectLst/>
                <a:latin typeface="Bodoni MT" panose="02070603080606020203" pitchFamily="18" charset="0"/>
              </a:rPr>
              <a:t>’</a:t>
            </a: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0" i="0" u="none" strike="noStrike" dirty="0">
                <a:effectLst/>
                <a:latin typeface="Bodoni MT" panose="02070603080606020203" pitchFamily="18" charset="0"/>
              </a:rPr>
              <a:t>Extend T’ to an arborescence T by adding all but one edge from the cycle in F*.</a:t>
            </a: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0" i="0" u="none" strike="noStrike" dirty="0">
                <a:effectLst/>
                <a:latin typeface="Bodoni MT" panose="02070603080606020203" pitchFamily="18" charset="0"/>
              </a:rPr>
              <a:t>Return T.</a:t>
            </a:r>
          </a:p>
          <a:p>
            <a:pPr marL="0" indent="0">
              <a:buNone/>
            </a:pPr>
            <a:endParaRPr lang="en-IN" sz="1800" dirty="0">
              <a:latin typeface="Bodoni MT" panose="02070603080606020203" pitchFamily="18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DB6FE5B-D540-0E18-7536-AF1FBFF19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7509" y="1195066"/>
            <a:ext cx="4875211" cy="5172682"/>
          </a:xfrm>
        </p:spPr>
        <p:txBody>
          <a:bodyPr>
            <a:norm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sng" dirty="0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  <a:t>Claim 1</a:t>
            </a:r>
            <a:endParaRPr lang="en-US" b="0" dirty="0">
              <a:solidFill>
                <a:srgbClr val="81FEFF"/>
              </a:solidFill>
              <a:effectLst/>
              <a:latin typeface="Bodoni MT" panose="02070603080606020203" pitchFamily="18" charset="0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</a:br>
            <a:r>
              <a:rPr lang="en-US" b="0" i="0" u="none" strike="noStrike" dirty="0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  <a:t>This arborescence T, (obtained by extending T’ by including all edges from cycle except for one), is the optimal arborescence for graph G(V, E).</a:t>
            </a:r>
            <a:br>
              <a:rPr lang="en-US" dirty="0">
                <a:solidFill>
                  <a:srgbClr val="81FEFF"/>
                </a:solidFill>
              </a:rPr>
            </a:br>
            <a:endParaRPr lang="en-IN" dirty="0">
              <a:solidFill>
                <a:srgbClr val="81FE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69AFD1-6640-6822-976F-3E9460B32D24}"/>
              </a:ext>
            </a:extLst>
          </p:cNvPr>
          <p:cNvSpPr/>
          <p:nvPr/>
        </p:nvSpPr>
        <p:spPr>
          <a:xfrm>
            <a:off x="6395512" y="926318"/>
            <a:ext cx="4847208" cy="4542327"/>
          </a:xfrm>
          <a:prstGeom prst="rect">
            <a:avLst/>
          </a:prstGeom>
          <a:noFill/>
          <a:ln>
            <a:solidFill>
              <a:srgbClr val="81FEF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175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CCB7D2-B9A0-DC7B-9A55-25FA95EF9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u="none" strike="noStrike" dirty="0" err="1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  <a:t>pSEUDOCODE</a:t>
            </a:r>
            <a:r>
              <a:rPr lang="en-IN" sz="3600" b="0" i="0" u="none" strike="noStrike" dirty="0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  <a:t> FOR ALGORITHM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429AC15-F75F-DFFD-CEC6-33062A62B8E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984" y="1900297"/>
            <a:ext cx="9215567" cy="41625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730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B15A16B-7A1D-BCEF-5D6D-AC0F690C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4" y="615599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81FEFF"/>
                </a:solidFill>
                <a:latin typeface="Bodoni MT" panose="02070603080606020203" pitchFamily="18" charset="0"/>
              </a:rPr>
              <a:t>R</a:t>
            </a:r>
            <a:r>
              <a:rPr lang="en-IN" sz="3200" dirty="0">
                <a:solidFill>
                  <a:srgbClr val="81FEFF"/>
                </a:solidFill>
                <a:latin typeface="Bodoni MT" panose="02070603080606020203" pitchFamily="18" charset="0"/>
              </a:rPr>
              <a:t>UN TIME ANALYSIS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AB9123D-1F65-2B1C-C14A-274F310EE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623" y="1855433"/>
            <a:ext cx="10218197" cy="393576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b="0" i="0" u="none" strike="noStrike" dirty="0">
                <a:effectLst/>
                <a:latin typeface="Bodoni MT" panose="02070603080606020203" pitchFamily="18" charset="0"/>
              </a:rPr>
              <a:t>The running time of this algorithm is O(EV ). A faster implementation of the algorithm due to Robert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b="0" i="0" u="none" strike="noStrike" dirty="0" err="1">
                <a:effectLst/>
                <a:latin typeface="Bodoni MT" panose="02070603080606020203" pitchFamily="18" charset="0"/>
              </a:rPr>
              <a:t>Tarjan</a:t>
            </a:r>
            <a:r>
              <a:rPr lang="en-US" sz="2000" b="0" i="0" u="none" strike="noStrike" dirty="0">
                <a:effectLst/>
                <a:latin typeface="Bodoni MT" panose="02070603080606020203" pitchFamily="18" charset="0"/>
              </a:rPr>
              <a:t> runs in time O(E log V ) for sparse graphs and O(V 2) for dense graphs.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b="0" i="0" u="none" strike="noStrike" dirty="0">
                <a:effectLst/>
                <a:latin typeface="Bodoni MT" panose="02070603080606020203" pitchFamily="18" charset="0"/>
              </a:rPr>
              <a:t>This is as fast as Prim’s algorithm for an undirected minimum spanning tree.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b="0" i="0" u="none" strike="noStrike" dirty="0">
                <a:effectLst/>
                <a:latin typeface="Bodoni MT" panose="02070603080606020203" pitchFamily="18" charset="0"/>
              </a:rPr>
              <a:t>In 1986, </a:t>
            </a:r>
            <a:r>
              <a:rPr lang="en-US" sz="2000" b="0" i="0" u="none" strike="noStrike" dirty="0" err="1">
                <a:effectLst/>
                <a:latin typeface="Bodoni MT" panose="02070603080606020203" pitchFamily="18" charset="0"/>
              </a:rPr>
              <a:t>Gabow</a:t>
            </a:r>
            <a:r>
              <a:rPr lang="en-US" sz="2000" b="0" i="0" u="none" strike="noStrike" dirty="0">
                <a:effectLst/>
                <a:latin typeface="Bodoni MT" panose="02070603080606020203" pitchFamily="18" charset="0"/>
              </a:rPr>
              <a:t>, Galil, Spencer, and </a:t>
            </a:r>
            <a:r>
              <a:rPr lang="en-US" sz="2000" b="0" i="0" u="none" strike="noStrike" dirty="0" err="1">
                <a:effectLst/>
                <a:latin typeface="Bodoni MT" panose="02070603080606020203" pitchFamily="18" charset="0"/>
              </a:rPr>
              <a:t>Tarjan</a:t>
            </a:r>
            <a:r>
              <a:rPr lang="en-US" sz="2000" b="0" i="0" u="none" strike="noStrike" dirty="0">
                <a:effectLst/>
                <a:latin typeface="Bodoni MT" panose="02070603080606020203" pitchFamily="18" charset="0"/>
              </a:rPr>
              <a:t> produced a faster implementation, with running time</a:t>
            </a: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0" i="0" u="none" strike="noStrike" dirty="0">
                <a:effectLst/>
                <a:latin typeface="Bodoni MT" panose="02070603080606020203" pitchFamily="18" charset="0"/>
              </a:rPr>
              <a:t>	O(E + V log V )</a:t>
            </a:r>
            <a:endParaRPr lang="en-IN" sz="18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356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B15A16B-7A1D-BCEF-5D6D-AC0F690C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4" y="615599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81FEFF"/>
                </a:solidFill>
                <a:latin typeface="Bodoni MT" panose="02070603080606020203" pitchFamily="18" charset="0"/>
              </a:rPr>
              <a:t>APPLICATIONS</a:t>
            </a:r>
            <a:endParaRPr lang="en-IN" sz="3200" dirty="0">
              <a:solidFill>
                <a:srgbClr val="81FEFF"/>
              </a:solidFill>
              <a:latin typeface="Bodoni MT" panose="02070603080606020203" pitchFamily="18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AB9123D-1F65-2B1C-C14A-274F310EE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623" y="1855433"/>
            <a:ext cx="10218197" cy="393576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endParaRPr lang="en-IN" sz="18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75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B15A16B-7A1D-BCEF-5D6D-AC0F690C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4" y="615599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81FEFF"/>
                </a:solidFill>
                <a:latin typeface="Bodoni MT" panose="02070603080606020203" pitchFamily="18" charset="0"/>
              </a:rPr>
              <a:t>R</a:t>
            </a:r>
            <a:r>
              <a:rPr lang="en-IN" sz="3200" dirty="0">
                <a:solidFill>
                  <a:srgbClr val="81FEFF"/>
                </a:solidFill>
                <a:latin typeface="Bodoni MT" panose="02070603080606020203" pitchFamily="18" charset="0"/>
              </a:rPr>
              <a:t>EFERENCES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AB9123D-1F65-2B1C-C14A-274F310EE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623" y="1855433"/>
            <a:ext cx="10218197" cy="393576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0" i="0" u="none" strike="noStrike" dirty="0">
                <a:effectLst/>
                <a:latin typeface="Bodoni MT" panose="02070603080606020203" pitchFamily="18" charset="0"/>
              </a:rPr>
              <a:t>[1] Frederick Bock. An algorithm to construct a minimum directed spanning tree in a directed network. Developments in operations research, pages 29–44, 1971.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0" i="0" u="none" strike="noStrike" dirty="0">
                <a:effectLst/>
                <a:latin typeface="Bodoni MT" panose="02070603080606020203" pitchFamily="18" charset="0"/>
              </a:rPr>
              <a:t>[2] </a:t>
            </a:r>
            <a:r>
              <a:rPr lang="en-US" sz="2000" b="0" i="0" u="none" strike="noStrike" dirty="0" err="1">
                <a:effectLst/>
                <a:latin typeface="Bodoni MT" panose="02070603080606020203" pitchFamily="18" charset="0"/>
              </a:rPr>
              <a:t>Yoeng-jin</a:t>
            </a:r>
            <a:r>
              <a:rPr lang="en-US" sz="2000" b="0" i="0" u="none" strike="noStrike" dirty="0">
                <a:effectLst/>
                <a:latin typeface="Bodoni MT" panose="02070603080606020203" pitchFamily="18" charset="0"/>
              </a:rPr>
              <a:t> Chu and Tseng-</a:t>
            </a:r>
            <a:r>
              <a:rPr lang="en-US" sz="2000" b="0" i="0" u="none" strike="noStrike" dirty="0" err="1">
                <a:effectLst/>
                <a:latin typeface="Bodoni MT" panose="02070603080606020203" pitchFamily="18" charset="0"/>
              </a:rPr>
              <a:t>hong</a:t>
            </a:r>
            <a:r>
              <a:rPr lang="en-US" sz="2000" b="0" i="0" u="none" strike="noStrike" dirty="0">
                <a:effectLst/>
                <a:latin typeface="Bodoni MT" panose="02070603080606020203" pitchFamily="18" charset="0"/>
              </a:rPr>
              <a:t> Liu. On the shortest arborescence of a directed graph. Sci. Sinica,14:1396–1400, 1965.Solving Optimal Arborescence using Chu-Liu-Edmonds’ Algorithm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0" i="0" u="none" strike="noStrike" dirty="0">
                <a:effectLst/>
                <a:latin typeface="Bodoni MT" panose="02070603080606020203" pitchFamily="18" charset="0"/>
              </a:rPr>
              <a:t>[3] Jack Edmonds. Optimum </a:t>
            </a:r>
            <a:r>
              <a:rPr lang="en-US" sz="2000" b="0" i="0" u="none" strike="noStrike" dirty="0" err="1">
                <a:effectLst/>
                <a:latin typeface="Bodoni MT" panose="02070603080606020203" pitchFamily="18" charset="0"/>
              </a:rPr>
              <a:t>branchings</a:t>
            </a:r>
            <a:r>
              <a:rPr lang="en-US" sz="2000" b="0" i="0" u="none" strike="noStrike" dirty="0">
                <a:effectLst/>
                <a:latin typeface="Bodoni MT" panose="02070603080606020203" pitchFamily="18" charset="0"/>
              </a:rPr>
              <a:t>. J. Res. Nat. Bur. Standards Sect. B, 71B:233–240, 1967.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0" i="0" u="none" strike="noStrike" dirty="0">
                <a:effectLst/>
                <a:latin typeface="Bodoni MT" panose="02070603080606020203" pitchFamily="18" charset="0"/>
              </a:rPr>
              <a:t>[4] H. N. </a:t>
            </a:r>
            <a:r>
              <a:rPr lang="en-US" sz="2000" b="0" i="0" u="none" strike="noStrike" dirty="0" err="1">
                <a:effectLst/>
                <a:latin typeface="Bodoni MT" panose="02070603080606020203" pitchFamily="18" charset="0"/>
              </a:rPr>
              <a:t>Gabow</a:t>
            </a:r>
            <a:r>
              <a:rPr lang="en-US" sz="2000" b="0" i="0" u="none" strike="noStrike" dirty="0">
                <a:effectLst/>
                <a:latin typeface="Bodoni MT" panose="02070603080606020203" pitchFamily="18" charset="0"/>
              </a:rPr>
              <a:t>, Z. Galil, T. Spencer, and R. E. </a:t>
            </a:r>
            <a:r>
              <a:rPr lang="en-US" sz="2000" b="0" i="0" u="none" strike="noStrike" dirty="0" err="1">
                <a:effectLst/>
                <a:latin typeface="Bodoni MT" panose="02070603080606020203" pitchFamily="18" charset="0"/>
              </a:rPr>
              <a:t>Tarjan</a:t>
            </a:r>
            <a:r>
              <a:rPr lang="en-US" sz="2000" b="0" i="0" u="none" strike="noStrike" dirty="0">
                <a:effectLst/>
                <a:latin typeface="Bodoni MT" panose="02070603080606020203" pitchFamily="18" charset="0"/>
              </a:rPr>
              <a:t>. Efficient algorithms for finding minimum spanning trees in undirected and directed graphs. </a:t>
            </a:r>
            <a:r>
              <a:rPr lang="en-US" sz="2000" b="0" i="0" u="none" strike="noStrike" dirty="0" err="1">
                <a:effectLst/>
                <a:latin typeface="Bodoni MT" panose="02070603080606020203" pitchFamily="18" charset="0"/>
              </a:rPr>
              <a:t>Combinatorica</a:t>
            </a:r>
            <a:r>
              <a:rPr lang="en-US" sz="2000" b="0" i="0" u="none" strike="noStrike" dirty="0">
                <a:effectLst/>
                <a:latin typeface="Bodoni MT" panose="02070603080606020203" pitchFamily="18" charset="0"/>
              </a:rPr>
              <a:t>, 6(2):109–122, 1986. Theory of computing (Singer Island, Fla., 1984).25–35, 1977.</a:t>
            </a:r>
            <a:endParaRPr lang="en-IN" sz="18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037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B15A16B-7A1D-BCEF-5D6D-AC0F690C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4" y="615599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81FEFF"/>
                </a:solidFill>
                <a:latin typeface="Bodoni MT" panose="02070603080606020203" pitchFamily="18" charset="0"/>
              </a:rPr>
              <a:t>R</a:t>
            </a:r>
            <a:r>
              <a:rPr lang="en-IN" sz="3200" dirty="0">
                <a:solidFill>
                  <a:srgbClr val="81FEFF"/>
                </a:solidFill>
                <a:latin typeface="Bodoni MT" panose="02070603080606020203" pitchFamily="18" charset="0"/>
              </a:rPr>
              <a:t>EFERENCES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AB9123D-1F65-2B1C-C14A-274F310EE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623" y="1855433"/>
            <a:ext cx="10218197" cy="393576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0" i="0" u="none" strike="noStrike" dirty="0">
                <a:effectLst/>
                <a:latin typeface="Bodoni MT" panose="02070603080606020203" pitchFamily="18" charset="0"/>
              </a:rPr>
              <a:t>[5] R. M. Karp. A simple derivation of Edmonds’ algorithm for optimum branching. Networks, 1:265–272,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0" i="0" u="none" strike="noStrike" dirty="0">
                <a:effectLst/>
                <a:latin typeface="Bodoni MT" panose="02070603080606020203" pitchFamily="18" charset="0"/>
              </a:rPr>
              <a:t>1971/72.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0" i="0" u="none" strike="noStrike" dirty="0">
                <a:effectLst/>
                <a:latin typeface="Bodoni MT" panose="02070603080606020203" pitchFamily="18" charset="0"/>
              </a:rPr>
              <a:t>[6] R. E. </a:t>
            </a:r>
            <a:r>
              <a:rPr lang="en-US" sz="2000" b="0" i="0" u="none" strike="noStrike" dirty="0" err="1">
                <a:effectLst/>
                <a:latin typeface="Bodoni MT" panose="02070603080606020203" pitchFamily="18" charset="0"/>
              </a:rPr>
              <a:t>Tarjan</a:t>
            </a:r>
            <a:r>
              <a:rPr lang="en-US" sz="2000" b="0" i="0" u="none" strike="noStrike" dirty="0">
                <a:effectLst/>
                <a:latin typeface="Bodoni MT" panose="02070603080606020203" pitchFamily="18" charset="0"/>
              </a:rPr>
              <a:t>. Finding optimum </a:t>
            </a:r>
            <a:r>
              <a:rPr lang="en-US" sz="2000" b="0" i="0" u="none" strike="noStrike" dirty="0" err="1">
                <a:effectLst/>
                <a:latin typeface="Bodoni MT" panose="02070603080606020203" pitchFamily="18" charset="0"/>
              </a:rPr>
              <a:t>branchings</a:t>
            </a:r>
            <a:r>
              <a:rPr lang="en-US" sz="2000" b="0" i="0" u="none" strike="noStrike" dirty="0">
                <a:effectLst/>
                <a:latin typeface="Bodoni MT" panose="02070603080606020203" pitchFamily="18" charset="0"/>
              </a:rPr>
              <a:t>. Networks, 7(1):25–35, 1977.</a:t>
            </a:r>
            <a:endParaRPr lang="en-IN" sz="18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46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CC82-E089-F72F-AE3A-7EEAED816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103" y="377137"/>
            <a:ext cx="8478175" cy="5571066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dirty="0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  <a:t>CS302-ADA project by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0" i="0" u="none" strike="noStrike" dirty="0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  <a:t>Ihita Sinha (2021csb1095)</a:t>
            </a:r>
            <a:endParaRPr lang="en-IN" sz="2800" b="0" dirty="0">
              <a:solidFill>
                <a:srgbClr val="81FEFF"/>
              </a:solidFill>
              <a:effectLst/>
              <a:latin typeface="Bodoni MT" panose="020706030806060202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0" i="0" u="none" strike="noStrike" dirty="0" err="1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  <a:t>Rhitvik</a:t>
            </a:r>
            <a:r>
              <a:rPr lang="en-IN" sz="2800" b="0" i="0" u="none" strike="noStrike" dirty="0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  <a:t> Anand (2021csb1127)</a:t>
            </a:r>
            <a:endParaRPr lang="en-IN" sz="2800" b="0" dirty="0">
              <a:solidFill>
                <a:srgbClr val="81FEFF"/>
              </a:solidFill>
              <a:effectLst/>
              <a:latin typeface="Bodoni MT" panose="020706030806060202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0" i="0" u="none" strike="noStrike" dirty="0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  <a:t>Anshika (2021csb1069)</a:t>
            </a:r>
            <a:endParaRPr lang="en-IN" sz="2800" b="0" dirty="0">
              <a:solidFill>
                <a:srgbClr val="81FEFF"/>
              </a:solidFill>
              <a:effectLst/>
              <a:latin typeface="Bodoni MT" panose="020706030806060202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0" i="0" u="none" strike="noStrike" dirty="0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  <a:t>Mohit Kumar </a:t>
            </a:r>
            <a:r>
              <a:rPr lang="en-IN" sz="2800" b="0" i="0" u="none" strike="noStrike" dirty="0" err="1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  <a:t>Bhuria</a:t>
            </a:r>
            <a:r>
              <a:rPr lang="en-IN" sz="2800" b="0" i="0" u="none" strike="noStrike" dirty="0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  <a:t> (2021csb1109)</a:t>
            </a:r>
            <a:endParaRPr lang="en-IN" sz="2800" b="0" dirty="0">
              <a:solidFill>
                <a:srgbClr val="81FEFF"/>
              </a:solidFill>
              <a:effectLst/>
              <a:latin typeface="Bodoni MT" panose="02070603080606020203" pitchFamily="18" charset="0"/>
            </a:endParaRPr>
          </a:p>
          <a:p>
            <a:r>
              <a:rPr lang="en-IN" sz="2800" b="0" i="0" u="none" strike="noStrike" dirty="0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  <a:t>Shashank Kumar (2021csb1131</a:t>
            </a:r>
            <a:r>
              <a:rPr lang="en-IN" sz="2800" b="0" i="0" u="none" strike="noStrike" dirty="0">
                <a:solidFill>
                  <a:srgbClr val="B7B7B7"/>
                </a:solidFill>
                <a:effectLst/>
                <a:latin typeface="Bodoni MT" panose="02070603080606020203" pitchFamily="18" charset="0"/>
              </a:rPr>
              <a:t>)</a:t>
            </a:r>
            <a:endParaRPr lang="en-IN" sz="28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1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4BE8E7-CC0C-CD19-373A-312BFCF3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49910"/>
            <a:ext cx="9905998" cy="1015491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0" u="none" strike="noStrike" dirty="0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  <a:t>Arborescence of a graph</a:t>
            </a:r>
            <a:br>
              <a:rPr lang="en-IN" sz="2400" b="0" dirty="0">
                <a:effectLst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57126-4C82-2251-D412-7FF77ACE0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7028"/>
            <a:ext cx="9905999" cy="4160191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b="0" i="0" u="sng" dirty="0">
                <a:effectLst/>
                <a:latin typeface="Bodoni MT" panose="02070603080606020203" pitchFamily="18" charset="0"/>
              </a:rPr>
              <a:t>Definition 1:</a:t>
            </a:r>
            <a:endParaRPr lang="en-US" sz="2200" b="0" dirty="0">
              <a:effectLst/>
              <a:latin typeface="Bodoni MT" panose="02070603080606020203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b="0" i="0" u="none" strike="noStrike" dirty="0">
                <a:effectLst/>
                <a:latin typeface="Bodoni MT" panose="02070603080606020203" pitchFamily="18" charset="0"/>
              </a:rPr>
              <a:t>An arborescence of G (with respect to r) is a directed spanning tree rooted at r.</a:t>
            </a:r>
            <a:endParaRPr lang="en-US" sz="2200" b="0" dirty="0">
              <a:effectLst/>
              <a:latin typeface="Bodoni MT" panose="02070603080606020203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b="0" i="0" u="sng" dirty="0">
                <a:effectLst/>
                <a:latin typeface="Bodoni MT" panose="02070603080606020203" pitchFamily="18" charset="0"/>
              </a:rPr>
              <a:t>Definition 2:</a:t>
            </a:r>
            <a:endParaRPr lang="en-US" sz="2200" b="0" dirty="0">
              <a:effectLst/>
              <a:latin typeface="Bodoni MT" panose="02070603080606020203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b="0" i="0" u="none" strike="noStrike" dirty="0">
                <a:effectLst/>
                <a:latin typeface="Bodoni MT" panose="02070603080606020203" pitchFamily="18" charset="0"/>
              </a:rPr>
              <a:t>Subgraph T = (V, F) of G is an arborescence with respect to root r if and only if T has no cycles, and for each node v ≠ r, there is exactly one edge in F that enters v.</a:t>
            </a:r>
          </a:p>
          <a:p>
            <a:pPr marL="0" indent="0" algn="ctr">
              <a:buNone/>
            </a:pPr>
            <a:r>
              <a:rPr lang="en-US" dirty="0">
                <a:latin typeface="Bodoni MT" panose="02070603080606020203" pitchFamily="18" charset="0"/>
              </a:rPr>
              <a:t>NOTE: </a:t>
            </a:r>
            <a:r>
              <a:rPr lang="en-US" sz="2400" b="0" i="0" u="sng" dirty="0">
                <a:effectLst/>
                <a:latin typeface="Bodoni MT" panose="02070603080606020203" pitchFamily="18" charset="0"/>
              </a:rPr>
              <a:t>Definition 1</a:t>
            </a:r>
            <a:r>
              <a:rPr lang="en-US" dirty="0">
                <a:latin typeface="Bodoni MT" panose="02070603080606020203" pitchFamily="18" charset="0"/>
              </a:rPr>
              <a:t> is equivalent to </a:t>
            </a:r>
            <a:r>
              <a:rPr lang="en-US" sz="2400" b="0" i="0" u="sng" dirty="0">
                <a:effectLst/>
                <a:latin typeface="Bodoni MT" panose="02070603080606020203" pitchFamily="18" charset="0"/>
              </a:rPr>
              <a:t>Definition 2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69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4" name="Rectangle 73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D26DBBE5-DD01-D1DE-2C1F-32F8B93B8C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12489" b="12489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78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99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0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93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4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5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6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7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8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89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0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1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2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83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5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7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8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74BE8E7-CC0C-CD19-373A-312BFCF3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740" y="991130"/>
            <a:ext cx="8615012" cy="1092200"/>
          </a:xfrm>
        </p:spPr>
        <p:txBody>
          <a:bodyPr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4000" b="0" u="none" strike="noStrike" dirty="0">
                <a:effectLst/>
                <a:latin typeface="Bodoni MT" panose="02070603080606020203" pitchFamily="18" charset="0"/>
              </a:rPr>
              <a:t>THE PROBLEM</a:t>
            </a:r>
            <a:br>
              <a:rPr lang="en-IN" sz="2300" b="0" dirty="0">
                <a:effectLst/>
              </a:rPr>
            </a:br>
            <a:br>
              <a:rPr lang="en-IN" sz="2300" dirty="0"/>
            </a:br>
            <a:endParaRPr lang="en-IN" sz="23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57126-4C82-2251-D412-7FF77ACE0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 fontScale="925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  <a:t>Every directed graph G, where every node is reachable from root r, will have an arborescence rooted at r.</a:t>
            </a:r>
            <a:endParaRPr lang="en-US" b="0" dirty="0">
              <a:solidFill>
                <a:srgbClr val="81FEFF"/>
              </a:solidFill>
              <a:effectLst/>
              <a:latin typeface="Bodoni MT" panose="02070603080606020203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  <a:t>Cost of an arborescence is the sum of all edges involved in that arborescence.</a:t>
            </a:r>
            <a:endParaRPr lang="en-US" b="0" dirty="0">
              <a:solidFill>
                <a:srgbClr val="81FEFF"/>
              </a:solidFill>
              <a:effectLst/>
              <a:latin typeface="Bodoni MT" panose="02070603080606020203" pitchFamily="18" charset="0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81FEFF"/>
                </a:solidFill>
                <a:latin typeface="Bodoni MT" panose="02070603080606020203" pitchFamily="18" charset="0"/>
              </a:rPr>
            </a:br>
            <a:r>
              <a:rPr lang="en-US" sz="2600" b="1" i="0" u="sng" strike="noStrike" dirty="0">
                <a:effectLst/>
                <a:latin typeface="Bodoni MT" panose="02070603080606020203" pitchFamily="18" charset="0"/>
              </a:rPr>
              <a:t>Aim:</a:t>
            </a:r>
            <a:endParaRPr lang="en-US" sz="2600" b="1" u="sng" dirty="0">
              <a:effectLst/>
              <a:latin typeface="Bodoni MT" panose="02070603080606020203" pitchFamily="18" charset="0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sng" strike="noStrike" dirty="0">
                <a:effectLst/>
                <a:latin typeface="Bodoni MT" panose="02070603080606020203" pitchFamily="18" charset="0"/>
              </a:rPr>
              <a:t>Given a connected graph, find its min-cost (optimal) arborescence</a:t>
            </a:r>
            <a:endParaRPr lang="en-US" sz="2600" b="1" u="sng" dirty="0">
              <a:effectLst/>
              <a:latin typeface="Bodoni MT" panose="02070603080606020203" pitchFamily="18" charset="0"/>
            </a:endParaRPr>
          </a:p>
          <a:p>
            <a:pPr marL="0" indent="0">
              <a:buNone/>
            </a:pPr>
            <a:br>
              <a:rPr lang="en-US" sz="1600" dirty="0"/>
            </a:br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7346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4BE8E7-CC0C-CD19-373A-312BFCF3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49910"/>
            <a:ext cx="9905998" cy="1015491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0" u="none" strike="noStrike" dirty="0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  <a:t>INTITUTION-1</a:t>
            </a:r>
            <a:br>
              <a:rPr lang="en-IN" sz="2400" b="0" dirty="0">
                <a:effectLst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57126-4C82-2251-D412-7FF77ACE0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7028"/>
            <a:ext cx="9905999" cy="4160191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i="0" u="none" strike="noStrike" dirty="0">
                <a:effectLst/>
                <a:latin typeface="Bodoni MT" panose="02070603080606020203" pitchFamily="18" charset="0"/>
              </a:rPr>
              <a:t>It is not necessary that the lowest cost edge be a part of the minimum arborescence ⇒ Basic greedy approach will not work.</a:t>
            </a:r>
            <a:endParaRPr lang="en-US" b="1" dirty="0">
              <a:effectLst/>
              <a:latin typeface="Bodoni MT" panose="02070603080606020203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i="0" u="sng" strike="noStrike" dirty="0">
                <a:effectLst/>
                <a:latin typeface="Bodoni MT" panose="02070603080606020203" pitchFamily="18" charset="0"/>
              </a:rPr>
              <a:t>Explanation:</a:t>
            </a:r>
            <a:endParaRPr lang="en-US" b="1" u="sng" dirty="0">
              <a:effectLst/>
              <a:latin typeface="Bodoni MT" panose="02070603080606020203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Bodoni MT" panose="02070603080606020203" pitchFamily="18" charset="0"/>
              </a:rPr>
              <a:t>lowest cost edge may be going into r, in which case it cannot be part of </a:t>
            </a:r>
            <a:r>
              <a:rPr lang="en-US" b="1" i="1" u="none" strike="noStrike" dirty="0">
                <a:effectLst/>
                <a:latin typeface="Bodoni MT" panose="02070603080606020203" pitchFamily="18" charset="0"/>
              </a:rPr>
              <a:t>any arborescence</a:t>
            </a:r>
            <a:r>
              <a:rPr lang="en-US" b="1" i="0" u="none" strike="noStrike" dirty="0">
                <a:effectLst/>
                <a:latin typeface="Bodoni MT" panose="02070603080606020203" pitchFamily="18" charset="0"/>
              </a:rPr>
              <a:t>.</a:t>
            </a:r>
          </a:p>
          <a:p>
            <a:r>
              <a:rPr lang="en-US" b="1" i="0" u="none" strike="noStrike" dirty="0">
                <a:effectLst/>
                <a:latin typeface="Bodoni MT" panose="02070603080606020203" pitchFamily="18" charset="0"/>
              </a:rPr>
              <a:t>even if lowest cost edge is in </a:t>
            </a:r>
            <a:r>
              <a:rPr lang="en-US" b="1" i="1" u="none" strike="noStrike" dirty="0">
                <a:effectLst/>
                <a:latin typeface="Bodoni MT" panose="02070603080606020203" pitchFamily="18" charset="0"/>
              </a:rPr>
              <a:t>some</a:t>
            </a:r>
            <a:r>
              <a:rPr lang="en-US" b="1" i="0" u="none" strike="noStrike" dirty="0">
                <a:effectLst/>
                <a:latin typeface="Bodoni MT" panose="02070603080606020203" pitchFamily="18" charset="0"/>
              </a:rPr>
              <a:t> arborescence, it might not be in the </a:t>
            </a:r>
            <a:r>
              <a:rPr lang="en-US" b="1" i="1" u="none" strike="noStrike" dirty="0">
                <a:effectLst/>
                <a:latin typeface="Bodoni MT" panose="02070603080606020203" pitchFamily="18" charset="0"/>
              </a:rPr>
              <a:t>minimum</a:t>
            </a:r>
            <a:r>
              <a:rPr lang="en-US" b="1" i="0" u="none" strike="noStrike" dirty="0">
                <a:effectLst/>
                <a:latin typeface="Bodoni MT" panose="02070603080606020203" pitchFamily="18" charset="0"/>
              </a:rPr>
              <a:t> arborescence. </a:t>
            </a:r>
            <a:endParaRPr lang="en-IN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13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rawing of a diamond with arrows and points&#10;&#10;Description automatically generated">
            <a:extLst>
              <a:ext uri="{FF2B5EF4-FFF2-40B4-BE49-F238E27FC236}">
                <a16:creationId xmlns:a16="http://schemas.microsoft.com/office/drawing/2014/main" id="{AB4BB0AA-46B7-7861-0385-DB1F2BA52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652" y="312517"/>
            <a:ext cx="4664596" cy="6397959"/>
          </a:xfrm>
          <a:prstGeom prst="rect">
            <a:avLst/>
          </a:prstGeom>
        </p:spPr>
      </p:pic>
      <p:pic>
        <p:nvPicPr>
          <p:cNvPr id="10" name="Picture 9" descr="A diagram of a graph&#10;&#10;Description automatically generated">
            <a:extLst>
              <a:ext uri="{FF2B5EF4-FFF2-40B4-BE49-F238E27FC236}">
                <a16:creationId xmlns:a16="http://schemas.microsoft.com/office/drawing/2014/main" id="{508109C6-94D8-12F7-ED63-C47467586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393" y="312517"/>
            <a:ext cx="3824309" cy="3206188"/>
          </a:xfrm>
          <a:prstGeom prst="rect">
            <a:avLst/>
          </a:prstGeom>
        </p:spPr>
      </p:pic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542BBCF1-D8C3-E8EA-EEF9-AEAFA0770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394" y="3646026"/>
            <a:ext cx="3824308" cy="306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0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4BE8E7-CC0C-CD19-373A-312BFCF3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49910"/>
            <a:ext cx="9905998" cy="1015491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0" u="none" strike="noStrike" dirty="0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  <a:t>INTITUTION-2</a:t>
            </a:r>
            <a:br>
              <a:rPr lang="en-IN" sz="2400" b="0" dirty="0">
                <a:effectLst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57126-4C82-2251-D412-7FF77ACE0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7028"/>
            <a:ext cx="10115473" cy="4648463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1" i="0" u="none" strike="noStrike" dirty="0">
                <a:effectLst/>
                <a:latin typeface="Bodoni MT" panose="02070603080606020203" pitchFamily="18" charset="0"/>
              </a:rPr>
              <a:t>We know that for every vertex v ≠ r, there will be exactly one edge incoming to v in arborescence. For r, there will be no incoming edge.</a:t>
            </a:r>
            <a:br>
              <a:rPr lang="en-US" b="1" i="0" u="none" strike="noStrike" dirty="0">
                <a:effectLst/>
                <a:latin typeface="Bodoni MT" panose="02070603080606020203" pitchFamily="18" charset="0"/>
              </a:rPr>
            </a:br>
            <a:r>
              <a:rPr lang="en-US" b="1" i="0" u="none" strike="noStrike" dirty="0">
                <a:effectLst/>
                <a:latin typeface="Bodoni MT" panose="02070603080606020203" pitchFamily="18" charset="0"/>
              </a:rPr>
              <a:t>Thus, we observe that any arborescence will contain n-1 edges, where n = no. of vertices.</a:t>
            </a:r>
            <a:endParaRPr lang="en-US" b="1" dirty="0">
              <a:effectLst/>
              <a:latin typeface="Bodoni MT" panose="02070603080606020203" pitchFamily="18" charset="0"/>
            </a:endParaRPr>
          </a:p>
          <a:p>
            <a:r>
              <a:rPr lang="en-US" b="1" i="0" u="none" strike="noStrike" dirty="0">
                <a:effectLst/>
                <a:latin typeface="Bodoni MT" panose="02070603080606020203" pitchFamily="18" charset="0"/>
              </a:rPr>
              <a:t>Suppose we create array</a:t>
            </a:r>
            <a:br>
              <a:rPr lang="en-US" b="1" i="0" u="none" strike="noStrike" dirty="0">
                <a:effectLst/>
                <a:latin typeface="Bodoni MT" panose="02070603080606020203" pitchFamily="18" charset="0"/>
              </a:rPr>
            </a:br>
            <a:r>
              <a:rPr lang="en-US" b="1" i="0" u="none" strike="noStrike" dirty="0">
                <a:effectLst/>
                <a:latin typeface="Bodoni MT" panose="02070603080606020203" pitchFamily="18" charset="0"/>
              </a:rPr>
              <a:t>F* = { (u, v) | c(u, v) is min of all c(x, v) ; where (x, v) is an existing edge }.</a:t>
            </a:r>
            <a:br>
              <a:rPr lang="en-US" b="1" i="0" u="none" strike="noStrike" dirty="0">
                <a:effectLst/>
                <a:latin typeface="Bodoni MT" panose="02070603080606020203" pitchFamily="18" charset="0"/>
              </a:rPr>
            </a:br>
            <a:r>
              <a:rPr lang="en-US" b="1" i="0" u="none" strike="noStrike" dirty="0">
                <a:effectLst/>
                <a:latin typeface="Bodoni MT" panose="02070603080606020203" pitchFamily="18" charset="0"/>
              </a:rPr>
              <a:t>Here, |F*| =n-1</a:t>
            </a:r>
          </a:p>
          <a:p>
            <a:pPr marL="0" indent="0">
              <a:buNone/>
            </a:pPr>
            <a:endParaRPr lang="en-US" b="1" i="0" u="none" strike="noStrike" dirty="0">
              <a:effectLst/>
              <a:latin typeface="Bodoni MT" panose="02070603080606020203" pitchFamily="18" charset="0"/>
            </a:endParaRPr>
          </a:p>
          <a:p>
            <a:pPr marL="914400" lvl="2" indent="0">
              <a:buNone/>
            </a:pPr>
            <a:r>
              <a:rPr lang="en-US" sz="2400" b="1" u="sng" dirty="0">
                <a:latin typeface="Bodoni MT" panose="02070603080606020203" pitchFamily="18" charset="0"/>
              </a:rPr>
              <a:t>Claim: </a:t>
            </a:r>
            <a:r>
              <a:rPr lang="en-US" sz="2400" b="1" i="0" u="sng" strike="noStrike" dirty="0">
                <a:effectLst/>
                <a:latin typeface="Bodoni MT" panose="02070603080606020203" pitchFamily="18" charset="0"/>
              </a:rPr>
              <a:t>If this F* is an arborescence, then it is an optimal arborescence</a:t>
            </a:r>
            <a:r>
              <a:rPr lang="en-US" sz="2400" b="1" i="0" u="none" strike="noStrike" dirty="0">
                <a:solidFill>
                  <a:srgbClr val="ADADAD"/>
                </a:solidFill>
                <a:effectLst/>
                <a:latin typeface="Bodoni MT" panose="02070603080606020203" pitchFamily="18" charset="0"/>
              </a:rPr>
              <a:t>.</a:t>
            </a:r>
            <a:endParaRPr lang="en-IN" sz="2400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6831C7-6EE8-AF00-E993-0BD1E213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2931"/>
          </a:xfrm>
        </p:spPr>
        <p:txBody>
          <a:bodyPr/>
          <a:lstStyle/>
          <a:p>
            <a:r>
              <a:rPr lang="en-US">
                <a:latin typeface="Bodoni MT" panose="02070603080606020203" pitchFamily="18" charset="0"/>
              </a:rPr>
              <a:t>Two Possible cases:</a:t>
            </a:r>
            <a:endParaRPr lang="en-IN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5A5386-A0A4-ADAD-4CCB-1CC57D82C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491449"/>
            <a:ext cx="4878389" cy="5078027"/>
          </a:xfrm>
        </p:spPr>
        <p:txBody>
          <a:bodyPr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  <a:t>CASE 1→ F* is an arborescence: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>
              <a:solidFill>
                <a:srgbClr val="81FEFF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Bodoni MT" panose="02070603080606020203" pitchFamily="18" charset="0"/>
              </a:rPr>
              <a:t>Since F* is an arborescence, there is exactly one edge coming into v (∀ v ≠ r).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Bodoni MT" panose="02070603080606020203" pitchFamily="18" charset="0"/>
              </a:rPr>
              <a:t>By definition of F*, all these edges are the ones with minimum possible cost.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Bodoni MT" panose="02070603080606020203" pitchFamily="18" charset="0"/>
              </a:rPr>
              <a:t>⇒ The total cost of F* must be the minimum possible while still being an arborescence.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Bodoni MT" panose="02070603080606020203" pitchFamily="18" charset="0"/>
              </a:rPr>
              <a:t>⇒ F* is an optimal arborescence.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sng">
              <a:solidFill>
                <a:srgbClr val="ADADAD"/>
              </a:solidFill>
              <a:effectLst/>
              <a:latin typeface="Arial" panose="020B0604020202020204" pitchFamily="34" charset="0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>
                <a:effectLst/>
                <a:latin typeface="Bodoni MT" panose="02070603080606020203" pitchFamily="18" charset="0"/>
              </a:rPr>
              <a:t>If F* is an arborescence: </a:t>
            </a:r>
            <a:r>
              <a:rPr lang="en-US" sz="1800" b="0" i="0" u="sng" strike="noStrike">
                <a:effectLst/>
                <a:latin typeface="Bodoni MT" panose="02070603080606020203" pitchFamily="18" charset="0"/>
              </a:rPr>
              <a:t>We are done. 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>
                <a:effectLst/>
                <a:latin typeface="Bodoni MT" panose="02070603080606020203" pitchFamily="18" charset="0"/>
              </a:rPr>
              <a:t>Return F*</a:t>
            </a:r>
            <a:endParaRPr lang="en-US" sz="1800" b="0" u="sng">
              <a:effectLst/>
              <a:latin typeface="Bodoni MT" panose="02070603080606020203" pitchFamily="18" charset="0"/>
            </a:endParaRPr>
          </a:p>
          <a:p>
            <a:pPr marL="0" indent="0">
              <a:buNone/>
            </a:pPr>
            <a:br>
              <a:rPr lang="en-US" sz="1800"/>
            </a:br>
            <a:br>
              <a:rPr lang="en-US" sz="1800"/>
            </a:br>
            <a:endParaRPr lang="en-IN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4B7C2-B437-387B-A295-637F34929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91449"/>
            <a:ext cx="5052527" cy="4386837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spcBef>
                <a:spcPts val="0"/>
              </a:spcBef>
              <a:buNone/>
            </a:pPr>
            <a:r>
              <a:rPr lang="en-US" sz="2600" b="0" i="0" u="none" strike="noStrike" dirty="0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  <a:t>CASE 2→ F* is not an arborescence: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ADADAD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effectLst/>
                <a:latin typeface="Bodoni MT" panose="02070603080606020203" pitchFamily="18" charset="0"/>
              </a:rPr>
              <a:t>Note that, if T is an arborescence,</a:t>
            </a:r>
            <a:br>
              <a:rPr lang="en-US" sz="1900" b="0" i="0" u="none" strike="noStrike" dirty="0">
                <a:effectLst/>
                <a:latin typeface="Bodoni MT" panose="02070603080606020203" pitchFamily="18" charset="0"/>
              </a:rPr>
            </a:br>
            <a:r>
              <a:rPr lang="en-US" sz="1900" b="0" i="0" u="none" strike="noStrike" dirty="0">
                <a:effectLst/>
                <a:latin typeface="Bodoni MT" panose="02070603080606020203" pitchFamily="18" charset="0"/>
              </a:rPr>
              <a:t>1. T has no cycles.</a:t>
            </a:r>
            <a:br>
              <a:rPr lang="en-US" sz="1900" b="0" i="0" u="none" strike="noStrike" dirty="0">
                <a:effectLst/>
                <a:latin typeface="Bodoni MT" panose="02070603080606020203" pitchFamily="18" charset="0"/>
              </a:rPr>
            </a:br>
            <a:r>
              <a:rPr lang="en-US" sz="1900" b="0" i="0" u="none" strike="noStrike" dirty="0">
                <a:effectLst/>
                <a:latin typeface="Bodoni MT" panose="02070603080606020203" pitchFamily="18" charset="0"/>
              </a:rPr>
              <a:t>2. For each node v ≠ r, there is exactly one edge in T that enters v.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effectLst/>
                <a:latin typeface="Bodoni MT" panose="02070603080606020203" pitchFamily="18" charset="0"/>
              </a:rPr>
              <a:t>By definition of F*, we know that condition 2 for arborescence stands true.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effectLst/>
                <a:latin typeface="Bodoni MT" panose="02070603080606020203" pitchFamily="18" charset="0"/>
              </a:rPr>
              <a:t>Since F* is not an arborescence and satisfies condition 2, it must not satisfy condition 1.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effectLst/>
                <a:latin typeface="Bodoni MT" panose="02070603080606020203" pitchFamily="18" charset="0"/>
              </a:rPr>
              <a:t>⇒ F* has a cycle.</a:t>
            </a:r>
          </a:p>
          <a:p>
            <a:pPr marL="914400" lvl="2" indent="0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900" b="0" i="0" u="sng" dirty="0">
                <a:effectLst/>
                <a:latin typeface="Bodoni MT" panose="02070603080606020203" pitchFamily="18" charset="0"/>
              </a:rPr>
              <a:t>If F* is an arborescence:</a:t>
            </a:r>
          </a:p>
          <a:p>
            <a:pPr marL="914400" lvl="2" indent="0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900" u="sng" strike="noStrike" dirty="0">
                <a:latin typeface="Bodoni MT" panose="02070603080606020203" pitchFamily="18" charset="0"/>
              </a:rPr>
              <a:t>What to do with Cycle?</a:t>
            </a:r>
            <a:endParaRPr lang="en-US" sz="1900" b="0" i="0" u="none" strike="noStrike" dirty="0">
              <a:effectLst/>
              <a:latin typeface="Bodoni MT" panose="020706030806060202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16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B15A16B-7A1D-BCEF-5D6D-AC0F690C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4" y="615599"/>
            <a:ext cx="9905998" cy="1478570"/>
          </a:xfrm>
        </p:spPr>
        <p:txBody>
          <a:bodyPr>
            <a:normAutofit/>
          </a:bodyPr>
          <a:lstStyle/>
          <a:p>
            <a:r>
              <a:rPr lang="en-IN" sz="3200" b="0" i="0" u="none" strike="noStrike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  <a:t>Step 1</a:t>
            </a:r>
            <a:endParaRPr lang="en-IN" sz="3200" dirty="0">
              <a:solidFill>
                <a:srgbClr val="81FEFF"/>
              </a:solidFill>
              <a:latin typeface="Bodoni MT" panose="02070603080606020203" pitchFamily="18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AB9123D-1F65-2B1C-C14A-274F310EE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624" y="1855433"/>
            <a:ext cx="5459766" cy="3935767"/>
          </a:xfrm>
        </p:spPr>
        <p:txBody>
          <a:bodyPr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0" i="0" u="none" strike="noStrike">
                <a:effectLst/>
                <a:latin typeface="Bodoni MT" panose="02070603080606020203" pitchFamily="18" charset="0"/>
              </a:rPr>
              <a:t>Suppose the current weight function is</a:t>
            </a:r>
            <a:br>
              <a:rPr lang="en-US" sz="2000" b="0" i="0" u="none" strike="noStrike">
                <a:effectLst/>
                <a:latin typeface="Bodoni MT" panose="02070603080606020203" pitchFamily="18" charset="0"/>
              </a:rPr>
            </a:br>
            <a:r>
              <a:rPr lang="en-US" sz="2000" b="0" i="0" u="none" strike="noStrike">
                <a:effectLst/>
                <a:latin typeface="Bodoni MT" panose="02070603080606020203" pitchFamily="18" charset="0"/>
              </a:rPr>
              <a:t>w : E → R</a:t>
            </a:r>
            <a:r>
              <a:rPr lang="en-US" sz="2000" b="0" i="0" u="none" strike="noStrike" baseline="30000">
                <a:effectLst/>
                <a:latin typeface="Bodoni MT" panose="02070603080606020203" pitchFamily="18" charset="0"/>
              </a:rPr>
              <a:t>+</a:t>
            </a:r>
            <a:r>
              <a:rPr lang="en-US" sz="2000" b="0" i="0" u="none" strike="noStrike">
                <a:effectLst/>
                <a:latin typeface="Bodoni MT" panose="02070603080606020203" pitchFamily="18" charset="0"/>
              </a:rPr>
              <a:t>, such that w(u, v) =  weight of edge (u, v)</a:t>
            </a:r>
            <a:endParaRPr lang="en-US" sz="2000" b="0">
              <a:effectLst/>
              <a:latin typeface="Bodoni MT" panose="02070603080606020203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0" i="0" u="none" strike="noStrike">
                <a:effectLst/>
                <a:latin typeface="Bodoni MT" panose="02070603080606020203" pitchFamily="18" charset="0"/>
              </a:rPr>
              <a:t>Define</a:t>
            </a:r>
            <a:br>
              <a:rPr lang="en-US" sz="2000" b="0" i="0" u="none" strike="noStrike">
                <a:effectLst/>
                <a:latin typeface="Bodoni MT" panose="02070603080606020203" pitchFamily="18" charset="0"/>
              </a:rPr>
            </a:br>
            <a:r>
              <a:rPr lang="en-US" sz="2000" b="0" i="0" u="none" strike="noStrike">
                <a:effectLst/>
                <a:latin typeface="Bodoni MT" panose="02070603080606020203" pitchFamily="18" charset="0"/>
              </a:rPr>
              <a:t>y : V → R</a:t>
            </a:r>
            <a:r>
              <a:rPr lang="en-US" sz="2000" b="0" i="0" u="none" strike="noStrike" baseline="30000">
                <a:effectLst/>
                <a:latin typeface="Bodoni MT" panose="02070603080606020203" pitchFamily="18" charset="0"/>
              </a:rPr>
              <a:t>+</a:t>
            </a:r>
            <a:r>
              <a:rPr lang="en-US" sz="2000" b="0" i="0" u="none" strike="noStrike">
                <a:effectLst/>
                <a:latin typeface="Bodoni MT" panose="02070603080606020203" pitchFamily="18" charset="0"/>
              </a:rPr>
              <a:t>, such that y(v) = min</a:t>
            </a:r>
            <a:r>
              <a:rPr lang="en-US" sz="2000" b="0" i="0" u="none" strike="noStrike" baseline="-25000">
                <a:effectLst/>
                <a:latin typeface="Bodoni MT" panose="02070603080606020203" pitchFamily="18" charset="0"/>
              </a:rPr>
              <a:t>(u, v) ∈ E</a:t>
            </a:r>
            <a:r>
              <a:rPr lang="en-US" sz="2000" b="0" i="0" u="none" strike="noStrike">
                <a:effectLst/>
                <a:latin typeface="Bodoni MT" panose="02070603080606020203" pitchFamily="18" charset="0"/>
              </a:rPr>
              <a:t> (w(u, v))</a:t>
            </a:r>
            <a:endParaRPr lang="en-US" sz="2000" b="0">
              <a:effectLst/>
              <a:latin typeface="Bodoni MT" panose="02070603080606020203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0" i="0" u="none" strike="noStrike">
                <a:effectLst/>
                <a:latin typeface="Bodoni MT" panose="02070603080606020203" pitchFamily="18" charset="0"/>
              </a:rPr>
              <a:t>Define</a:t>
            </a:r>
            <a:br>
              <a:rPr lang="en-US" sz="2000" b="0" i="0" u="none" strike="noStrike">
                <a:effectLst/>
                <a:latin typeface="Bodoni MT" panose="02070603080606020203" pitchFamily="18" charset="0"/>
              </a:rPr>
            </a:br>
            <a:r>
              <a:rPr lang="en-US" sz="2000" b="0" i="0" u="none" strike="noStrike">
                <a:effectLst/>
                <a:latin typeface="Bodoni MT" panose="02070603080606020203" pitchFamily="18" charset="0"/>
              </a:rPr>
              <a:t>w’ : E → R</a:t>
            </a:r>
            <a:r>
              <a:rPr lang="en-US" sz="2000" b="0" i="0" u="none" strike="noStrike" baseline="30000">
                <a:effectLst/>
                <a:latin typeface="Bodoni MT" panose="02070603080606020203" pitchFamily="18" charset="0"/>
              </a:rPr>
              <a:t>+</a:t>
            </a:r>
            <a:r>
              <a:rPr lang="en-US" sz="2000" b="0" i="0" u="none" strike="noStrike">
                <a:effectLst/>
                <a:latin typeface="Bodoni MT" panose="02070603080606020203" pitchFamily="18" charset="0"/>
              </a:rPr>
              <a:t>, such that w’(u, v) =  w(u, v) - y(v)</a:t>
            </a:r>
            <a:endParaRPr lang="en-US" sz="2000" b="0">
              <a:effectLst/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IN" sz="1800" dirty="0">
              <a:latin typeface="Bodoni MT" panose="02070603080606020203" pitchFamily="18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DB6FE5B-D540-0E18-7536-AF1FBFF19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7509" y="1195066"/>
            <a:ext cx="4875211" cy="5172682"/>
          </a:xfrm>
        </p:spPr>
        <p:txBody>
          <a:bodyPr>
            <a:norm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sng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  <a:t>Claim 1</a:t>
            </a:r>
            <a:endParaRPr lang="en-US" b="0">
              <a:solidFill>
                <a:srgbClr val="81FEFF"/>
              </a:solidFill>
              <a:effectLst/>
              <a:latin typeface="Bodoni MT" panose="02070603080606020203" pitchFamily="18" charset="0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</a:br>
            <a:r>
              <a:rPr lang="en-US" b="0" i="0" u="none" strike="noStrike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  <a:t>T is optimal arborescence on graph G, root r with weight function w</a:t>
            </a:r>
            <a:endParaRPr lang="en-US" b="0">
              <a:solidFill>
                <a:srgbClr val="81FEFF"/>
              </a:solidFill>
              <a:effectLst/>
              <a:latin typeface="Bodoni MT" panose="02070603080606020203" pitchFamily="18" charset="0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  <a:t>⇕</a:t>
            </a:r>
            <a:endParaRPr lang="en-US" b="0">
              <a:solidFill>
                <a:srgbClr val="81FEFF"/>
              </a:solidFill>
              <a:effectLst/>
              <a:latin typeface="Bodoni MT" panose="02070603080606020203" pitchFamily="18" charset="0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>
                <a:solidFill>
                  <a:srgbClr val="81FEFF"/>
                </a:solidFill>
                <a:effectLst/>
                <a:latin typeface="Bodoni MT" panose="02070603080606020203" pitchFamily="18" charset="0"/>
              </a:rPr>
              <a:t>T is optimal arborescence on graph G, root r with weight function w’</a:t>
            </a:r>
            <a:endParaRPr lang="en-US" b="0">
              <a:solidFill>
                <a:srgbClr val="81FEFF"/>
              </a:solidFill>
              <a:effectLst/>
              <a:latin typeface="Bodoni MT" panose="02070603080606020203" pitchFamily="18" charset="0"/>
            </a:endParaRPr>
          </a:p>
          <a:p>
            <a:pPr marL="0" indent="0">
              <a:buNone/>
            </a:pPr>
            <a:br>
              <a:rPr lang="en-US">
                <a:solidFill>
                  <a:srgbClr val="81FEFF"/>
                </a:solidFill>
              </a:rPr>
            </a:br>
            <a:endParaRPr lang="en-IN" dirty="0">
              <a:solidFill>
                <a:srgbClr val="81FE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69AFD1-6640-6822-976F-3E9460B32D24}"/>
              </a:ext>
            </a:extLst>
          </p:cNvPr>
          <p:cNvSpPr/>
          <p:nvPr/>
        </p:nvSpPr>
        <p:spPr>
          <a:xfrm>
            <a:off x="6395512" y="926318"/>
            <a:ext cx="4847208" cy="4542327"/>
          </a:xfrm>
          <a:prstGeom prst="rect">
            <a:avLst/>
          </a:prstGeom>
          <a:noFill/>
          <a:ln>
            <a:solidFill>
              <a:srgbClr val="81FEF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542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fe776ce-1236-4fa6-b676-81c9d842abd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83B1D20237E4684AB65272141BD3F" ma:contentTypeVersion="12" ma:contentTypeDescription="Create a new document." ma:contentTypeScope="" ma:versionID="bd1c8fe33fb40a7639827cfe7aef81e4">
  <xsd:schema xmlns:xsd="http://www.w3.org/2001/XMLSchema" xmlns:xs="http://www.w3.org/2001/XMLSchema" xmlns:p="http://schemas.microsoft.com/office/2006/metadata/properties" xmlns:ns3="2fe776ce-1236-4fa6-b676-81c9d842abdc" targetNamespace="http://schemas.microsoft.com/office/2006/metadata/properties" ma:root="true" ma:fieldsID="46278b15458bc992dd6149a836d69ef8" ns3:_="">
    <xsd:import namespace="2fe776ce-1236-4fa6-b676-81c9d842ab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e776ce-1236-4fa6-b676-81c9d842ab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0B0773-1CA6-4219-9824-948ECE2081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A0D94B-AAD7-44FF-AE7D-175C206DB24F}">
  <ds:schemaRefs>
    <ds:schemaRef ds:uri="http://schemas.microsoft.com/office/2006/documentManagement/types"/>
    <ds:schemaRef ds:uri="http://purl.org/dc/elements/1.1/"/>
    <ds:schemaRef ds:uri="2fe776ce-1236-4fa6-b676-81c9d842abdc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B5CDC7D-67CD-4B10-B55D-4A1FAA5FF0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e776ce-1236-4fa6-b676-81c9d842ab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1373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Bodoni MT</vt:lpstr>
      <vt:lpstr>Tw Cen MT</vt:lpstr>
      <vt:lpstr>Circuit</vt:lpstr>
      <vt:lpstr>Solving Optimal Arborescence using Chu-Liu-Edmonds’ Algorithm</vt:lpstr>
      <vt:lpstr>PowerPoint Presentation</vt:lpstr>
      <vt:lpstr>Arborescence of a graph  </vt:lpstr>
      <vt:lpstr>THE PROBLEM  </vt:lpstr>
      <vt:lpstr>INTITUTION-1  </vt:lpstr>
      <vt:lpstr>PowerPoint Presentation</vt:lpstr>
      <vt:lpstr>INTITUTION-2  </vt:lpstr>
      <vt:lpstr>Two Possible cases:</vt:lpstr>
      <vt:lpstr>Step 1</vt:lpstr>
      <vt:lpstr>Step 2a</vt:lpstr>
      <vt:lpstr>Step 2B</vt:lpstr>
      <vt:lpstr>Step 3</vt:lpstr>
      <vt:lpstr>pSEUDOCODE FOR ALGORITHM</vt:lpstr>
      <vt:lpstr>RUN TIME ANALYSIS</vt:lpstr>
      <vt:lpstr>APPLICATIONS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Optimal Arborescence using Chu-Liu-Edmonds’ Algorithm</dc:title>
  <dc:creator>Aaquib Ahmad</dc:creator>
  <cp:lastModifiedBy>Aaquib Ahmad</cp:lastModifiedBy>
  <cp:revision>3</cp:revision>
  <dcterms:created xsi:type="dcterms:W3CDTF">2023-11-03T13:14:36Z</dcterms:created>
  <dcterms:modified xsi:type="dcterms:W3CDTF">2023-11-07T19:56:28Z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0x010100D0083B1D20237E4684AB65272141BD3F</vt:lpwstr>
  </property>
</Properties>
</file>