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495907"/>
            <a:ext cx="7341037" cy="833199"/>
          </a:xfrm>
          <a:prstGeom prst="rect">
            <a:avLst/>
          </a:prstGeom>
          <a:noFill/>
          <a:ln/>
        </p:spPr>
        <p:txBody>
          <a:bodyPr wrap="non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Intelligent Systems in AI</a:t>
            </a:r>
            <a:endParaRPr lang="en-US" sz="5249" dirty="0"/>
          </a:p>
        </p:txBody>
      </p:sp>
      <p:sp>
        <p:nvSpPr>
          <p:cNvPr id="5" name="Text 3"/>
          <p:cNvSpPr/>
          <p:nvPr/>
        </p:nvSpPr>
        <p:spPr>
          <a:xfrm>
            <a:off x="833199" y="3662363"/>
            <a:ext cx="7477601"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Artificial intelligence is changing the world. In this presentation, we'll explore how intelligent systems enhance these changes, the challenges and benefits in using them, and their future applications in various industries.</a:t>
            </a:r>
            <a:endParaRPr lang="en-US" sz="1750" dirty="0"/>
          </a:p>
        </p:txBody>
      </p:sp>
      <p:sp>
        <p:nvSpPr>
          <p:cNvPr id="6" name="Shape 4"/>
          <p:cNvSpPr/>
          <p:nvPr/>
        </p:nvSpPr>
        <p:spPr>
          <a:xfrm>
            <a:off x="833199" y="5333881"/>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840819" y="5341501"/>
            <a:ext cx="340162" cy="340162"/>
          </a:xfrm>
          <a:prstGeom prst="rect">
            <a:avLst/>
          </a:prstGeom>
        </p:spPr>
      </p:pic>
      <p:sp>
        <p:nvSpPr>
          <p:cNvPr id="8" name="Text 5"/>
          <p:cNvSpPr/>
          <p:nvPr/>
        </p:nvSpPr>
        <p:spPr>
          <a:xfrm>
            <a:off x="1299686" y="5339358"/>
            <a:ext cx="2132409" cy="388858"/>
          </a:xfrm>
          <a:prstGeom prst="rect">
            <a:avLst/>
          </a:prstGeom>
          <a:noFill/>
          <a:ln/>
        </p:spPr>
        <p:txBody>
          <a:bodyPr wrap="none" rtlCol="0" anchor="t"/>
          <a:lstStyle/>
          <a:p>
            <a:pPr algn="l" indent="0" marL="0">
              <a:lnSpc>
                <a:spcPts val="3062"/>
              </a:lnSpc>
              <a:buNone/>
            </a:pPr>
            <a:r>
              <a:rPr lang="en-US" sz="2187" b="1" spc="-35" kern="0" dirty="0">
                <a:solidFill>
                  <a:srgbClr val="272525"/>
                </a:solidFill>
                <a:latin typeface="Inter" pitchFamily="34" charset="0"/>
                <a:ea typeface="Inter" pitchFamily="34" charset="-122"/>
                <a:cs typeface="Inter" pitchFamily="34" charset="-120"/>
              </a:rPr>
              <a:t>by sawan kumar</a:t>
            </a:r>
            <a:endParaRPr lang="en-US" sz="2187" dirty="0"/>
          </a:p>
        </p:txBody>
      </p:sp>
      <p:pic>
        <p:nvPicPr>
          <p:cNvPr id="9"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037993" y="3678912"/>
            <a:ext cx="1006863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Introduction to Intelligent Systems in AI</a:t>
            </a:r>
            <a:endParaRPr lang="en-US" sz="4374" dirty="0"/>
          </a:p>
        </p:txBody>
      </p:sp>
      <p:sp>
        <p:nvSpPr>
          <p:cNvPr id="5" name="Text 3"/>
          <p:cNvSpPr/>
          <p:nvPr/>
        </p:nvSpPr>
        <p:spPr>
          <a:xfrm>
            <a:off x="2037993" y="4706541"/>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Intelligent systems, also known as cognitive computing, refers to an AI system equipped with advanced machine learning and reasoning abilities. These systems can understand, connect, and learn from data to automate a wide range of tasks, from detecting fraud to predicting future events.</a:t>
            </a:r>
            <a:endParaRPr lang="en-US" sz="1750" dirty="0"/>
          </a:p>
        </p:txBody>
      </p:sp>
      <p:pic>
        <p:nvPicPr>
          <p:cNvPr id="6" name="Image 0" descr="preencoded.png">    </p:cNvPr>
          <p:cNvPicPr>
            <a:picLocks noChangeAspect="1"/>
          </p:cNvPicPr>
          <p:nvPr/>
        </p:nvPicPr>
        <p:blipFill>
          <a:blip r:embed="rId1"/>
          <a:stretch>
            <a:fillRect/>
          </a:stretch>
        </p:blipFill>
        <p:spPr>
          <a:xfrm>
            <a:off x="0" y="0"/>
            <a:ext cx="14630400" cy="1222058"/>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9405104"/>
          </a:xfrm>
          <a:prstGeom prst="rect">
            <a:avLst/>
          </a:prstGeom>
          <a:solidFill>
            <a:srgbClr val="FFFFFF"/>
          </a:solidFill>
          <a:ln w="7620">
            <a:solidFill>
              <a:srgbClr val="E5E0DF"/>
            </a:solidFill>
            <a:prstDash val="solid"/>
          </a:ln>
        </p:spPr>
      </p:sp>
      <p:sp>
        <p:nvSpPr>
          <p:cNvPr id="4" name="Text 2"/>
          <p:cNvSpPr/>
          <p:nvPr/>
        </p:nvSpPr>
        <p:spPr>
          <a:xfrm>
            <a:off x="3621167" y="427673"/>
            <a:ext cx="7126486" cy="486013"/>
          </a:xfrm>
          <a:prstGeom prst="rect">
            <a:avLst/>
          </a:prstGeom>
          <a:noFill/>
          <a:ln/>
        </p:spPr>
        <p:txBody>
          <a:bodyPr wrap="none" rtlCol="0" anchor="t"/>
          <a:lstStyle/>
          <a:p>
            <a:pPr indent="0" marL="0">
              <a:lnSpc>
                <a:spcPts val="3827"/>
              </a:lnSpc>
              <a:buNone/>
            </a:pPr>
            <a:r>
              <a:rPr lang="en-US" sz="3062" b="1" spc="-92" kern="0" dirty="0">
                <a:solidFill>
                  <a:srgbClr val="000000"/>
                </a:solidFill>
                <a:latin typeface="Inter" pitchFamily="34" charset="0"/>
                <a:ea typeface="Inter" pitchFamily="34" charset="-122"/>
                <a:cs typeface="Inter" pitchFamily="34" charset="-120"/>
              </a:rPr>
              <a:t>Applications of Intelligent Systems in AI</a:t>
            </a:r>
            <a:endParaRPr lang="en-US" sz="3062" dirty="0"/>
          </a:p>
        </p:txBody>
      </p:sp>
      <p:pic>
        <p:nvPicPr>
          <p:cNvPr id="5" name="Image 0" descr="preencoded.png">    </p:cNvPr>
          <p:cNvPicPr>
            <a:picLocks noChangeAspect="1"/>
          </p:cNvPicPr>
          <p:nvPr/>
        </p:nvPicPr>
        <p:blipFill>
          <a:blip r:embed="rId1"/>
          <a:stretch>
            <a:fillRect/>
          </a:stretch>
        </p:blipFill>
        <p:spPr>
          <a:xfrm>
            <a:off x="3621167" y="1224677"/>
            <a:ext cx="2307193" cy="1425893"/>
          </a:xfrm>
          <a:prstGeom prst="rect">
            <a:avLst/>
          </a:prstGeom>
        </p:spPr>
      </p:pic>
      <p:sp>
        <p:nvSpPr>
          <p:cNvPr id="6" name="Text 3"/>
          <p:cNvSpPr/>
          <p:nvPr/>
        </p:nvSpPr>
        <p:spPr>
          <a:xfrm>
            <a:off x="3621167" y="2844879"/>
            <a:ext cx="1555313" cy="243007"/>
          </a:xfrm>
          <a:prstGeom prst="rect">
            <a:avLst/>
          </a:prstGeom>
          <a:noFill/>
          <a:ln/>
        </p:spPr>
        <p:txBody>
          <a:bodyPr wrap="none" rtlCol="0" anchor="t"/>
          <a:lstStyle/>
          <a:p>
            <a:pPr algn="l" indent="0" marL="0">
              <a:lnSpc>
                <a:spcPts val="1914"/>
              </a:lnSpc>
              <a:buNone/>
            </a:pPr>
            <a:r>
              <a:rPr lang="en-US" sz="1531" b="1" spc="-46" kern="0" dirty="0">
                <a:solidFill>
                  <a:srgbClr val="000000"/>
                </a:solidFill>
                <a:latin typeface="Inter" pitchFamily="34" charset="0"/>
                <a:ea typeface="Inter" pitchFamily="34" charset="-122"/>
                <a:cs typeface="Inter" pitchFamily="34" charset="-120"/>
              </a:rPr>
              <a:t>Transportation</a:t>
            </a:r>
            <a:endParaRPr lang="en-US" sz="1531" dirty="0"/>
          </a:p>
        </p:txBody>
      </p:sp>
      <p:sp>
        <p:nvSpPr>
          <p:cNvPr id="7" name="Text 4"/>
          <p:cNvSpPr/>
          <p:nvPr/>
        </p:nvSpPr>
        <p:spPr>
          <a:xfrm>
            <a:off x="3621167" y="3243382"/>
            <a:ext cx="2307193" cy="1243608"/>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Self-driving cars and drones equipped with AI systems can help reduce traffic congestion, optimize delivery routes, and improve public safety.</a:t>
            </a:r>
            <a:endParaRPr lang="en-US" sz="1225" dirty="0"/>
          </a:p>
        </p:txBody>
      </p:sp>
      <p:pic>
        <p:nvPicPr>
          <p:cNvPr id="8" name="Image 1" descr="preencoded.png">    </p:cNvPr>
          <p:cNvPicPr>
            <a:picLocks noChangeAspect="1"/>
          </p:cNvPicPr>
          <p:nvPr/>
        </p:nvPicPr>
        <p:blipFill>
          <a:blip r:embed="rId2"/>
          <a:stretch>
            <a:fillRect/>
          </a:stretch>
        </p:blipFill>
        <p:spPr>
          <a:xfrm>
            <a:off x="6161603" y="1224677"/>
            <a:ext cx="2307193" cy="1425893"/>
          </a:xfrm>
          <a:prstGeom prst="rect">
            <a:avLst/>
          </a:prstGeom>
        </p:spPr>
      </p:pic>
      <p:sp>
        <p:nvSpPr>
          <p:cNvPr id="9" name="Text 5"/>
          <p:cNvSpPr/>
          <p:nvPr/>
        </p:nvSpPr>
        <p:spPr>
          <a:xfrm>
            <a:off x="6161603" y="2844879"/>
            <a:ext cx="1555313" cy="243007"/>
          </a:xfrm>
          <a:prstGeom prst="rect">
            <a:avLst/>
          </a:prstGeom>
          <a:noFill/>
          <a:ln/>
        </p:spPr>
        <p:txBody>
          <a:bodyPr wrap="none" rtlCol="0" anchor="t"/>
          <a:lstStyle/>
          <a:p>
            <a:pPr algn="l" indent="0" marL="0">
              <a:lnSpc>
                <a:spcPts val="1914"/>
              </a:lnSpc>
              <a:buNone/>
            </a:pPr>
            <a:r>
              <a:rPr lang="en-US" sz="1531" b="1" spc="-46" kern="0" dirty="0">
                <a:solidFill>
                  <a:srgbClr val="000000"/>
                </a:solidFill>
                <a:latin typeface="Inter" pitchFamily="34" charset="0"/>
                <a:ea typeface="Inter" pitchFamily="34" charset="-122"/>
                <a:cs typeface="Inter" pitchFamily="34" charset="-120"/>
              </a:rPr>
              <a:t>Manufacturing</a:t>
            </a:r>
            <a:endParaRPr lang="en-US" sz="1531" dirty="0"/>
          </a:p>
        </p:txBody>
      </p:sp>
      <p:sp>
        <p:nvSpPr>
          <p:cNvPr id="10" name="Text 6"/>
          <p:cNvSpPr/>
          <p:nvPr/>
        </p:nvSpPr>
        <p:spPr>
          <a:xfrm>
            <a:off x="6161603" y="3243382"/>
            <a:ext cx="2307193" cy="1492329"/>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With the help of intelligent systems, robots can take on complex tasks such as quality checks, assembly, and material handling, thus optimizing production and lowering costs.</a:t>
            </a:r>
            <a:endParaRPr lang="en-US" sz="1225" dirty="0"/>
          </a:p>
        </p:txBody>
      </p:sp>
      <p:pic>
        <p:nvPicPr>
          <p:cNvPr id="11" name="Image 2" descr="preencoded.png">    </p:cNvPr>
          <p:cNvPicPr>
            <a:picLocks noChangeAspect="1"/>
          </p:cNvPicPr>
          <p:nvPr/>
        </p:nvPicPr>
        <p:blipFill>
          <a:blip r:embed="rId3"/>
          <a:stretch>
            <a:fillRect/>
          </a:stretch>
        </p:blipFill>
        <p:spPr>
          <a:xfrm>
            <a:off x="8702040" y="1224677"/>
            <a:ext cx="2307193" cy="1425893"/>
          </a:xfrm>
          <a:prstGeom prst="rect">
            <a:avLst/>
          </a:prstGeom>
        </p:spPr>
      </p:pic>
      <p:sp>
        <p:nvSpPr>
          <p:cNvPr id="12" name="Text 7"/>
          <p:cNvSpPr/>
          <p:nvPr/>
        </p:nvSpPr>
        <p:spPr>
          <a:xfrm>
            <a:off x="8702040" y="2844879"/>
            <a:ext cx="1555313" cy="243007"/>
          </a:xfrm>
          <a:prstGeom prst="rect">
            <a:avLst/>
          </a:prstGeom>
          <a:noFill/>
          <a:ln/>
        </p:spPr>
        <p:txBody>
          <a:bodyPr wrap="none" rtlCol="0" anchor="t"/>
          <a:lstStyle/>
          <a:p>
            <a:pPr algn="l" indent="0" marL="0">
              <a:lnSpc>
                <a:spcPts val="1914"/>
              </a:lnSpc>
              <a:buNone/>
            </a:pPr>
            <a:r>
              <a:rPr lang="en-US" sz="1531" b="1" spc="-46" kern="0" dirty="0">
                <a:solidFill>
                  <a:srgbClr val="000000"/>
                </a:solidFill>
                <a:latin typeface="Inter" pitchFamily="34" charset="0"/>
                <a:ea typeface="Inter" pitchFamily="34" charset="-122"/>
                <a:cs typeface="Inter" pitchFamily="34" charset="-120"/>
              </a:rPr>
              <a:t>Healthcare</a:t>
            </a:r>
            <a:endParaRPr lang="en-US" sz="1531" dirty="0"/>
          </a:p>
        </p:txBody>
      </p:sp>
      <p:sp>
        <p:nvSpPr>
          <p:cNvPr id="13" name="Text 8"/>
          <p:cNvSpPr/>
          <p:nvPr/>
        </p:nvSpPr>
        <p:spPr>
          <a:xfrm>
            <a:off x="8702040" y="3243382"/>
            <a:ext cx="2307193" cy="1741051"/>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Intelligent systems in healthcare can assist in the diagnosis of diseases, development of treatment plans, and management of patient data, improving patient outcomes and reducing costs.</a:t>
            </a:r>
            <a:endParaRPr lang="en-US" sz="1225" dirty="0"/>
          </a:p>
        </p:txBody>
      </p:sp>
      <p:pic>
        <p:nvPicPr>
          <p:cNvPr id="14" name="Image 3" descr="preencoded.png">    </p:cNvPr>
          <p:cNvPicPr>
            <a:picLocks noChangeAspect="1"/>
          </p:cNvPicPr>
          <p:nvPr/>
        </p:nvPicPr>
        <p:blipFill>
          <a:blip r:embed="rId4"/>
          <a:stretch>
            <a:fillRect/>
          </a:stretch>
        </p:blipFill>
        <p:spPr>
          <a:xfrm>
            <a:off x="3621167" y="5217676"/>
            <a:ext cx="2307193" cy="1425893"/>
          </a:xfrm>
          <a:prstGeom prst="rect">
            <a:avLst/>
          </a:prstGeom>
        </p:spPr>
      </p:pic>
      <p:sp>
        <p:nvSpPr>
          <p:cNvPr id="15" name="Text 9"/>
          <p:cNvSpPr/>
          <p:nvPr/>
        </p:nvSpPr>
        <p:spPr>
          <a:xfrm>
            <a:off x="3621167" y="6837878"/>
            <a:ext cx="1555313" cy="243007"/>
          </a:xfrm>
          <a:prstGeom prst="rect">
            <a:avLst/>
          </a:prstGeom>
          <a:noFill/>
          <a:ln/>
        </p:spPr>
        <p:txBody>
          <a:bodyPr wrap="none" rtlCol="0" anchor="t"/>
          <a:lstStyle/>
          <a:p>
            <a:pPr algn="l" indent="0" marL="0">
              <a:lnSpc>
                <a:spcPts val="1914"/>
              </a:lnSpc>
              <a:buNone/>
            </a:pPr>
            <a:r>
              <a:rPr lang="en-US" sz="1531" b="1" spc="-46" kern="0" dirty="0">
                <a:solidFill>
                  <a:srgbClr val="000000"/>
                </a:solidFill>
                <a:latin typeface="Inter" pitchFamily="34" charset="0"/>
                <a:ea typeface="Inter" pitchFamily="34" charset="-122"/>
                <a:cs typeface="Inter" pitchFamily="34" charset="-120"/>
              </a:rPr>
              <a:t>Finance</a:t>
            </a:r>
            <a:endParaRPr lang="en-US" sz="1531" dirty="0"/>
          </a:p>
        </p:txBody>
      </p:sp>
      <p:sp>
        <p:nvSpPr>
          <p:cNvPr id="16" name="Text 10"/>
          <p:cNvSpPr/>
          <p:nvPr/>
        </p:nvSpPr>
        <p:spPr>
          <a:xfrm>
            <a:off x="3621167" y="7236381"/>
            <a:ext cx="2307193" cy="1741051"/>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Intelligent systems can analyze large amounts of financial data to identify trends, risks, and opportunities, providing insights to clients and supporting financial decision-making processes.</a:t>
            </a:r>
            <a:endParaRPr lang="en-US" sz="1225"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037993" y="1339215"/>
            <a:ext cx="8516541"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Types of Intelligent Systems in AI</a:t>
            </a:r>
            <a:endParaRPr lang="en-US" sz="4374" dirty="0"/>
          </a:p>
        </p:txBody>
      </p:sp>
      <p:sp>
        <p:nvSpPr>
          <p:cNvPr id="5" name="Shape 3"/>
          <p:cNvSpPr/>
          <p:nvPr/>
        </p:nvSpPr>
        <p:spPr>
          <a:xfrm>
            <a:off x="2037993" y="2477929"/>
            <a:ext cx="5166122" cy="2095143"/>
          </a:xfrm>
          <a:prstGeom prst="roundRect">
            <a:avLst>
              <a:gd name="adj" fmla="val 2619"/>
            </a:avLst>
          </a:prstGeom>
          <a:solidFill>
            <a:srgbClr val="DADBF1"/>
          </a:solidFill>
          <a:ln w="7620">
            <a:solidFill>
              <a:srgbClr val="B5B7E3"/>
            </a:solidFill>
            <a:prstDash val="solid"/>
          </a:ln>
        </p:spPr>
      </p:sp>
      <p:sp>
        <p:nvSpPr>
          <p:cNvPr id="6" name="Text 4"/>
          <p:cNvSpPr/>
          <p:nvPr/>
        </p:nvSpPr>
        <p:spPr>
          <a:xfrm>
            <a:off x="2267783" y="2707719"/>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Expert Systems</a:t>
            </a:r>
            <a:endParaRPr lang="en-US" sz="2187" dirty="0"/>
          </a:p>
        </p:txBody>
      </p:sp>
      <p:sp>
        <p:nvSpPr>
          <p:cNvPr id="7" name="Text 5"/>
          <p:cNvSpPr/>
          <p:nvPr/>
        </p:nvSpPr>
        <p:spPr>
          <a:xfrm>
            <a:off x="2267783" y="3277076"/>
            <a:ext cx="470654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Used in engineering, medicine, and other fields, they mimic the decision-making abilities of a human expert.</a:t>
            </a:r>
            <a:endParaRPr lang="en-US" sz="1750" dirty="0"/>
          </a:p>
        </p:txBody>
      </p:sp>
      <p:sp>
        <p:nvSpPr>
          <p:cNvPr id="8" name="Shape 6"/>
          <p:cNvSpPr/>
          <p:nvPr/>
        </p:nvSpPr>
        <p:spPr>
          <a:xfrm>
            <a:off x="7426285" y="2477929"/>
            <a:ext cx="5166122" cy="2095143"/>
          </a:xfrm>
          <a:prstGeom prst="roundRect">
            <a:avLst>
              <a:gd name="adj" fmla="val 2619"/>
            </a:avLst>
          </a:prstGeom>
          <a:solidFill>
            <a:srgbClr val="DADBF1"/>
          </a:solidFill>
          <a:ln w="7620">
            <a:solidFill>
              <a:srgbClr val="B5B7E3"/>
            </a:solidFill>
            <a:prstDash val="solid"/>
          </a:ln>
        </p:spPr>
      </p:sp>
      <p:sp>
        <p:nvSpPr>
          <p:cNvPr id="9" name="Text 7"/>
          <p:cNvSpPr/>
          <p:nvPr/>
        </p:nvSpPr>
        <p:spPr>
          <a:xfrm>
            <a:off x="7656076" y="2707719"/>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Neural Networks</a:t>
            </a:r>
            <a:endParaRPr lang="en-US" sz="2187" dirty="0"/>
          </a:p>
        </p:txBody>
      </p:sp>
      <p:sp>
        <p:nvSpPr>
          <p:cNvPr id="10" name="Text 8"/>
          <p:cNvSpPr/>
          <p:nvPr/>
        </p:nvSpPr>
        <p:spPr>
          <a:xfrm>
            <a:off x="7656076" y="3277076"/>
            <a:ext cx="470654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Used in image and speech recognition, they simulate the workings of the human brain to identify patterns and classify data.</a:t>
            </a:r>
            <a:endParaRPr lang="en-US" sz="1750" dirty="0"/>
          </a:p>
        </p:txBody>
      </p:sp>
      <p:sp>
        <p:nvSpPr>
          <p:cNvPr id="11" name="Shape 9"/>
          <p:cNvSpPr/>
          <p:nvPr/>
        </p:nvSpPr>
        <p:spPr>
          <a:xfrm>
            <a:off x="2037993" y="4795242"/>
            <a:ext cx="5166122" cy="2095143"/>
          </a:xfrm>
          <a:prstGeom prst="roundRect">
            <a:avLst>
              <a:gd name="adj" fmla="val 2619"/>
            </a:avLst>
          </a:prstGeom>
          <a:solidFill>
            <a:srgbClr val="DADBF1"/>
          </a:solidFill>
          <a:ln w="7620">
            <a:solidFill>
              <a:srgbClr val="B5B7E3"/>
            </a:solidFill>
            <a:prstDash val="solid"/>
          </a:ln>
        </p:spPr>
      </p:sp>
      <p:sp>
        <p:nvSpPr>
          <p:cNvPr id="12" name="Text 10"/>
          <p:cNvSpPr/>
          <p:nvPr/>
        </p:nvSpPr>
        <p:spPr>
          <a:xfrm>
            <a:off x="2267783" y="5025033"/>
            <a:ext cx="2668786"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Fuzzy Logic Systems</a:t>
            </a:r>
            <a:endParaRPr lang="en-US" sz="2187" dirty="0"/>
          </a:p>
        </p:txBody>
      </p:sp>
      <p:sp>
        <p:nvSpPr>
          <p:cNvPr id="13" name="Text 11"/>
          <p:cNvSpPr/>
          <p:nvPr/>
        </p:nvSpPr>
        <p:spPr>
          <a:xfrm>
            <a:off x="2267783" y="5594390"/>
            <a:ext cx="470654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Used in control systems and decision-making, they can work with incomplete or uncertain data, making them ideal for complex scenarios.</a:t>
            </a:r>
            <a:endParaRPr lang="en-US" sz="1750" dirty="0"/>
          </a:p>
        </p:txBody>
      </p:sp>
      <p:sp>
        <p:nvSpPr>
          <p:cNvPr id="14" name="Shape 12"/>
          <p:cNvSpPr/>
          <p:nvPr/>
        </p:nvSpPr>
        <p:spPr>
          <a:xfrm>
            <a:off x="7426285" y="4795242"/>
            <a:ext cx="5166122" cy="2095143"/>
          </a:xfrm>
          <a:prstGeom prst="roundRect">
            <a:avLst>
              <a:gd name="adj" fmla="val 2619"/>
            </a:avLst>
          </a:prstGeom>
          <a:solidFill>
            <a:srgbClr val="DADBF1"/>
          </a:solidFill>
          <a:ln w="7620">
            <a:solidFill>
              <a:srgbClr val="B5B7E3"/>
            </a:solidFill>
            <a:prstDash val="solid"/>
          </a:ln>
        </p:spPr>
      </p:sp>
      <p:sp>
        <p:nvSpPr>
          <p:cNvPr id="15" name="Text 13"/>
          <p:cNvSpPr/>
          <p:nvPr/>
        </p:nvSpPr>
        <p:spPr>
          <a:xfrm>
            <a:off x="7656076" y="5025033"/>
            <a:ext cx="2471380"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Genetic Algorithms</a:t>
            </a:r>
            <a:endParaRPr lang="en-US" sz="2187" dirty="0"/>
          </a:p>
        </p:txBody>
      </p:sp>
      <p:sp>
        <p:nvSpPr>
          <p:cNvPr id="16" name="Text 14"/>
          <p:cNvSpPr/>
          <p:nvPr/>
        </p:nvSpPr>
        <p:spPr>
          <a:xfrm>
            <a:off x="7656076" y="5594390"/>
            <a:ext cx="470654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Used in optimization problems, they mimic natural selection to find solutions that meet specific criteria, evolving over time.</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100739" y="604957"/>
            <a:ext cx="10428923" cy="1372076"/>
          </a:xfrm>
          <a:prstGeom prst="rect">
            <a:avLst/>
          </a:prstGeom>
          <a:noFill/>
          <a:ln/>
        </p:spPr>
        <p:txBody>
          <a:bodyPr wrap="square" rtlCol="0" anchor="t"/>
          <a:lstStyle/>
          <a:p>
            <a:pPr indent="0" marL="0">
              <a:lnSpc>
                <a:spcPts val="5402"/>
              </a:lnSpc>
              <a:buNone/>
            </a:pPr>
            <a:r>
              <a:rPr lang="en-US" sz="4322" b="1" spc="-130" kern="0" dirty="0">
                <a:solidFill>
                  <a:srgbClr val="000000"/>
                </a:solidFill>
                <a:latin typeface="Inter" pitchFamily="34" charset="0"/>
                <a:ea typeface="Inter" pitchFamily="34" charset="-122"/>
                <a:cs typeface="Inter" pitchFamily="34" charset="-120"/>
              </a:rPr>
              <a:t>Advantages of Using Intelligent Systems in AI</a:t>
            </a:r>
            <a:endParaRPr lang="en-US" sz="4322" dirty="0"/>
          </a:p>
        </p:txBody>
      </p:sp>
      <p:sp>
        <p:nvSpPr>
          <p:cNvPr id="5" name="Shape 3"/>
          <p:cNvSpPr/>
          <p:nvPr/>
        </p:nvSpPr>
        <p:spPr>
          <a:xfrm>
            <a:off x="7293293" y="2416135"/>
            <a:ext cx="43815" cy="5208508"/>
          </a:xfrm>
          <a:prstGeom prst="rect">
            <a:avLst/>
          </a:prstGeom>
          <a:solidFill>
            <a:srgbClr val="B5B7E3"/>
          </a:solidFill>
          <a:ln/>
        </p:spPr>
      </p:sp>
      <p:sp>
        <p:nvSpPr>
          <p:cNvPr id="6" name="Shape 4"/>
          <p:cNvSpPr/>
          <p:nvPr/>
        </p:nvSpPr>
        <p:spPr>
          <a:xfrm>
            <a:off x="7562195" y="2812613"/>
            <a:ext cx="768429" cy="43815"/>
          </a:xfrm>
          <a:prstGeom prst="rect">
            <a:avLst/>
          </a:prstGeom>
          <a:solidFill>
            <a:srgbClr val="B5B7E3"/>
          </a:solidFill>
          <a:ln/>
        </p:spPr>
      </p:sp>
      <p:sp>
        <p:nvSpPr>
          <p:cNvPr id="7" name="Shape 5"/>
          <p:cNvSpPr/>
          <p:nvPr/>
        </p:nvSpPr>
        <p:spPr>
          <a:xfrm>
            <a:off x="7068205" y="2587585"/>
            <a:ext cx="493990" cy="493990"/>
          </a:xfrm>
          <a:prstGeom prst="roundRect">
            <a:avLst>
              <a:gd name="adj" fmla="val 11106"/>
            </a:avLst>
          </a:prstGeom>
          <a:solidFill>
            <a:srgbClr val="DADBF1"/>
          </a:solidFill>
          <a:ln w="7620">
            <a:solidFill>
              <a:srgbClr val="B5B7E3"/>
            </a:solidFill>
            <a:prstDash val="solid"/>
          </a:ln>
        </p:spPr>
      </p:sp>
      <p:sp>
        <p:nvSpPr>
          <p:cNvPr id="8" name="Text 6"/>
          <p:cNvSpPr/>
          <p:nvPr/>
        </p:nvSpPr>
        <p:spPr>
          <a:xfrm>
            <a:off x="7233464" y="2628781"/>
            <a:ext cx="163354" cy="411599"/>
          </a:xfrm>
          <a:prstGeom prst="rect">
            <a:avLst/>
          </a:prstGeom>
          <a:noFill/>
          <a:ln/>
        </p:spPr>
        <p:txBody>
          <a:bodyPr wrap="none" rtlCol="0" anchor="t"/>
          <a:lstStyle/>
          <a:p>
            <a:pPr algn="ctr" indent="0" marL="0">
              <a:lnSpc>
                <a:spcPts val="3241"/>
              </a:lnSpc>
              <a:buNone/>
            </a:pPr>
            <a:r>
              <a:rPr lang="en-US" sz="2593" b="1" spc="-35" kern="0" dirty="0">
                <a:solidFill>
                  <a:srgbClr val="272525"/>
                </a:solidFill>
                <a:latin typeface="Inter" pitchFamily="34" charset="0"/>
                <a:ea typeface="Inter" pitchFamily="34" charset="-122"/>
                <a:cs typeface="Inter" pitchFamily="34" charset="-120"/>
              </a:rPr>
              <a:t>1</a:t>
            </a:r>
            <a:endParaRPr lang="en-US" sz="2593" dirty="0"/>
          </a:p>
        </p:txBody>
      </p:sp>
      <p:sp>
        <p:nvSpPr>
          <p:cNvPr id="9" name="Text 7"/>
          <p:cNvSpPr/>
          <p:nvPr/>
        </p:nvSpPr>
        <p:spPr>
          <a:xfrm>
            <a:off x="8522732" y="2635687"/>
            <a:ext cx="2563297" cy="343019"/>
          </a:xfrm>
          <a:prstGeom prst="rect">
            <a:avLst/>
          </a:prstGeom>
          <a:noFill/>
          <a:ln/>
        </p:spPr>
        <p:txBody>
          <a:bodyPr wrap="none" rtlCol="0" anchor="t"/>
          <a:lstStyle/>
          <a:p>
            <a:pPr algn="l" indent="0" marL="0">
              <a:lnSpc>
                <a:spcPts val="2701"/>
              </a:lnSpc>
              <a:buNone/>
            </a:pPr>
            <a:r>
              <a:rPr lang="en-US" sz="2161" b="1" spc="-65" kern="0" dirty="0">
                <a:solidFill>
                  <a:srgbClr val="272525"/>
                </a:solidFill>
                <a:latin typeface="Inter" pitchFamily="34" charset="0"/>
                <a:ea typeface="Inter" pitchFamily="34" charset="-122"/>
                <a:cs typeface="Inter" pitchFamily="34" charset="-120"/>
              </a:rPr>
              <a:t>Increased Efficiency</a:t>
            </a:r>
            <a:endParaRPr lang="en-US" sz="2161" dirty="0"/>
          </a:p>
        </p:txBody>
      </p:sp>
      <p:sp>
        <p:nvSpPr>
          <p:cNvPr id="10" name="Text 8"/>
          <p:cNvSpPr/>
          <p:nvPr/>
        </p:nvSpPr>
        <p:spPr>
          <a:xfrm>
            <a:off x="8522732" y="3198257"/>
            <a:ext cx="4006929" cy="1404938"/>
          </a:xfrm>
          <a:prstGeom prst="rect">
            <a:avLst/>
          </a:prstGeom>
          <a:noFill/>
          <a:ln/>
        </p:spPr>
        <p:txBody>
          <a:bodyPr wrap="square" rtlCol="0" anchor="t"/>
          <a:lstStyle/>
          <a:p>
            <a:pPr algn="l" indent="0" marL="0">
              <a:lnSpc>
                <a:spcPts val="2766"/>
              </a:lnSpc>
              <a:buNone/>
            </a:pPr>
            <a:r>
              <a:rPr lang="en-US" sz="1729" spc="-35" kern="0" dirty="0">
                <a:solidFill>
                  <a:srgbClr val="272525"/>
                </a:solidFill>
                <a:latin typeface="Inter" pitchFamily="34" charset="0"/>
                <a:ea typeface="Inter" pitchFamily="34" charset="-122"/>
                <a:cs typeface="Inter" pitchFamily="34" charset="-120"/>
              </a:rPr>
              <a:t>Intelligent systems can process data and automate tasks faster and more accurately than humans, allowing organizations to save time and money.</a:t>
            </a:r>
            <a:endParaRPr lang="en-US" sz="1729" dirty="0"/>
          </a:p>
        </p:txBody>
      </p:sp>
      <p:sp>
        <p:nvSpPr>
          <p:cNvPr id="11" name="Shape 9"/>
          <p:cNvSpPr/>
          <p:nvPr/>
        </p:nvSpPr>
        <p:spPr>
          <a:xfrm>
            <a:off x="6299775" y="3910370"/>
            <a:ext cx="768429" cy="43815"/>
          </a:xfrm>
          <a:prstGeom prst="rect">
            <a:avLst/>
          </a:prstGeom>
          <a:solidFill>
            <a:srgbClr val="B5B7E3"/>
          </a:solidFill>
          <a:ln/>
        </p:spPr>
      </p:sp>
      <p:sp>
        <p:nvSpPr>
          <p:cNvPr id="12" name="Shape 10"/>
          <p:cNvSpPr/>
          <p:nvPr/>
        </p:nvSpPr>
        <p:spPr>
          <a:xfrm>
            <a:off x="7068205" y="3685342"/>
            <a:ext cx="493990" cy="493990"/>
          </a:xfrm>
          <a:prstGeom prst="roundRect">
            <a:avLst>
              <a:gd name="adj" fmla="val 11106"/>
            </a:avLst>
          </a:prstGeom>
          <a:solidFill>
            <a:srgbClr val="DADBF1"/>
          </a:solidFill>
          <a:ln w="7620">
            <a:solidFill>
              <a:srgbClr val="B5B7E3"/>
            </a:solidFill>
            <a:prstDash val="solid"/>
          </a:ln>
        </p:spPr>
      </p:sp>
      <p:sp>
        <p:nvSpPr>
          <p:cNvPr id="13" name="Text 11"/>
          <p:cNvSpPr/>
          <p:nvPr/>
        </p:nvSpPr>
        <p:spPr>
          <a:xfrm>
            <a:off x="7214414" y="3726537"/>
            <a:ext cx="201454" cy="411599"/>
          </a:xfrm>
          <a:prstGeom prst="rect">
            <a:avLst/>
          </a:prstGeom>
          <a:noFill/>
          <a:ln/>
        </p:spPr>
        <p:txBody>
          <a:bodyPr wrap="none" rtlCol="0" anchor="t"/>
          <a:lstStyle/>
          <a:p>
            <a:pPr algn="ctr" indent="0" marL="0">
              <a:lnSpc>
                <a:spcPts val="3241"/>
              </a:lnSpc>
              <a:buNone/>
            </a:pPr>
            <a:r>
              <a:rPr lang="en-US" sz="2593" b="1" spc="-35" kern="0" dirty="0">
                <a:solidFill>
                  <a:srgbClr val="272525"/>
                </a:solidFill>
                <a:latin typeface="Inter" pitchFamily="34" charset="0"/>
                <a:ea typeface="Inter" pitchFamily="34" charset="-122"/>
                <a:cs typeface="Inter" pitchFamily="34" charset="-120"/>
              </a:rPr>
              <a:t>2</a:t>
            </a:r>
            <a:endParaRPr lang="en-US" sz="2593" dirty="0"/>
          </a:p>
        </p:txBody>
      </p:sp>
      <p:sp>
        <p:nvSpPr>
          <p:cNvPr id="14" name="Text 12"/>
          <p:cNvSpPr/>
          <p:nvPr/>
        </p:nvSpPr>
        <p:spPr>
          <a:xfrm>
            <a:off x="3156942" y="3733443"/>
            <a:ext cx="2950726" cy="343019"/>
          </a:xfrm>
          <a:prstGeom prst="rect">
            <a:avLst/>
          </a:prstGeom>
          <a:noFill/>
          <a:ln/>
        </p:spPr>
        <p:txBody>
          <a:bodyPr wrap="none" rtlCol="0" anchor="t"/>
          <a:lstStyle/>
          <a:p>
            <a:pPr algn="r" indent="0" marL="0">
              <a:lnSpc>
                <a:spcPts val="2701"/>
              </a:lnSpc>
              <a:buNone/>
            </a:pPr>
            <a:r>
              <a:rPr lang="en-US" sz="2161" b="1" spc="-65" kern="0" dirty="0">
                <a:solidFill>
                  <a:srgbClr val="272525"/>
                </a:solidFill>
                <a:latin typeface="Inter" pitchFamily="34" charset="0"/>
                <a:ea typeface="Inter" pitchFamily="34" charset="-122"/>
                <a:cs typeface="Inter" pitchFamily="34" charset="-120"/>
              </a:rPr>
              <a:t>Better Decision-Making</a:t>
            </a:r>
            <a:endParaRPr lang="en-US" sz="2161" dirty="0"/>
          </a:p>
        </p:txBody>
      </p:sp>
      <p:sp>
        <p:nvSpPr>
          <p:cNvPr id="15" name="Text 13"/>
          <p:cNvSpPr/>
          <p:nvPr/>
        </p:nvSpPr>
        <p:spPr>
          <a:xfrm>
            <a:off x="2100739" y="4296013"/>
            <a:ext cx="4006929" cy="1756172"/>
          </a:xfrm>
          <a:prstGeom prst="rect">
            <a:avLst/>
          </a:prstGeom>
          <a:noFill/>
          <a:ln/>
        </p:spPr>
        <p:txBody>
          <a:bodyPr wrap="square" rtlCol="0" anchor="t"/>
          <a:lstStyle/>
          <a:p>
            <a:pPr algn="r" indent="0" marL="0">
              <a:lnSpc>
                <a:spcPts val="2766"/>
              </a:lnSpc>
              <a:buNone/>
            </a:pPr>
            <a:r>
              <a:rPr lang="en-US" sz="1729" spc="-35" kern="0" dirty="0">
                <a:solidFill>
                  <a:srgbClr val="272525"/>
                </a:solidFill>
                <a:latin typeface="Inter" pitchFamily="34" charset="0"/>
                <a:ea typeface="Inter" pitchFamily="34" charset="-122"/>
                <a:cs typeface="Inter" pitchFamily="34" charset="-120"/>
              </a:rPr>
              <a:t>Intelligent systems can analyze vast amounts of complex data and provide insights that humans may not be able to see, supporting informed decision-making processes.</a:t>
            </a:r>
            <a:endParaRPr lang="en-US" sz="1729" dirty="0"/>
          </a:p>
        </p:txBody>
      </p:sp>
      <p:sp>
        <p:nvSpPr>
          <p:cNvPr id="16" name="Shape 14"/>
          <p:cNvSpPr/>
          <p:nvPr/>
        </p:nvSpPr>
        <p:spPr>
          <a:xfrm>
            <a:off x="7562195" y="5438775"/>
            <a:ext cx="768429" cy="43815"/>
          </a:xfrm>
          <a:prstGeom prst="rect">
            <a:avLst/>
          </a:prstGeom>
          <a:solidFill>
            <a:srgbClr val="B5B7E3"/>
          </a:solidFill>
          <a:ln/>
        </p:spPr>
      </p:sp>
      <p:sp>
        <p:nvSpPr>
          <p:cNvPr id="17" name="Shape 15"/>
          <p:cNvSpPr/>
          <p:nvPr/>
        </p:nvSpPr>
        <p:spPr>
          <a:xfrm>
            <a:off x="7068205" y="5213747"/>
            <a:ext cx="493990" cy="493990"/>
          </a:xfrm>
          <a:prstGeom prst="roundRect">
            <a:avLst>
              <a:gd name="adj" fmla="val 11106"/>
            </a:avLst>
          </a:prstGeom>
          <a:solidFill>
            <a:srgbClr val="DADBF1"/>
          </a:solidFill>
          <a:ln w="7620">
            <a:solidFill>
              <a:srgbClr val="B5B7E3"/>
            </a:solidFill>
            <a:prstDash val="solid"/>
          </a:ln>
        </p:spPr>
      </p:sp>
      <p:sp>
        <p:nvSpPr>
          <p:cNvPr id="18" name="Text 16"/>
          <p:cNvSpPr/>
          <p:nvPr/>
        </p:nvSpPr>
        <p:spPr>
          <a:xfrm>
            <a:off x="7210604" y="5254943"/>
            <a:ext cx="209074" cy="411599"/>
          </a:xfrm>
          <a:prstGeom prst="rect">
            <a:avLst/>
          </a:prstGeom>
          <a:noFill/>
          <a:ln/>
        </p:spPr>
        <p:txBody>
          <a:bodyPr wrap="none" rtlCol="0" anchor="t"/>
          <a:lstStyle/>
          <a:p>
            <a:pPr algn="ctr" indent="0" marL="0">
              <a:lnSpc>
                <a:spcPts val="3241"/>
              </a:lnSpc>
              <a:buNone/>
            </a:pPr>
            <a:r>
              <a:rPr lang="en-US" sz="2593" b="1" spc="-35" kern="0" dirty="0">
                <a:solidFill>
                  <a:srgbClr val="272525"/>
                </a:solidFill>
                <a:latin typeface="Inter" pitchFamily="34" charset="0"/>
                <a:ea typeface="Inter" pitchFamily="34" charset="-122"/>
                <a:cs typeface="Inter" pitchFamily="34" charset="-120"/>
              </a:rPr>
              <a:t>3</a:t>
            </a:r>
            <a:endParaRPr lang="en-US" sz="2593" dirty="0"/>
          </a:p>
        </p:txBody>
      </p:sp>
      <p:sp>
        <p:nvSpPr>
          <p:cNvPr id="19" name="Text 17"/>
          <p:cNvSpPr/>
          <p:nvPr/>
        </p:nvSpPr>
        <p:spPr>
          <a:xfrm>
            <a:off x="8522732" y="5261848"/>
            <a:ext cx="3945255" cy="343019"/>
          </a:xfrm>
          <a:prstGeom prst="rect">
            <a:avLst/>
          </a:prstGeom>
          <a:noFill/>
          <a:ln/>
        </p:spPr>
        <p:txBody>
          <a:bodyPr wrap="none" rtlCol="0" anchor="t"/>
          <a:lstStyle/>
          <a:p>
            <a:pPr algn="l" indent="0" marL="0">
              <a:lnSpc>
                <a:spcPts val="2701"/>
              </a:lnSpc>
              <a:buNone/>
            </a:pPr>
            <a:r>
              <a:rPr lang="en-US" sz="2161" b="1" spc="-65" kern="0" dirty="0">
                <a:solidFill>
                  <a:srgbClr val="272525"/>
                </a:solidFill>
                <a:latin typeface="Inter" pitchFamily="34" charset="0"/>
                <a:ea typeface="Inter" pitchFamily="34" charset="-122"/>
                <a:cs typeface="Inter" pitchFamily="34" charset="-120"/>
              </a:rPr>
              <a:t>Improved Customer Experience</a:t>
            </a:r>
            <a:endParaRPr lang="en-US" sz="2161" dirty="0"/>
          </a:p>
        </p:txBody>
      </p:sp>
      <p:sp>
        <p:nvSpPr>
          <p:cNvPr id="20" name="Text 18"/>
          <p:cNvSpPr/>
          <p:nvPr/>
        </p:nvSpPr>
        <p:spPr>
          <a:xfrm>
            <a:off x="8522732" y="5824418"/>
            <a:ext cx="4006929" cy="1404938"/>
          </a:xfrm>
          <a:prstGeom prst="rect">
            <a:avLst/>
          </a:prstGeom>
          <a:noFill/>
          <a:ln/>
        </p:spPr>
        <p:txBody>
          <a:bodyPr wrap="square" rtlCol="0" anchor="t"/>
          <a:lstStyle/>
          <a:p>
            <a:pPr algn="l" indent="0" marL="0">
              <a:lnSpc>
                <a:spcPts val="2766"/>
              </a:lnSpc>
              <a:buNone/>
            </a:pPr>
            <a:r>
              <a:rPr lang="en-US" sz="1729" spc="-35" kern="0" dirty="0">
                <a:solidFill>
                  <a:srgbClr val="272525"/>
                </a:solidFill>
                <a:latin typeface="Inter" pitchFamily="34" charset="0"/>
                <a:ea typeface="Inter" pitchFamily="34" charset="-122"/>
                <a:cs typeface="Inter" pitchFamily="34" charset="-120"/>
              </a:rPr>
              <a:t>Intelligent systems can personalize and enhance customer interactions, providing better service and building customer loyalty.</a:t>
            </a:r>
            <a:endParaRPr lang="en-US" sz="1729"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162056" y="596979"/>
            <a:ext cx="10306288" cy="1356122"/>
          </a:xfrm>
          <a:prstGeom prst="rect">
            <a:avLst/>
          </a:prstGeom>
          <a:noFill/>
          <a:ln/>
        </p:spPr>
        <p:txBody>
          <a:bodyPr wrap="square" rtlCol="0" anchor="t"/>
          <a:lstStyle/>
          <a:p>
            <a:pPr indent="0" marL="0">
              <a:lnSpc>
                <a:spcPts val="5339"/>
              </a:lnSpc>
              <a:buNone/>
            </a:pPr>
            <a:r>
              <a:rPr lang="en-US" sz="4271" b="1" spc="-128" kern="0" dirty="0">
                <a:solidFill>
                  <a:srgbClr val="000000"/>
                </a:solidFill>
                <a:latin typeface="Inter" pitchFamily="34" charset="0"/>
                <a:ea typeface="Inter" pitchFamily="34" charset="-122"/>
                <a:cs typeface="Inter" pitchFamily="34" charset="-120"/>
              </a:rPr>
              <a:t>Challenges of Using Intelligent Systems in AI</a:t>
            </a:r>
            <a:endParaRPr lang="en-US" sz="4271" dirty="0"/>
          </a:p>
        </p:txBody>
      </p:sp>
      <p:pic>
        <p:nvPicPr>
          <p:cNvPr id="5" name="Image 0" descr="preencoded.png">    </p:cNvPr>
          <p:cNvPicPr>
            <a:picLocks noChangeAspect="1"/>
          </p:cNvPicPr>
          <p:nvPr/>
        </p:nvPicPr>
        <p:blipFill>
          <a:blip r:embed="rId1"/>
          <a:stretch>
            <a:fillRect/>
          </a:stretch>
        </p:blipFill>
        <p:spPr>
          <a:xfrm>
            <a:off x="2162056" y="2386965"/>
            <a:ext cx="3218498" cy="1989177"/>
          </a:xfrm>
          <a:prstGeom prst="rect">
            <a:avLst/>
          </a:prstGeom>
        </p:spPr>
      </p:pic>
      <p:sp>
        <p:nvSpPr>
          <p:cNvPr id="6" name="Text 3"/>
          <p:cNvSpPr/>
          <p:nvPr/>
        </p:nvSpPr>
        <p:spPr>
          <a:xfrm>
            <a:off x="2162056" y="4647248"/>
            <a:ext cx="2169676" cy="338971"/>
          </a:xfrm>
          <a:prstGeom prst="rect">
            <a:avLst/>
          </a:prstGeom>
          <a:noFill/>
          <a:ln/>
        </p:spPr>
        <p:txBody>
          <a:bodyPr wrap="none" rtlCol="0" anchor="t"/>
          <a:lstStyle/>
          <a:p>
            <a:pPr algn="l" indent="0" marL="0">
              <a:lnSpc>
                <a:spcPts val="2669"/>
              </a:lnSpc>
              <a:buNone/>
            </a:pPr>
            <a:r>
              <a:rPr lang="en-US" sz="2136" b="1" spc="-64" kern="0" dirty="0">
                <a:solidFill>
                  <a:srgbClr val="000000"/>
                </a:solidFill>
                <a:latin typeface="Inter" pitchFamily="34" charset="0"/>
                <a:ea typeface="Inter" pitchFamily="34" charset="-122"/>
                <a:cs typeface="Inter" pitchFamily="34" charset="-120"/>
              </a:rPr>
              <a:t>Regulation</a:t>
            </a:r>
            <a:endParaRPr lang="en-US" sz="2136" dirty="0"/>
          </a:p>
        </p:txBody>
      </p:sp>
      <p:sp>
        <p:nvSpPr>
          <p:cNvPr id="7" name="Text 4"/>
          <p:cNvSpPr/>
          <p:nvPr/>
        </p:nvSpPr>
        <p:spPr>
          <a:xfrm>
            <a:off x="2162056" y="5203150"/>
            <a:ext cx="3218498" cy="2429470"/>
          </a:xfrm>
          <a:prstGeom prst="rect">
            <a:avLst/>
          </a:prstGeom>
          <a:noFill/>
          <a:ln/>
        </p:spPr>
        <p:txBody>
          <a:bodyPr wrap="square" rtlCol="0" anchor="t"/>
          <a:lstStyle/>
          <a:p>
            <a:pPr algn="l" indent="0" marL="0">
              <a:lnSpc>
                <a:spcPts val="2734"/>
              </a:lnSpc>
              <a:buNone/>
            </a:pPr>
            <a:r>
              <a:rPr lang="en-US" sz="1708" spc="-34" kern="0" dirty="0">
                <a:solidFill>
                  <a:srgbClr val="272525"/>
                </a:solidFill>
                <a:latin typeface="Inter" pitchFamily="34" charset="0"/>
                <a:ea typeface="Inter" pitchFamily="34" charset="-122"/>
                <a:cs typeface="Inter" pitchFamily="34" charset="-120"/>
              </a:rPr>
              <a:t>Ethical and legal considerations surrounding intelligent systems, including accountability, transparency, and bias, must be addressed to ensure the development and deployment of safe and fair systems.</a:t>
            </a:r>
            <a:endParaRPr lang="en-US" sz="1708" dirty="0"/>
          </a:p>
        </p:txBody>
      </p:sp>
      <p:pic>
        <p:nvPicPr>
          <p:cNvPr id="8" name="Image 1" descr="preencoded.png">    </p:cNvPr>
          <p:cNvPicPr>
            <a:picLocks noChangeAspect="1"/>
          </p:cNvPicPr>
          <p:nvPr/>
        </p:nvPicPr>
        <p:blipFill>
          <a:blip r:embed="rId2"/>
          <a:stretch>
            <a:fillRect/>
          </a:stretch>
        </p:blipFill>
        <p:spPr>
          <a:xfrm>
            <a:off x="5705951" y="2386965"/>
            <a:ext cx="3218498" cy="1989177"/>
          </a:xfrm>
          <a:prstGeom prst="rect">
            <a:avLst/>
          </a:prstGeom>
        </p:spPr>
      </p:pic>
      <p:sp>
        <p:nvSpPr>
          <p:cNvPr id="9" name="Text 5"/>
          <p:cNvSpPr/>
          <p:nvPr/>
        </p:nvSpPr>
        <p:spPr>
          <a:xfrm>
            <a:off x="5705951" y="4647248"/>
            <a:ext cx="2293501" cy="338971"/>
          </a:xfrm>
          <a:prstGeom prst="rect">
            <a:avLst/>
          </a:prstGeom>
          <a:noFill/>
          <a:ln/>
        </p:spPr>
        <p:txBody>
          <a:bodyPr wrap="none" rtlCol="0" anchor="t"/>
          <a:lstStyle/>
          <a:p>
            <a:pPr algn="l" indent="0" marL="0">
              <a:lnSpc>
                <a:spcPts val="2669"/>
              </a:lnSpc>
              <a:buNone/>
            </a:pPr>
            <a:r>
              <a:rPr lang="en-US" sz="2136" b="1" spc="-64" kern="0" dirty="0">
                <a:solidFill>
                  <a:srgbClr val="000000"/>
                </a:solidFill>
                <a:latin typeface="Inter" pitchFamily="34" charset="0"/>
                <a:ea typeface="Inter" pitchFamily="34" charset="-122"/>
                <a:cs typeface="Inter" pitchFamily="34" charset="-120"/>
              </a:rPr>
              <a:t>Data Management</a:t>
            </a:r>
            <a:endParaRPr lang="en-US" sz="2136" dirty="0"/>
          </a:p>
        </p:txBody>
      </p:sp>
      <p:sp>
        <p:nvSpPr>
          <p:cNvPr id="10" name="Text 6"/>
          <p:cNvSpPr/>
          <p:nvPr/>
        </p:nvSpPr>
        <p:spPr>
          <a:xfrm>
            <a:off x="5705951" y="5203150"/>
            <a:ext cx="3218498" cy="2082403"/>
          </a:xfrm>
          <a:prstGeom prst="rect">
            <a:avLst/>
          </a:prstGeom>
          <a:noFill/>
          <a:ln/>
        </p:spPr>
        <p:txBody>
          <a:bodyPr wrap="square" rtlCol="0" anchor="t"/>
          <a:lstStyle/>
          <a:p>
            <a:pPr algn="l" indent="0" marL="0">
              <a:lnSpc>
                <a:spcPts val="2734"/>
              </a:lnSpc>
              <a:buNone/>
            </a:pPr>
            <a:r>
              <a:rPr lang="en-US" sz="1708" spc="-34" kern="0" dirty="0">
                <a:solidFill>
                  <a:srgbClr val="272525"/>
                </a:solidFill>
                <a:latin typeface="Inter" pitchFamily="34" charset="0"/>
                <a:ea typeface="Inter" pitchFamily="34" charset="-122"/>
                <a:cs typeface="Inter" pitchFamily="34" charset="-120"/>
              </a:rPr>
              <a:t>Intelligent systems require vast amounts of data to learn, but managing and processing this data requires significant resources, specialized skills, and secure infrastructure.</a:t>
            </a:r>
            <a:endParaRPr lang="en-US" sz="1708" dirty="0"/>
          </a:p>
        </p:txBody>
      </p:sp>
      <p:pic>
        <p:nvPicPr>
          <p:cNvPr id="11" name="Image 2" descr="preencoded.png">    </p:cNvPr>
          <p:cNvPicPr>
            <a:picLocks noChangeAspect="1"/>
          </p:cNvPicPr>
          <p:nvPr/>
        </p:nvPicPr>
        <p:blipFill>
          <a:blip r:embed="rId3"/>
          <a:stretch>
            <a:fillRect/>
          </a:stretch>
        </p:blipFill>
        <p:spPr>
          <a:xfrm>
            <a:off x="9249847" y="2386965"/>
            <a:ext cx="3218498" cy="1989177"/>
          </a:xfrm>
          <a:prstGeom prst="rect">
            <a:avLst/>
          </a:prstGeom>
        </p:spPr>
      </p:pic>
      <p:sp>
        <p:nvSpPr>
          <p:cNvPr id="12" name="Text 7"/>
          <p:cNvSpPr/>
          <p:nvPr/>
        </p:nvSpPr>
        <p:spPr>
          <a:xfrm>
            <a:off x="9249847" y="4647248"/>
            <a:ext cx="3074789" cy="338971"/>
          </a:xfrm>
          <a:prstGeom prst="rect">
            <a:avLst/>
          </a:prstGeom>
          <a:noFill/>
          <a:ln/>
        </p:spPr>
        <p:txBody>
          <a:bodyPr wrap="none" rtlCol="0" anchor="t"/>
          <a:lstStyle/>
          <a:p>
            <a:pPr algn="l" indent="0" marL="0">
              <a:lnSpc>
                <a:spcPts val="2669"/>
              </a:lnSpc>
              <a:buNone/>
            </a:pPr>
            <a:r>
              <a:rPr lang="en-US" sz="2136" b="1" spc="-64" kern="0" dirty="0">
                <a:solidFill>
                  <a:srgbClr val="000000"/>
                </a:solidFill>
                <a:latin typeface="Inter" pitchFamily="34" charset="0"/>
                <a:ea typeface="Inter" pitchFamily="34" charset="-122"/>
                <a:cs typeface="Inter" pitchFamily="34" charset="-120"/>
              </a:rPr>
              <a:t>Workforce Displacement</a:t>
            </a:r>
            <a:endParaRPr lang="en-US" sz="2136" dirty="0"/>
          </a:p>
        </p:txBody>
      </p:sp>
      <p:sp>
        <p:nvSpPr>
          <p:cNvPr id="13" name="Text 8"/>
          <p:cNvSpPr/>
          <p:nvPr/>
        </p:nvSpPr>
        <p:spPr>
          <a:xfrm>
            <a:off x="9249847" y="5203150"/>
            <a:ext cx="3218498" cy="2082403"/>
          </a:xfrm>
          <a:prstGeom prst="rect">
            <a:avLst/>
          </a:prstGeom>
          <a:noFill/>
          <a:ln/>
        </p:spPr>
        <p:txBody>
          <a:bodyPr wrap="square" rtlCol="0" anchor="t"/>
          <a:lstStyle/>
          <a:p>
            <a:pPr algn="l" indent="0" marL="0">
              <a:lnSpc>
                <a:spcPts val="2734"/>
              </a:lnSpc>
              <a:buNone/>
            </a:pPr>
            <a:r>
              <a:rPr lang="en-US" sz="1708" spc="-34" kern="0" dirty="0">
                <a:solidFill>
                  <a:srgbClr val="272525"/>
                </a:solidFill>
                <a:latin typeface="Inter" pitchFamily="34" charset="0"/>
                <a:ea typeface="Inter" pitchFamily="34" charset="-122"/>
                <a:cs typeface="Inter" pitchFamily="34" charset="-120"/>
              </a:rPr>
              <a:t>The use of intelligent systems may lead to the displacement of human workers, requiring organizations to consider equitable workforce planning and training.</a:t>
            </a:r>
            <a:endParaRPr lang="en-US" sz="1708"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2037993" y="1522333"/>
            <a:ext cx="10554414" cy="2083118"/>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Ethical Considerations in the Development and Use of Intelligent Systems in AI</a:t>
            </a:r>
            <a:endParaRPr lang="en-US" sz="4374" dirty="0"/>
          </a:p>
        </p:txBody>
      </p:sp>
      <p:sp>
        <p:nvSpPr>
          <p:cNvPr id="5" name="Text 3"/>
          <p:cNvSpPr/>
          <p:nvPr/>
        </p:nvSpPr>
        <p:spPr>
          <a:xfrm>
            <a:off x="2037993" y="4160877"/>
            <a:ext cx="2221944" cy="347186"/>
          </a:xfrm>
          <a:prstGeom prst="rect">
            <a:avLst/>
          </a:prstGeom>
          <a:noFill/>
          <a:ln/>
        </p:spPr>
        <p:txBody>
          <a:bodyPr wrap="none" rtlCol="0" anchor="t"/>
          <a:lstStyle/>
          <a:p>
            <a:pP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Accountability</a:t>
            </a:r>
            <a:endParaRPr lang="en-US" sz="2187" dirty="0"/>
          </a:p>
        </p:txBody>
      </p:sp>
      <p:sp>
        <p:nvSpPr>
          <p:cNvPr id="6" name="Text 4"/>
          <p:cNvSpPr/>
          <p:nvPr/>
        </p:nvSpPr>
        <p:spPr>
          <a:xfrm>
            <a:off x="2037993" y="4730234"/>
            <a:ext cx="3156347"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Intelligent systems must be designed to be accountable, ensuring that all decisions and actions are traceable and auditable.</a:t>
            </a:r>
            <a:endParaRPr lang="en-US" sz="1750" dirty="0"/>
          </a:p>
        </p:txBody>
      </p:sp>
      <p:sp>
        <p:nvSpPr>
          <p:cNvPr id="7" name="Text 5"/>
          <p:cNvSpPr/>
          <p:nvPr/>
        </p:nvSpPr>
        <p:spPr>
          <a:xfrm>
            <a:off x="5743932" y="4160877"/>
            <a:ext cx="2221944" cy="347186"/>
          </a:xfrm>
          <a:prstGeom prst="rect">
            <a:avLst/>
          </a:prstGeom>
          <a:noFill/>
          <a:ln/>
        </p:spPr>
        <p:txBody>
          <a:bodyPr wrap="none" rtlCol="0" anchor="t"/>
          <a:lstStyle/>
          <a:p>
            <a:pP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Transparency</a:t>
            </a:r>
            <a:endParaRPr lang="en-US" sz="2187" dirty="0"/>
          </a:p>
        </p:txBody>
      </p:sp>
      <p:sp>
        <p:nvSpPr>
          <p:cNvPr id="8" name="Text 6"/>
          <p:cNvSpPr/>
          <p:nvPr/>
        </p:nvSpPr>
        <p:spPr>
          <a:xfrm>
            <a:off x="5743932" y="4730234"/>
            <a:ext cx="3156347"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Intelligent systems must be transparent, providing explanations and justifications for their decisions and actions.</a:t>
            </a:r>
            <a:endParaRPr lang="en-US" sz="1750" dirty="0"/>
          </a:p>
        </p:txBody>
      </p:sp>
      <p:sp>
        <p:nvSpPr>
          <p:cNvPr id="9" name="Text 7"/>
          <p:cNvSpPr/>
          <p:nvPr/>
        </p:nvSpPr>
        <p:spPr>
          <a:xfrm>
            <a:off x="9449872" y="4160877"/>
            <a:ext cx="2221944" cy="347186"/>
          </a:xfrm>
          <a:prstGeom prst="rect">
            <a:avLst/>
          </a:prstGeom>
          <a:noFill/>
          <a:ln/>
        </p:spPr>
        <p:txBody>
          <a:bodyPr wrap="none" rtlCol="0" anchor="t"/>
          <a:lstStyle/>
          <a:p>
            <a:pPr indent="0" marL="0">
              <a:lnSpc>
                <a:spcPts val="2734"/>
              </a:lnSpc>
              <a:buNone/>
            </a:pPr>
            <a:r>
              <a:rPr lang="en-US" sz="2187" b="1" spc="-66" kern="0" dirty="0">
                <a:solidFill>
                  <a:srgbClr val="000000"/>
                </a:solidFill>
                <a:latin typeface="Inter" pitchFamily="34" charset="0"/>
                <a:ea typeface="Inter" pitchFamily="34" charset="-122"/>
                <a:cs typeface="Inter" pitchFamily="34" charset="-120"/>
              </a:rPr>
              <a:t>Bias Mitigation</a:t>
            </a:r>
            <a:endParaRPr lang="en-US" sz="2187" dirty="0"/>
          </a:p>
        </p:txBody>
      </p:sp>
      <p:sp>
        <p:nvSpPr>
          <p:cNvPr id="10" name="Text 8"/>
          <p:cNvSpPr/>
          <p:nvPr/>
        </p:nvSpPr>
        <p:spPr>
          <a:xfrm>
            <a:off x="9449872" y="4730234"/>
            <a:ext cx="3156347"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Intelligent systems must be trained to avoid bias and unfairness, ensuring fair and equitable decision-making.</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542937"/>
            <a:ext cx="7477601"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Future of Intelligent Systems in AI</a:t>
            </a:r>
            <a:endParaRPr lang="en-US" sz="4374" dirty="0"/>
          </a:p>
        </p:txBody>
      </p:sp>
      <p:sp>
        <p:nvSpPr>
          <p:cNvPr id="5" name="Text 3"/>
          <p:cNvSpPr/>
          <p:nvPr/>
        </p:nvSpPr>
        <p:spPr>
          <a:xfrm>
            <a:off x="833199" y="4264938"/>
            <a:ext cx="7477601"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The use of intelligent systems in AI is poised to have a significant impact on various industries, from transportation to healthcare to finance. As technology advances and becomes more accessible, we can expect to see more sophisticated systems that can tackle even more complex problems.</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2023-08-05T19:38:19Z</dcterms:created>
  <dcterms:modified xsi:type="dcterms:W3CDTF">2023-08-05T19:38:19Z</dcterms:modified>
</cp:coreProperties>
</file>