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840349"/>
            <a:ext cx="7477601" cy="2499598"/>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Use of Overloading in Object Oriented Concept</a:t>
            </a:r>
            <a:endParaRPr lang="en-US" sz="5249" dirty="0"/>
          </a:p>
        </p:txBody>
      </p:sp>
      <p:sp>
        <p:nvSpPr>
          <p:cNvPr id="5" name="Text 3"/>
          <p:cNvSpPr/>
          <p:nvPr/>
        </p:nvSpPr>
        <p:spPr>
          <a:xfrm>
            <a:off x="833199" y="4673203"/>
            <a:ext cx="74776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is a powerful concept that allows a class to have multiple definitions of the same function name or constructor inside it. This helps programmers to write clear and concise code that is easy to understand.</a:t>
            </a:r>
            <a:endParaRPr lang="en-US" sz="1750" dirty="0"/>
          </a:p>
        </p:txBody>
      </p:sp>
      <p:sp>
        <p:nvSpPr>
          <p:cNvPr id="6" name="Shape 4"/>
          <p:cNvSpPr/>
          <p:nvPr/>
        </p:nvSpPr>
        <p:spPr>
          <a:xfrm>
            <a:off x="833199" y="5989320"/>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996940"/>
            <a:ext cx="340162" cy="340162"/>
          </a:xfrm>
          <a:prstGeom prst="rect">
            <a:avLst/>
          </a:prstGeom>
        </p:spPr>
      </p:pic>
      <p:sp>
        <p:nvSpPr>
          <p:cNvPr id="8" name="Text 5"/>
          <p:cNvSpPr/>
          <p:nvPr/>
        </p:nvSpPr>
        <p:spPr>
          <a:xfrm>
            <a:off x="1299686" y="5994797"/>
            <a:ext cx="2132409"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sawan kumar</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3067883"/>
            <a:ext cx="5511284"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What is Overloading?</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is a feature in object-oriented programming that allows a function or a constructor to have the same name as another function or constructor in the same class. The only difference between these functions or constructors is in their parameter list or argument list.</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037153"/>
            <a:ext cx="5285542"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Method Overloading</a:t>
            </a:r>
            <a:endParaRPr lang="en-US" sz="4374" dirty="0"/>
          </a:p>
        </p:txBody>
      </p:sp>
      <p:pic>
        <p:nvPicPr>
          <p:cNvPr id="5" name="Image 0" descr="preencoded.png">    </p:cNvPr>
          <p:cNvPicPr>
            <a:picLocks noChangeAspect="1"/>
          </p:cNvPicPr>
          <p:nvPr/>
        </p:nvPicPr>
        <p:blipFill>
          <a:blip r:embed="rId1"/>
          <a:stretch>
            <a:fillRect/>
          </a:stretch>
        </p:blipFill>
        <p:spPr>
          <a:xfrm>
            <a:off x="2037993" y="2175867"/>
            <a:ext cx="3295888" cy="2036921"/>
          </a:xfrm>
          <a:prstGeom prst="rect">
            <a:avLst/>
          </a:prstGeom>
        </p:spPr>
      </p:pic>
      <p:sp>
        <p:nvSpPr>
          <p:cNvPr id="6" name="Text 3"/>
          <p:cNvSpPr/>
          <p:nvPr/>
        </p:nvSpPr>
        <p:spPr>
          <a:xfrm>
            <a:off x="2037993" y="4490442"/>
            <a:ext cx="2669500"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Same Function Name</a:t>
            </a:r>
            <a:endParaRPr lang="en-US" sz="2187" dirty="0"/>
          </a:p>
        </p:txBody>
      </p:sp>
      <p:sp>
        <p:nvSpPr>
          <p:cNvPr id="7" name="Text 4"/>
          <p:cNvSpPr/>
          <p:nvPr/>
        </p:nvSpPr>
        <p:spPr>
          <a:xfrm>
            <a:off x="2037993" y="5059799"/>
            <a:ext cx="3295888"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Method overloading allows you to define functions with the same name in the same class, but with a different number of arguments, data types, or order of arguments.</a:t>
            </a:r>
            <a:endParaRPr lang="en-US" sz="1750" dirty="0"/>
          </a:p>
        </p:txBody>
      </p:sp>
      <p:pic>
        <p:nvPicPr>
          <p:cNvPr id="8" name="Image 1" descr="preencoded.png">    </p:cNvPr>
          <p:cNvPicPr>
            <a:picLocks noChangeAspect="1"/>
          </p:cNvPicPr>
          <p:nvPr/>
        </p:nvPicPr>
        <p:blipFill>
          <a:blip r:embed="rId2"/>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Example</a:t>
            </a:r>
            <a:endParaRPr lang="en-US" sz="2187" dirty="0"/>
          </a:p>
        </p:txBody>
      </p:sp>
      <p:sp>
        <p:nvSpPr>
          <p:cNvPr id="10" name="Text 6"/>
          <p:cNvSpPr/>
          <p:nvPr/>
        </p:nvSpPr>
        <p:spPr>
          <a:xfrm>
            <a:off x="5667137" y="5059918"/>
            <a:ext cx="3296007" cy="1845588"/>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 function named </a:t>
            </a:r>
            <a:pPr algn="l"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displayData</a:t>
            </a:r>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 can be overloaded with two different parameters: </a:t>
            </a:r>
            <a:pPr algn="l"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displayData(int)</a:t>
            </a:r>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 and </a:t>
            </a:r>
            <a:pPr algn="l"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displayData(String)</a:t>
            </a:r>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t>
            </a:r>
            <a:endParaRPr lang="en-US" sz="1750" dirty="0"/>
          </a:p>
        </p:txBody>
      </p:sp>
      <p:pic>
        <p:nvPicPr>
          <p:cNvPr id="11" name="Image 2" descr="preencoded.png">    </p:cNvPr>
          <p:cNvPicPr>
            <a:picLocks noChangeAspect="1"/>
          </p:cNvPicPr>
          <p:nvPr/>
        </p:nvPicPr>
        <p:blipFill>
          <a:blip r:embed="rId3"/>
          <a:stretch>
            <a:fillRect/>
          </a:stretch>
        </p:blipFill>
        <p:spPr>
          <a:xfrm>
            <a:off x="9296400" y="2175867"/>
            <a:ext cx="3296007" cy="2037040"/>
          </a:xfrm>
          <a:prstGeom prst="rect">
            <a:avLst/>
          </a:prstGeom>
        </p:spPr>
      </p:pic>
      <p:sp>
        <p:nvSpPr>
          <p:cNvPr id="12" name="Text 7"/>
          <p:cNvSpPr/>
          <p:nvPr/>
        </p:nvSpPr>
        <p:spPr>
          <a:xfrm>
            <a:off x="9296400"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Benefits</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It can simplify code by reducing the need for multiple functions with different names and increase flexibility by allowing functions to take different parameter types.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787009"/>
            <a:ext cx="6390918"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Constructor Overloading</a:t>
            </a:r>
            <a:endParaRPr lang="en-US" sz="4374" dirty="0"/>
          </a:p>
        </p:txBody>
      </p:sp>
      <p:sp>
        <p:nvSpPr>
          <p:cNvPr id="5" name="Shape 3"/>
          <p:cNvSpPr/>
          <p:nvPr/>
        </p:nvSpPr>
        <p:spPr>
          <a:xfrm>
            <a:off x="2037993" y="2925723"/>
            <a:ext cx="3370064" cy="3516749"/>
          </a:xfrm>
          <a:prstGeom prst="roundRect">
            <a:avLst>
              <a:gd name="adj" fmla="val 1628"/>
            </a:avLst>
          </a:prstGeom>
          <a:solidFill>
            <a:srgbClr val="DADBF1"/>
          </a:solidFill>
          <a:ln w="7620">
            <a:solidFill>
              <a:srgbClr val="B5B7E3"/>
            </a:solidFill>
            <a:prstDash val="solid"/>
          </a:ln>
        </p:spPr>
      </p:sp>
      <p:sp>
        <p:nvSpPr>
          <p:cNvPr id="6" name="Text 4"/>
          <p:cNvSpPr/>
          <p:nvPr/>
        </p:nvSpPr>
        <p:spPr>
          <a:xfrm>
            <a:off x="2267783" y="315551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Definition</a:t>
            </a:r>
            <a:endParaRPr lang="en-US" sz="2187" dirty="0"/>
          </a:p>
        </p:txBody>
      </p:sp>
      <p:sp>
        <p:nvSpPr>
          <p:cNvPr id="7" name="Text 5"/>
          <p:cNvSpPr/>
          <p:nvPr/>
        </p:nvSpPr>
        <p:spPr>
          <a:xfrm>
            <a:off x="2267783" y="3724870"/>
            <a:ext cx="2910483"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Constructor overloading allows you to define constructors in a class with the same name but with different numbers of parameters or with different types of parameters.</a:t>
            </a:r>
            <a:endParaRPr lang="en-US" sz="1750" dirty="0"/>
          </a:p>
        </p:txBody>
      </p:sp>
      <p:sp>
        <p:nvSpPr>
          <p:cNvPr id="8" name="Shape 6"/>
          <p:cNvSpPr/>
          <p:nvPr/>
        </p:nvSpPr>
        <p:spPr>
          <a:xfrm>
            <a:off x="5630228" y="2925723"/>
            <a:ext cx="3370064" cy="3516749"/>
          </a:xfrm>
          <a:prstGeom prst="roundRect">
            <a:avLst>
              <a:gd name="adj" fmla="val 1628"/>
            </a:avLst>
          </a:prstGeom>
          <a:solidFill>
            <a:srgbClr val="DADBF1"/>
          </a:solidFill>
          <a:ln w="7620">
            <a:solidFill>
              <a:srgbClr val="B5B7E3"/>
            </a:solidFill>
            <a:prstDash val="solid"/>
          </a:ln>
        </p:spPr>
      </p:sp>
      <p:sp>
        <p:nvSpPr>
          <p:cNvPr id="9" name="Text 7"/>
          <p:cNvSpPr/>
          <p:nvPr/>
        </p:nvSpPr>
        <p:spPr>
          <a:xfrm>
            <a:off x="5860018" y="315551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Example</a:t>
            </a:r>
            <a:endParaRPr lang="en-US" sz="2187" dirty="0"/>
          </a:p>
        </p:txBody>
      </p:sp>
      <p:sp>
        <p:nvSpPr>
          <p:cNvPr id="10" name="Text 8"/>
          <p:cNvSpPr/>
          <p:nvPr/>
        </p:nvSpPr>
        <p:spPr>
          <a:xfrm>
            <a:off x="5860018" y="3724870"/>
            <a:ext cx="2910483" cy="220098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 class named Employee has constructor overloading with three different parameters: </a:t>
            </a:r>
            <a:pPr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Employee()</a:t>
            </a:r>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 </a:t>
            </a:r>
            <a:pPr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Employee(String name)</a:t>
            </a:r>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 and </a:t>
            </a:r>
            <a:pPr indent="0" marL="0">
              <a:lnSpc>
                <a:spcPts val="2799"/>
              </a:lnSpc>
              <a:buNone/>
            </a:pPr>
            <a:r>
              <a:rPr lang="en-US" sz="1750" spc="-35" kern="0" dirty="0">
                <a:solidFill>
                  <a:srgbClr val="272525"/>
                </a:solidFill>
                <a:highlight>
                  <a:srgbClr val="ECEDF8"/>
                </a:highlight>
                <a:latin typeface="Consolas" pitchFamily="34" charset="0"/>
                <a:ea typeface="Consolas" pitchFamily="34" charset="-122"/>
                <a:cs typeface="Consolas" pitchFamily="34" charset="-120"/>
              </a:rPr>
              <a:t>Employee(String name, float salary)</a:t>
            </a:r>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t>
            </a:r>
            <a:endParaRPr lang="en-US" sz="1750" dirty="0"/>
          </a:p>
        </p:txBody>
      </p:sp>
      <p:sp>
        <p:nvSpPr>
          <p:cNvPr id="11" name="Shape 9"/>
          <p:cNvSpPr/>
          <p:nvPr/>
        </p:nvSpPr>
        <p:spPr>
          <a:xfrm>
            <a:off x="9222462" y="2925723"/>
            <a:ext cx="3370064" cy="3516749"/>
          </a:xfrm>
          <a:prstGeom prst="roundRect">
            <a:avLst>
              <a:gd name="adj" fmla="val 1628"/>
            </a:avLst>
          </a:prstGeom>
          <a:solidFill>
            <a:srgbClr val="DADBF1"/>
          </a:solidFill>
          <a:ln w="7620">
            <a:solidFill>
              <a:srgbClr val="B5B7E3"/>
            </a:solidFill>
            <a:prstDash val="solid"/>
          </a:ln>
        </p:spPr>
      </p:sp>
      <p:sp>
        <p:nvSpPr>
          <p:cNvPr id="12" name="Text 10"/>
          <p:cNvSpPr/>
          <p:nvPr/>
        </p:nvSpPr>
        <p:spPr>
          <a:xfrm>
            <a:off x="9452253" y="315551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Advantages</a:t>
            </a:r>
            <a:endParaRPr lang="en-US" sz="2187" dirty="0"/>
          </a:p>
        </p:txBody>
      </p:sp>
      <p:sp>
        <p:nvSpPr>
          <p:cNvPr id="13" name="Text 11"/>
          <p:cNvSpPr/>
          <p:nvPr/>
        </p:nvSpPr>
        <p:spPr>
          <a:xfrm>
            <a:off x="9452253" y="3724870"/>
            <a:ext cx="2910483"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It provides a mechanism to initialize the data members of a class and improves code maintenance by reducing the need for multiple classes with different names.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999053"/>
            <a:ext cx="5572244"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Operator Overloading</a:t>
            </a:r>
            <a:endParaRPr lang="en-US" sz="4374" dirty="0"/>
          </a:p>
        </p:txBody>
      </p:sp>
      <p:sp>
        <p:nvSpPr>
          <p:cNvPr id="5" name="Shape 3"/>
          <p:cNvSpPr/>
          <p:nvPr/>
        </p:nvSpPr>
        <p:spPr>
          <a:xfrm>
            <a:off x="7293054" y="2137767"/>
            <a:ext cx="44410" cy="5092779"/>
          </a:xfrm>
          <a:prstGeom prst="rect">
            <a:avLst/>
          </a:prstGeom>
          <a:solidFill>
            <a:srgbClr val="B5B7E3"/>
          </a:solidFill>
          <a:ln/>
        </p:spPr>
      </p:sp>
      <p:sp>
        <p:nvSpPr>
          <p:cNvPr id="6" name="Shape 4"/>
          <p:cNvSpPr/>
          <p:nvPr/>
        </p:nvSpPr>
        <p:spPr>
          <a:xfrm>
            <a:off x="7565172" y="2539067"/>
            <a:ext cx="777597" cy="44410"/>
          </a:xfrm>
          <a:prstGeom prst="rect">
            <a:avLst/>
          </a:prstGeom>
          <a:solidFill>
            <a:srgbClr val="B5B7E3"/>
          </a:solidFill>
          <a:ln/>
        </p:spPr>
      </p:sp>
      <p:sp>
        <p:nvSpPr>
          <p:cNvPr id="7" name="Shape 5"/>
          <p:cNvSpPr/>
          <p:nvPr/>
        </p:nvSpPr>
        <p:spPr>
          <a:xfrm>
            <a:off x="7065228" y="2311360"/>
            <a:ext cx="499943" cy="499943"/>
          </a:xfrm>
          <a:prstGeom prst="roundRect">
            <a:avLst>
              <a:gd name="adj" fmla="val 10974"/>
            </a:avLst>
          </a:prstGeom>
          <a:solidFill>
            <a:srgbClr val="DADBF1"/>
          </a:solidFill>
          <a:ln w="7620">
            <a:solidFill>
              <a:srgbClr val="B5B7E3"/>
            </a:solidFill>
            <a:prstDash val="solid"/>
          </a:ln>
        </p:spPr>
      </p:sp>
      <p:sp>
        <p:nvSpPr>
          <p:cNvPr id="8" name="Text 6"/>
          <p:cNvSpPr/>
          <p:nvPr/>
        </p:nvSpPr>
        <p:spPr>
          <a:xfrm>
            <a:off x="7233583" y="2353032"/>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359938"/>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Functionality</a:t>
            </a:r>
            <a:endParaRPr lang="en-US" sz="2187" dirty="0"/>
          </a:p>
        </p:txBody>
      </p:sp>
      <p:sp>
        <p:nvSpPr>
          <p:cNvPr id="10" name="Text 8"/>
          <p:cNvSpPr/>
          <p:nvPr/>
        </p:nvSpPr>
        <p:spPr>
          <a:xfrm>
            <a:off x="8537258" y="2929295"/>
            <a:ext cx="4055150"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Operator overloading enables you to define your own custom meaning of an operator when it's used on user-defined data types, such as objects.</a:t>
            </a:r>
            <a:endParaRPr lang="en-US" sz="1750" dirty="0"/>
          </a:p>
        </p:txBody>
      </p:sp>
      <p:sp>
        <p:nvSpPr>
          <p:cNvPr id="11" name="Shape 9"/>
          <p:cNvSpPr/>
          <p:nvPr/>
        </p:nvSpPr>
        <p:spPr>
          <a:xfrm>
            <a:off x="6287631" y="3649920"/>
            <a:ext cx="777597" cy="44410"/>
          </a:xfrm>
          <a:prstGeom prst="rect">
            <a:avLst/>
          </a:prstGeom>
          <a:solidFill>
            <a:srgbClr val="B5B7E3"/>
          </a:solidFill>
          <a:ln/>
        </p:spPr>
      </p:sp>
      <p:sp>
        <p:nvSpPr>
          <p:cNvPr id="12" name="Shape 10"/>
          <p:cNvSpPr/>
          <p:nvPr/>
        </p:nvSpPr>
        <p:spPr>
          <a:xfrm>
            <a:off x="7065228" y="3422213"/>
            <a:ext cx="499943" cy="499943"/>
          </a:xfrm>
          <a:prstGeom prst="roundRect">
            <a:avLst>
              <a:gd name="adj" fmla="val 10974"/>
            </a:avLst>
          </a:prstGeom>
          <a:solidFill>
            <a:srgbClr val="DADBF1"/>
          </a:solidFill>
          <a:ln w="7620">
            <a:solidFill>
              <a:srgbClr val="B5B7E3"/>
            </a:solidFill>
            <a:prstDash val="solid"/>
          </a:ln>
        </p:spPr>
      </p:sp>
      <p:sp>
        <p:nvSpPr>
          <p:cNvPr id="13" name="Text 11"/>
          <p:cNvSpPr/>
          <p:nvPr/>
        </p:nvSpPr>
        <p:spPr>
          <a:xfrm>
            <a:off x="7214533" y="3463885"/>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470791"/>
            <a:ext cx="2221944" cy="347186"/>
          </a:xfrm>
          <a:prstGeom prst="rect">
            <a:avLst/>
          </a:prstGeom>
          <a:noFill/>
          <a:ln/>
        </p:spPr>
        <p:txBody>
          <a:bodyPr wrap="none" rtlCol="0" anchor="t"/>
          <a:lstStyle/>
          <a:p>
            <a:pPr algn="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Examples</a:t>
            </a:r>
            <a:endParaRPr lang="en-US" sz="2187" dirty="0"/>
          </a:p>
        </p:txBody>
      </p:sp>
      <p:sp>
        <p:nvSpPr>
          <p:cNvPr id="15" name="Text 13"/>
          <p:cNvSpPr/>
          <p:nvPr/>
        </p:nvSpPr>
        <p:spPr>
          <a:xfrm>
            <a:off x="2037993" y="4040148"/>
            <a:ext cx="4055150" cy="1421606"/>
          </a:xfrm>
          <a:prstGeom prst="rect">
            <a:avLst/>
          </a:prstGeom>
          <a:noFill/>
          <a:ln/>
        </p:spPr>
        <p:txBody>
          <a:bodyPr wrap="square" rtlCol="0" anchor="t"/>
          <a:lstStyle/>
          <a:p>
            <a:pPr algn="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You can define addition for two objects of a class, subtraction for two objects of another class, or multiplication for an object with a scalar value.</a:t>
            </a:r>
            <a:endParaRPr lang="en-US" sz="1750" dirty="0"/>
          </a:p>
        </p:txBody>
      </p:sp>
      <p:sp>
        <p:nvSpPr>
          <p:cNvPr id="16" name="Shape 14"/>
          <p:cNvSpPr/>
          <p:nvPr/>
        </p:nvSpPr>
        <p:spPr>
          <a:xfrm>
            <a:off x="7565172" y="5196542"/>
            <a:ext cx="777597" cy="44410"/>
          </a:xfrm>
          <a:prstGeom prst="rect">
            <a:avLst/>
          </a:prstGeom>
          <a:solidFill>
            <a:srgbClr val="B5B7E3"/>
          </a:solidFill>
          <a:ln/>
        </p:spPr>
      </p:sp>
      <p:sp>
        <p:nvSpPr>
          <p:cNvPr id="17" name="Shape 15"/>
          <p:cNvSpPr/>
          <p:nvPr/>
        </p:nvSpPr>
        <p:spPr>
          <a:xfrm>
            <a:off x="7065228" y="4968835"/>
            <a:ext cx="499943" cy="499943"/>
          </a:xfrm>
          <a:prstGeom prst="roundRect">
            <a:avLst>
              <a:gd name="adj" fmla="val 10974"/>
            </a:avLst>
          </a:prstGeom>
          <a:solidFill>
            <a:srgbClr val="DADBF1"/>
          </a:solidFill>
          <a:ln w="7620">
            <a:solidFill>
              <a:srgbClr val="B5B7E3"/>
            </a:solidFill>
            <a:prstDash val="solid"/>
          </a:ln>
        </p:spPr>
      </p:sp>
      <p:sp>
        <p:nvSpPr>
          <p:cNvPr id="18" name="Text 16"/>
          <p:cNvSpPr/>
          <p:nvPr/>
        </p:nvSpPr>
        <p:spPr>
          <a:xfrm>
            <a:off x="7210723" y="5010507"/>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5017413"/>
            <a:ext cx="2221944"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Benefits</a:t>
            </a:r>
            <a:endParaRPr lang="en-US" sz="2187" dirty="0"/>
          </a:p>
        </p:txBody>
      </p:sp>
      <p:sp>
        <p:nvSpPr>
          <p:cNvPr id="20" name="Text 18"/>
          <p:cNvSpPr/>
          <p:nvPr/>
        </p:nvSpPr>
        <p:spPr>
          <a:xfrm>
            <a:off x="8537258" y="5586770"/>
            <a:ext cx="4055150"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With operator overloading, you can create code that is more expressive and intuitive, making it easier for others to read and understand your code.</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037153"/>
            <a:ext cx="702814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Advantages of Overloading</a:t>
            </a:r>
            <a:endParaRPr lang="en-US" sz="4374" dirty="0"/>
          </a:p>
        </p:txBody>
      </p:sp>
      <p:pic>
        <p:nvPicPr>
          <p:cNvPr id="5" name="Image 0" descr="preencoded.png">    </p:cNvPr>
          <p:cNvPicPr>
            <a:picLocks noChangeAspect="1"/>
          </p:cNvPicPr>
          <p:nvPr/>
        </p:nvPicPr>
        <p:blipFill>
          <a:blip r:embed="rId1"/>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Flexible</a:t>
            </a:r>
            <a:endParaRPr lang="en-US" sz="2187" dirty="0"/>
          </a:p>
        </p:txBody>
      </p:sp>
      <p:sp>
        <p:nvSpPr>
          <p:cNvPr id="7" name="Text 4"/>
          <p:cNvSpPr/>
          <p:nvPr/>
        </p:nvSpPr>
        <p:spPr>
          <a:xfrm>
            <a:off x="2037993" y="5059799"/>
            <a:ext cx="3295888"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allows you to perform the same operation differently based on different input parameters, which makes your code flexible and adaptable.</a:t>
            </a:r>
            <a:endParaRPr lang="en-US" sz="1750" dirty="0"/>
          </a:p>
        </p:txBody>
      </p:sp>
      <p:pic>
        <p:nvPicPr>
          <p:cNvPr id="8" name="Image 1" descr="preencoded.png">    </p:cNvPr>
          <p:cNvPicPr>
            <a:picLocks noChangeAspect="1"/>
          </p:cNvPicPr>
          <p:nvPr/>
        </p:nvPicPr>
        <p:blipFill>
          <a:blip r:embed="rId2"/>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Reduced Code</a:t>
            </a:r>
            <a:endParaRPr lang="en-US" sz="2187" dirty="0"/>
          </a:p>
        </p:txBody>
      </p:sp>
      <p:sp>
        <p:nvSpPr>
          <p:cNvPr id="10" name="Text 6"/>
          <p:cNvSpPr/>
          <p:nvPr/>
        </p:nvSpPr>
        <p:spPr>
          <a:xfrm>
            <a:off x="5667137" y="5059918"/>
            <a:ext cx="3296007" cy="1777008"/>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reduces the amount of code you need to write by allowing you to perform similar functions with fewer lines of code.</a:t>
            </a:r>
            <a:endParaRPr lang="en-US" sz="1750" dirty="0"/>
          </a:p>
        </p:txBody>
      </p:sp>
      <p:pic>
        <p:nvPicPr>
          <p:cNvPr id="11" name="Image 2" descr="preencoded.png">    </p:cNvPr>
          <p:cNvPicPr>
            <a:picLocks noChangeAspect="1"/>
          </p:cNvPicPr>
          <p:nvPr/>
        </p:nvPicPr>
        <p:blipFill>
          <a:blip r:embed="rId3"/>
          <a:stretch>
            <a:fillRect/>
          </a:stretch>
        </p:blipFill>
        <p:spPr>
          <a:xfrm>
            <a:off x="9296400" y="2175867"/>
            <a:ext cx="3296007" cy="2037040"/>
          </a:xfrm>
          <a:prstGeom prst="rect">
            <a:avLst/>
          </a:prstGeom>
        </p:spPr>
      </p:pic>
      <p:sp>
        <p:nvSpPr>
          <p:cNvPr id="12" name="Text 7"/>
          <p:cNvSpPr/>
          <p:nvPr/>
        </p:nvSpPr>
        <p:spPr>
          <a:xfrm>
            <a:off x="9296400" y="4490561"/>
            <a:ext cx="2221944"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Readability</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can improve the readability of your code by giving functions and constructors meaningful names, making it easier for others to understand what your code does.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712482"/>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833199" y="3740110"/>
            <a:ext cx="7477601"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Overloading is a powerful concept in object-oriented programming that allows you to reuse code and create more expressive and efficient programs. By understanding how to use method, constructor, and operator overloading, you can make your code more flexible, readable, and concise, and ultimately become a better programmer.</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2023-08-05T19:45:59Z</dcterms:created>
  <dcterms:modified xsi:type="dcterms:W3CDTF">2023-08-05T19:45:59Z</dcterms:modified>
</cp:coreProperties>
</file>